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85" r:id="rId5"/>
    <p:sldId id="260" r:id="rId6"/>
    <p:sldId id="271" r:id="rId7"/>
    <p:sldId id="293" r:id="rId8"/>
    <p:sldId id="261" r:id="rId9"/>
    <p:sldId id="291" r:id="rId10"/>
    <p:sldId id="262" r:id="rId11"/>
    <p:sldId id="286" r:id="rId12"/>
    <p:sldId id="263" r:id="rId13"/>
    <p:sldId id="264" r:id="rId14"/>
    <p:sldId id="288" r:id="rId15"/>
    <p:sldId id="272" r:id="rId16"/>
    <p:sldId id="294" r:id="rId17"/>
    <p:sldId id="273" r:id="rId18"/>
    <p:sldId id="274" r:id="rId19"/>
    <p:sldId id="292" r:id="rId20"/>
    <p:sldId id="275" r:id="rId21"/>
    <p:sldId id="276" r:id="rId22"/>
    <p:sldId id="290" r:id="rId23"/>
    <p:sldId id="295" r:id="rId24"/>
    <p:sldId id="289" r:id="rId25"/>
    <p:sldId id="277" r:id="rId26"/>
    <p:sldId id="278" r:id="rId27"/>
    <p:sldId id="280" r:id="rId28"/>
    <p:sldId id="283" r:id="rId29"/>
    <p:sldId id="279" r:id="rId30"/>
    <p:sldId id="284" r:id="rId31"/>
    <p:sldId id="26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661"/>
  </p:normalViewPr>
  <p:slideViewPr>
    <p:cSldViewPr snapToGrid="0" snapToObjects="1">
      <p:cViewPr varScale="1">
        <p:scale>
          <a:sx n="117" d="100"/>
          <a:sy n="117" d="100"/>
        </p:scale>
        <p:origin x="204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A0617-9B0D-D747-8A5E-993D5B01578B}" type="datetimeFigureOut">
              <a:rPr lang="en-US" smtClean="0"/>
              <a:t>4/13/24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8C799-91F7-174C-A789-29F55424F3C4}" type="slidenum">
              <a:rPr lang="en-US" smtClean="0"/>
              <a:t>‹#›</a:t>
            </a:fld>
            <a:endParaRPr lang="en-US" dirty="0"/>
          </a:p>
        </p:txBody>
      </p:sp>
    </p:spTree>
    <p:extLst>
      <p:ext uri="{BB962C8B-B14F-4D97-AF65-F5344CB8AC3E}">
        <p14:creationId xmlns:p14="http://schemas.microsoft.com/office/powerpoint/2010/main" val="6518681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CA"/>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4/13/24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4/13/24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9579"/>
            <a:ext cx="7772400" cy="1470025"/>
          </a:xfrm>
        </p:spPr>
        <p:txBody>
          <a:bodyPr>
            <a:normAutofit fontScale="90000"/>
          </a:bodyPr>
          <a:lstStyle/>
          <a:p>
            <a:r>
              <a:rPr lang="en-US" dirty="0"/>
              <a:t>Introduction to </a:t>
            </a:r>
            <a:br>
              <a:rPr lang="en-US" dirty="0"/>
            </a:br>
            <a:r>
              <a:rPr lang="en-US" dirty="0"/>
              <a:t>Apologetics</a:t>
            </a:r>
          </a:p>
        </p:txBody>
      </p:sp>
      <p:sp>
        <p:nvSpPr>
          <p:cNvPr id="3" name="Subtitle 2"/>
          <p:cNvSpPr>
            <a:spLocks noGrp="1"/>
          </p:cNvSpPr>
          <p:nvPr>
            <p:ph type="subTitle" idx="1"/>
          </p:nvPr>
        </p:nvSpPr>
        <p:spPr>
          <a:xfrm>
            <a:off x="1371600" y="4402584"/>
            <a:ext cx="6400800" cy="1752600"/>
          </a:xfrm>
        </p:spPr>
        <p:txBody>
          <a:bodyPr/>
          <a:lstStyle/>
          <a:p>
            <a:endParaRPr lang="en-US" dirty="0"/>
          </a:p>
        </p:txBody>
      </p:sp>
    </p:spTree>
    <p:extLst>
      <p:ext uri="{BB962C8B-B14F-4D97-AF65-F5344CB8AC3E}">
        <p14:creationId xmlns:p14="http://schemas.microsoft.com/office/powerpoint/2010/main" val="25594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a:t>II. Why Do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dirty="0"/>
              <a:t>3. It is reasoning with unbelievers:</a:t>
            </a:r>
          </a:p>
          <a:p>
            <a:pPr marL="0" indent="0">
              <a:buNone/>
            </a:pPr>
            <a:r>
              <a:rPr lang="en-CA" sz="2200" dirty="0"/>
              <a:t>“And he reasoned in the synagogue every Sabbath, and persuaded both Jews and Greeks”						 										    (Acts 18:4)</a:t>
            </a:r>
          </a:p>
          <a:p>
            <a:pPr marL="0" indent="0">
              <a:buNone/>
            </a:pPr>
            <a:r>
              <a:rPr lang="en-CA" sz="2200" dirty="0"/>
              <a:t>4. Casting down arguments:</a:t>
            </a:r>
          </a:p>
          <a:p>
            <a:pPr marL="0" indent="0">
              <a:buNone/>
            </a:pPr>
            <a:r>
              <a:rPr lang="en-CA" sz="2200" dirty="0"/>
              <a:t>“Casting down arguments and every high thing that exalts itself against the knowledge of God, bringing every thought into captivity to the obedience of Christ”																   (2 Corinthians 10:5)</a:t>
            </a:r>
          </a:p>
        </p:txBody>
      </p:sp>
    </p:spTree>
    <p:extLst>
      <p:ext uri="{BB962C8B-B14F-4D97-AF65-F5344CB8AC3E}">
        <p14:creationId xmlns:p14="http://schemas.microsoft.com/office/powerpoint/2010/main" val="32691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a:t>II. Why Do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i="1" dirty="0"/>
              <a:t>B) Why Apologetics?</a:t>
            </a:r>
          </a:p>
          <a:p>
            <a:pPr marL="0" indent="0">
              <a:buNone/>
            </a:pPr>
            <a:r>
              <a:rPr lang="en-CA" sz="2200" dirty="0"/>
              <a:t>1. </a:t>
            </a:r>
            <a:r>
              <a:rPr lang="en-CA" sz="2200" u="sng" dirty="0"/>
              <a:t>Validate Christian truth:</a:t>
            </a:r>
          </a:p>
          <a:p>
            <a:pPr marL="0" indent="0">
              <a:buNone/>
            </a:pPr>
            <a:r>
              <a:rPr lang="en-CA" sz="2200" dirty="0"/>
              <a:t>- Involves employing philosophical arguments, empirical and historical evidences for the Christian faith.</a:t>
            </a:r>
          </a:p>
          <a:p>
            <a:pPr marL="0" indent="0">
              <a:buNone/>
            </a:pPr>
            <a:r>
              <a:rPr lang="en-CA" sz="2200" dirty="0"/>
              <a:t>-  Why does truth matter?</a:t>
            </a:r>
          </a:p>
          <a:p>
            <a:r>
              <a:rPr lang="en-CA" sz="2200" dirty="0"/>
              <a:t>Because eternity is an awfully long time to be wrong!</a:t>
            </a:r>
          </a:p>
          <a:p>
            <a:pPr marL="0" indent="0">
              <a:buNone/>
            </a:pPr>
            <a:r>
              <a:rPr lang="en-CA" sz="2200" dirty="0"/>
              <a:t>- Goal is to develop a rational and reasonable case for Christianity against opposing beliefs and worldviews.</a:t>
            </a:r>
          </a:p>
          <a:p>
            <a:pPr marL="0" indent="0">
              <a:buNone/>
            </a:pPr>
            <a:endParaRPr lang="en-CA" sz="2200" dirty="0"/>
          </a:p>
        </p:txBody>
      </p:sp>
    </p:spTree>
    <p:extLst>
      <p:ext uri="{BB962C8B-B14F-4D97-AF65-F5344CB8AC3E}">
        <p14:creationId xmlns:p14="http://schemas.microsoft.com/office/powerpoint/2010/main" val="90360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a:t>II. Why Do Apologetics?</a:t>
            </a:r>
          </a:p>
        </p:txBody>
      </p:sp>
      <p:sp>
        <p:nvSpPr>
          <p:cNvPr id="3" name="Content Placeholder 2"/>
          <p:cNvSpPr>
            <a:spLocks noGrp="1"/>
          </p:cNvSpPr>
          <p:nvPr>
            <p:ph idx="1"/>
          </p:nvPr>
        </p:nvSpPr>
        <p:spPr>
          <a:xfrm>
            <a:off x="0" y="1600200"/>
            <a:ext cx="9144000" cy="5257800"/>
          </a:xfrm>
        </p:spPr>
        <p:txBody>
          <a:bodyPr>
            <a:normAutofit lnSpcReduction="10000"/>
          </a:bodyPr>
          <a:lstStyle/>
          <a:p>
            <a:pPr marL="0" indent="0">
              <a:buNone/>
            </a:pPr>
            <a:r>
              <a:rPr lang="en-CA" sz="2200" dirty="0"/>
              <a:t>- What is ‘worldview’?</a:t>
            </a:r>
          </a:p>
          <a:p>
            <a:r>
              <a:rPr lang="en-CA" sz="2200" dirty="0"/>
              <a:t>A particular philosophy of life or conception of the world.</a:t>
            </a:r>
          </a:p>
          <a:p>
            <a:r>
              <a:rPr lang="en-CA" sz="2200" dirty="0"/>
              <a:t>A person’s worldview will affect the way in which he looks at and interpret everything.</a:t>
            </a:r>
          </a:p>
          <a:p>
            <a:pPr marL="0" indent="0">
              <a:buNone/>
            </a:pPr>
            <a:r>
              <a:rPr lang="en-CA" sz="2200" dirty="0"/>
              <a:t>2. </a:t>
            </a:r>
            <a:r>
              <a:rPr lang="en-CA" sz="2200" u="sng" dirty="0"/>
              <a:t>Save the lost:</a:t>
            </a:r>
          </a:p>
          <a:p>
            <a:pPr marL="0" indent="0">
              <a:buNone/>
            </a:pPr>
            <a:r>
              <a:rPr lang="en-CA" sz="2200" dirty="0"/>
              <a:t>- Goal is not to win an argument, but instead to persuade unbelievers, by removing the roadblocks that keep them away from Christianity.</a:t>
            </a:r>
          </a:p>
          <a:p>
            <a:pPr marL="0" indent="0">
              <a:buNone/>
            </a:pPr>
            <a:r>
              <a:rPr lang="en-CA" sz="2200" dirty="0"/>
              <a:t>‘The goal in most conflicts is to destroy your opponent. The goal in apologetics is to win your opponent’			          									          [Ravi Zacharias]</a:t>
            </a:r>
          </a:p>
        </p:txBody>
      </p:sp>
    </p:spTree>
    <p:extLst>
      <p:ext uri="{BB962C8B-B14F-4D97-AF65-F5344CB8AC3E}">
        <p14:creationId xmlns:p14="http://schemas.microsoft.com/office/powerpoint/2010/main" val="32691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a:t>II. Why Do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dirty="0"/>
              <a:t> - The desired end result is the salvation of the unbeliever.</a:t>
            </a:r>
          </a:p>
          <a:p>
            <a:pPr marL="0" indent="0">
              <a:buNone/>
            </a:pPr>
            <a:r>
              <a:rPr lang="en-CA" sz="2200" dirty="0"/>
              <a:t>‘Nearly everyone I know who has embraced Christianity in adult life has been influenced by what seemed to him to be at least a probable argument for theism’							        	  									  [C.S. Lewis]</a:t>
            </a:r>
          </a:p>
          <a:p>
            <a:pPr marL="0" indent="0">
              <a:buNone/>
            </a:pPr>
            <a:r>
              <a:rPr lang="en-CA" sz="2200" dirty="0"/>
              <a:t>- Apologetics helps guide skeptics and unbelievers through today’s worldview maze.</a:t>
            </a:r>
          </a:p>
          <a:p>
            <a:pPr marL="0" indent="0">
              <a:buNone/>
            </a:pPr>
            <a:r>
              <a:rPr lang="en-CA" sz="2200" dirty="0"/>
              <a:t>- Uses facts and evidences that lead to God’s truth and their salvation.</a:t>
            </a:r>
          </a:p>
          <a:p>
            <a:pPr marL="0" indent="0">
              <a:buNone/>
            </a:pPr>
            <a:endParaRPr lang="en-CA" sz="2200" dirty="0"/>
          </a:p>
        </p:txBody>
      </p:sp>
    </p:spTree>
    <p:extLst>
      <p:ext uri="{BB962C8B-B14F-4D97-AF65-F5344CB8AC3E}">
        <p14:creationId xmlns:p14="http://schemas.microsoft.com/office/powerpoint/2010/main" val="32691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a:t>II. Why Do Apologetics?</a:t>
            </a:r>
          </a:p>
        </p:txBody>
      </p:sp>
      <p:sp>
        <p:nvSpPr>
          <p:cNvPr id="3" name="Content Placeholder 2"/>
          <p:cNvSpPr>
            <a:spLocks noGrp="1"/>
          </p:cNvSpPr>
          <p:nvPr>
            <p:ph idx="1"/>
          </p:nvPr>
        </p:nvSpPr>
        <p:spPr>
          <a:xfrm>
            <a:off x="0" y="1600200"/>
            <a:ext cx="9144000" cy="5257800"/>
          </a:xfrm>
        </p:spPr>
        <p:txBody>
          <a:bodyPr>
            <a:normAutofit lnSpcReduction="10000"/>
          </a:bodyPr>
          <a:lstStyle/>
          <a:p>
            <a:pPr marL="0" indent="0">
              <a:buNone/>
            </a:pPr>
            <a:r>
              <a:rPr lang="en-CA" sz="2200" dirty="0"/>
              <a:t>3. </a:t>
            </a:r>
            <a:r>
              <a:rPr lang="en-CA" sz="2200" u="sng" dirty="0"/>
              <a:t>Strengthen the Church:</a:t>
            </a:r>
          </a:p>
          <a:p>
            <a:pPr marL="0" indent="0">
              <a:buNone/>
            </a:pPr>
            <a:r>
              <a:rPr lang="en-CA" sz="2200" dirty="0"/>
              <a:t>- Attacks from atheists and skeptics can leave believers with doubts and a weakened faith.</a:t>
            </a:r>
          </a:p>
          <a:p>
            <a:pPr marL="0" indent="0">
              <a:buNone/>
            </a:pPr>
            <a:r>
              <a:rPr lang="en-CA" sz="2200" dirty="0"/>
              <a:t>- Apologetics supplies the Christian with rational, logical, and evidential truths that undergird their trust in the Bible.</a:t>
            </a:r>
          </a:p>
          <a:p>
            <a:pPr marL="0" indent="0">
              <a:buNone/>
            </a:pPr>
            <a:r>
              <a:rPr lang="en-CA" sz="2200" dirty="0"/>
              <a:t>“That we should no longer be children, tossed to and </a:t>
            </a:r>
            <a:r>
              <a:rPr lang="en-CA" sz="2200" dirty="0" err="1"/>
              <a:t>fro</a:t>
            </a:r>
            <a:r>
              <a:rPr lang="en-CA" sz="2200" dirty="0"/>
              <a:t> and carried about with every wind of doctrine, by the trickery of men, in the cunning craftiness of deceitful plotting, but, speaking the truth in love, may grow up in all things into Him who is the head—Christ” 												  (Ephesians 4:14-15)</a:t>
            </a:r>
          </a:p>
        </p:txBody>
      </p:sp>
    </p:spTree>
    <p:extLst>
      <p:ext uri="{BB962C8B-B14F-4D97-AF65-F5344CB8AC3E}">
        <p14:creationId xmlns:p14="http://schemas.microsoft.com/office/powerpoint/2010/main" val="427019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a:t>II. Why Do Apologetics?</a:t>
            </a:r>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CA" sz="2200" i="1" dirty="0"/>
              <a:t>C) The  Urgent Need for Apologetics:</a:t>
            </a:r>
          </a:p>
          <a:p>
            <a:pPr marL="0" indent="0">
              <a:buNone/>
            </a:pPr>
            <a:r>
              <a:rPr lang="en-CA" sz="2200" dirty="0"/>
              <a:t>1. The demands of religion are changing:</a:t>
            </a:r>
          </a:p>
          <a:p>
            <a:pPr marL="0" indent="0">
              <a:buNone/>
            </a:pPr>
            <a:r>
              <a:rPr lang="en-CA" sz="2200" dirty="0"/>
              <a:t>- People are more likely to walk away from a faith where doubts are not answered.</a:t>
            </a:r>
          </a:p>
          <a:p>
            <a:pPr marL="0" indent="0">
              <a:buNone/>
            </a:pPr>
            <a:r>
              <a:rPr lang="en-CA" sz="2200" dirty="0"/>
              <a:t>- (70-75 )% of Christian youth leave the church after high school.</a:t>
            </a:r>
          </a:p>
          <a:p>
            <a:pPr marL="0" indent="0">
              <a:buNone/>
            </a:pPr>
            <a:r>
              <a:rPr lang="en-CA" sz="2200" dirty="0"/>
              <a:t>- Main reasons for those youth are doubts in the Bible, where 40% of doubts begin in middle school.</a:t>
            </a:r>
          </a:p>
          <a:p>
            <a:pPr marL="0" indent="0">
              <a:buNone/>
            </a:pPr>
            <a:r>
              <a:rPr lang="en-CA" sz="2200" dirty="0"/>
              <a:t>- Christian youth are not being taught to cross examine the skeptical and atheistic views they encounter when they leave home.</a:t>
            </a:r>
          </a:p>
        </p:txBody>
      </p:sp>
    </p:spTree>
    <p:extLst>
      <p:ext uri="{BB962C8B-B14F-4D97-AF65-F5344CB8AC3E}">
        <p14:creationId xmlns:p14="http://schemas.microsoft.com/office/powerpoint/2010/main" val="272296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a:t>II. Why Do Apologetics?</a:t>
            </a:r>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CA" sz="2200" dirty="0"/>
              <a:t>- College professors are five times more likely to identify themselves as atheists than the general public.</a:t>
            </a:r>
          </a:p>
          <a:p>
            <a:pPr marL="0" indent="0">
              <a:buNone/>
            </a:pPr>
            <a:r>
              <a:rPr lang="en-CA" sz="2200" dirty="0"/>
              <a:t>- Christian students are not equipped to resist rabidly anti-Christian professors, who are intent on converting their students to atheism.</a:t>
            </a:r>
          </a:p>
          <a:p>
            <a:pPr marL="0" indent="0">
              <a:buNone/>
            </a:pPr>
            <a:r>
              <a:rPr lang="en-CA" sz="2200" dirty="0"/>
              <a:t>2. The view of truth is changing:</a:t>
            </a:r>
          </a:p>
          <a:p>
            <a:pPr marL="0" indent="0">
              <a:buNone/>
            </a:pPr>
            <a:r>
              <a:rPr lang="en-CA" sz="2200" dirty="0"/>
              <a:t>- People are more likely to follow a belief based on an emotional  assessment rather than a rational assessment.</a:t>
            </a:r>
          </a:p>
          <a:p>
            <a:pPr marL="0" indent="0">
              <a:buNone/>
            </a:pPr>
            <a:r>
              <a:rPr lang="en-CA" sz="2200" dirty="0"/>
              <a:t>- Emotional assessment here may be driven by  a certain lifestyle or a bad experience.</a:t>
            </a:r>
          </a:p>
        </p:txBody>
      </p:sp>
    </p:spTree>
    <p:extLst>
      <p:ext uri="{BB962C8B-B14F-4D97-AF65-F5344CB8AC3E}">
        <p14:creationId xmlns:p14="http://schemas.microsoft.com/office/powerpoint/2010/main" val="44031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II. Why Do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dirty="0"/>
              <a:t>3. The nature of skepticism is changing:</a:t>
            </a:r>
          </a:p>
          <a:p>
            <a:pPr marL="0" indent="0">
              <a:buNone/>
            </a:pPr>
            <a:r>
              <a:rPr lang="en-CA" sz="2200" dirty="0"/>
              <a:t>- Skeptics are becoming more hostile against traditional faith views.</a:t>
            </a:r>
          </a:p>
          <a:p>
            <a:pPr marL="0" indent="0">
              <a:buNone/>
            </a:pPr>
            <a:r>
              <a:rPr lang="en-CA" sz="2200" dirty="0"/>
              <a:t>+ ‘Good Philosophy must exist, if for no other reason, because  bad philosophy needs to be answered’						  									  [C.S. Lewis]</a:t>
            </a:r>
          </a:p>
          <a:p>
            <a:pPr marL="0" indent="0">
              <a:buNone/>
            </a:pPr>
            <a:endParaRPr lang="en-CA" sz="2200" dirty="0"/>
          </a:p>
          <a:p>
            <a:pPr marL="0" indent="0">
              <a:buNone/>
            </a:pPr>
            <a:endParaRPr lang="en-CA" sz="2200" dirty="0"/>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79218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III. Types of Apologetics</a:t>
            </a:r>
          </a:p>
        </p:txBody>
      </p:sp>
      <p:pic>
        <p:nvPicPr>
          <p:cNvPr id="9" name="Content Placeholder 8">
            <a:extLst>
              <a:ext uri="{FF2B5EF4-FFF2-40B4-BE49-F238E27FC236}">
                <a16:creationId xmlns:a16="http://schemas.microsoft.com/office/drawing/2014/main" id="{9964C8BF-509E-9941-B936-A917A0616D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44000" cy="5257800"/>
          </a:xfrm>
        </p:spPr>
      </p:pic>
    </p:spTree>
    <p:extLst>
      <p:ext uri="{BB962C8B-B14F-4D97-AF65-F5344CB8AC3E}">
        <p14:creationId xmlns:p14="http://schemas.microsoft.com/office/powerpoint/2010/main" val="79218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III. Types of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i="1" dirty="0"/>
              <a:t>A) Apologetics could be either:</a:t>
            </a:r>
          </a:p>
          <a:p>
            <a:pPr marL="0" indent="0">
              <a:buNone/>
            </a:pPr>
            <a:r>
              <a:rPr lang="en-CA" sz="2200" dirty="0"/>
              <a:t>1. Reactively:</a:t>
            </a:r>
          </a:p>
          <a:p>
            <a:pPr marL="0" indent="0">
              <a:buNone/>
            </a:pPr>
            <a:r>
              <a:rPr lang="en-CA" sz="2200" dirty="0"/>
              <a:t>Responding to questions by removing intellectual barrier.</a:t>
            </a:r>
          </a:p>
          <a:p>
            <a:pPr marL="0" indent="0">
              <a:buNone/>
            </a:pPr>
            <a:r>
              <a:rPr lang="en-CA" sz="2200" dirty="0"/>
              <a:t>2. Proactively:</a:t>
            </a:r>
          </a:p>
          <a:p>
            <a:pPr marL="0" indent="0">
              <a:buNone/>
            </a:pPr>
            <a:r>
              <a:rPr lang="en-CA" sz="2200" dirty="0"/>
              <a:t>Sharing the relevant message of the gospel (reaching out).</a:t>
            </a:r>
          </a:p>
          <a:p>
            <a:pPr marL="0" indent="0">
              <a:buNone/>
            </a:pPr>
            <a:r>
              <a:rPr lang="en-CA" sz="2200" i="1" dirty="0"/>
              <a:t>B) Types of Apologetics:</a:t>
            </a:r>
          </a:p>
          <a:p>
            <a:pPr marL="0" indent="0">
              <a:buNone/>
            </a:pPr>
            <a:r>
              <a:rPr lang="en-CA" sz="2200" dirty="0"/>
              <a:t>1. Evidential:</a:t>
            </a:r>
          </a:p>
          <a:p>
            <a:pPr marL="0" indent="0">
              <a:buNone/>
            </a:pPr>
            <a:r>
              <a:rPr lang="en-CA" sz="2200" dirty="0"/>
              <a:t>- Defending faith by highlighting pieces of evidence.</a:t>
            </a:r>
          </a:p>
        </p:txBody>
      </p:sp>
    </p:spTree>
    <p:extLst>
      <p:ext uri="{BB962C8B-B14F-4D97-AF65-F5344CB8AC3E}">
        <p14:creationId xmlns:p14="http://schemas.microsoft.com/office/powerpoint/2010/main" val="413248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dissolv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dissolv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dissolv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dissolv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dissolv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dissolve">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Contents</a:t>
            </a:r>
          </a:p>
        </p:txBody>
      </p:sp>
      <p:sp>
        <p:nvSpPr>
          <p:cNvPr id="3" name="Content Placeholder 2"/>
          <p:cNvSpPr>
            <a:spLocks noGrp="1"/>
          </p:cNvSpPr>
          <p:nvPr>
            <p:ph idx="1"/>
          </p:nvPr>
        </p:nvSpPr>
        <p:spPr>
          <a:xfrm>
            <a:off x="457200" y="1797552"/>
            <a:ext cx="8229600" cy="4525963"/>
          </a:xfrm>
        </p:spPr>
        <p:txBody>
          <a:bodyPr>
            <a:normAutofit/>
          </a:bodyPr>
          <a:lstStyle/>
          <a:p>
            <a:pPr marL="0" indent="0">
              <a:buNone/>
            </a:pPr>
            <a:r>
              <a:rPr lang="en-US" sz="3000" dirty="0"/>
              <a:t>I. What is Apologetics?</a:t>
            </a:r>
          </a:p>
          <a:p>
            <a:pPr marL="0" indent="0">
              <a:buNone/>
            </a:pPr>
            <a:r>
              <a:rPr lang="en-US" sz="3000" dirty="0"/>
              <a:t>II. Why Do Apologetics?</a:t>
            </a:r>
          </a:p>
          <a:p>
            <a:pPr marL="0" indent="0">
              <a:buNone/>
            </a:pPr>
            <a:r>
              <a:rPr lang="en-US" sz="3000" dirty="0"/>
              <a:t>III. Types of Apologetics</a:t>
            </a:r>
          </a:p>
          <a:p>
            <a:pPr marL="0" indent="0">
              <a:buNone/>
            </a:pPr>
            <a:r>
              <a:rPr lang="en-US" sz="3000" dirty="0"/>
              <a:t>IV. Key Points</a:t>
            </a:r>
          </a:p>
          <a:p>
            <a:pPr marL="0" indent="0">
              <a:buNone/>
            </a:pPr>
            <a:endParaRPr lang="en-US" sz="3000" dirty="0"/>
          </a:p>
        </p:txBody>
      </p:sp>
    </p:spTree>
    <p:extLst>
      <p:ext uri="{BB962C8B-B14F-4D97-AF65-F5344CB8AC3E}">
        <p14:creationId xmlns:p14="http://schemas.microsoft.com/office/powerpoint/2010/main" val="288244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III. Types of Apologetics</a:t>
            </a:r>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CA" sz="2200" dirty="0"/>
              <a:t>- However, people may read an evidence through their own worldview:</a:t>
            </a:r>
          </a:p>
          <a:p>
            <a:pPr marL="0" indent="0">
              <a:buNone/>
            </a:pPr>
            <a:r>
              <a:rPr lang="en-CA" sz="2200" dirty="0"/>
              <a:t>e.g. St. Paul healing the crippled man in Lystra:</a:t>
            </a:r>
          </a:p>
          <a:p>
            <a:pPr marL="0" indent="0">
              <a:buNone/>
            </a:pPr>
            <a:r>
              <a:rPr lang="en-CA" sz="2200" dirty="0"/>
              <a:t>“Now when the people saw what Paul had done, they raised their voices, saying in the Lycaonian language: The gods have come down to us in the likeness of men”														                   (Acts 14:11)</a:t>
            </a:r>
          </a:p>
          <a:p>
            <a:pPr marL="0" indent="0">
              <a:buNone/>
            </a:pPr>
            <a:r>
              <a:rPr lang="en-CA" sz="2200" dirty="0"/>
              <a:t>2. Pre-suppositional:</a:t>
            </a:r>
          </a:p>
          <a:p>
            <a:pPr marL="0" indent="0">
              <a:buNone/>
            </a:pPr>
            <a:r>
              <a:rPr lang="en-CA" sz="2200" dirty="0"/>
              <a:t>The </a:t>
            </a:r>
            <a:r>
              <a:rPr lang="en-CA" sz="2200" dirty="0" err="1"/>
              <a:t>presuppositionalist</a:t>
            </a:r>
            <a:r>
              <a:rPr lang="en-CA" sz="2200" dirty="0"/>
              <a:t> asserts that the authority of the Bible should be the… </a:t>
            </a:r>
          </a:p>
          <a:p>
            <a:pPr marL="0" indent="0">
              <a:buNone/>
            </a:pPr>
            <a:endParaRPr lang="en-CA" sz="2200" dirty="0"/>
          </a:p>
        </p:txBody>
      </p:sp>
    </p:spTree>
    <p:extLst>
      <p:ext uri="{BB962C8B-B14F-4D97-AF65-F5344CB8AC3E}">
        <p14:creationId xmlns:p14="http://schemas.microsoft.com/office/powerpoint/2010/main" val="21946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III. Types of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dirty="0"/>
              <a:t>assumed starting point in apologetic discourse. </a:t>
            </a:r>
          </a:p>
          <a:p>
            <a:pPr marL="0" indent="0">
              <a:buNone/>
            </a:pPr>
            <a:r>
              <a:rPr lang="en-CA" sz="2200" dirty="0"/>
              <a:t>- Asking a Christian to abandon the Bible for the sake of discussion is like asking an atheist to prove there is no God by using only the Bible.</a:t>
            </a:r>
          </a:p>
          <a:p>
            <a:pPr marL="0" indent="0">
              <a:buNone/>
            </a:pPr>
            <a:r>
              <a:rPr lang="en-CA" sz="2200" dirty="0"/>
              <a:t>- By questioning an unbeliever’s presuppositions and requiring them to justify their rationality, the apologist reduces their position to absurdity.</a:t>
            </a:r>
          </a:p>
          <a:p>
            <a:pPr marL="0" indent="0">
              <a:buNone/>
            </a:pPr>
            <a:r>
              <a:rPr lang="en-CA" sz="2200" dirty="0"/>
              <a:t>- The goal of this apologetic approach is to undermine a non-Christian’s worldview by demonstrating that without the Christian God, they cannot consistently claim meaning, truth, or logic.</a:t>
            </a:r>
          </a:p>
        </p:txBody>
      </p:sp>
    </p:spTree>
    <p:extLst>
      <p:ext uri="{BB962C8B-B14F-4D97-AF65-F5344CB8AC3E}">
        <p14:creationId xmlns:p14="http://schemas.microsoft.com/office/powerpoint/2010/main" val="21946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III. Types of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i="1" dirty="0"/>
              <a:t>C) Self-Contradicting Worldviews:</a:t>
            </a:r>
          </a:p>
          <a:p>
            <a:pPr marL="0" indent="0">
              <a:buNone/>
            </a:pPr>
            <a:r>
              <a:rPr lang="en-CA" sz="2200" dirty="0"/>
              <a:t>1. Relativism:</a:t>
            </a:r>
          </a:p>
          <a:p>
            <a:pPr marL="0" indent="0">
              <a:buNone/>
            </a:pPr>
            <a:r>
              <a:rPr lang="en-CA" sz="2200" dirty="0"/>
              <a:t>‘There is no absolute truth.’</a:t>
            </a:r>
          </a:p>
          <a:p>
            <a:pPr marL="0" indent="0">
              <a:buNone/>
            </a:pPr>
            <a:r>
              <a:rPr lang="en-CA" sz="2200" dirty="0"/>
              <a:t>- Is that absolutely true?</a:t>
            </a:r>
          </a:p>
          <a:p>
            <a:pPr marL="0" indent="0">
              <a:buNone/>
            </a:pPr>
            <a:r>
              <a:rPr lang="en-CA" sz="2200" dirty="0"/>
              <a:t>2. Materialism:</a:t>
            </a:r>
          </a:p>
          <a:p>
            <a:pPr marL="0" indent="0">
              <a:buNone/>
            </a:pPr>
            <a:r>
              <a:rPr lang="en-CA" sz="2200" dirty="0"/>
              <a:t>‘Only material world exists.’</a:t>
            </a:r>
          </a:p>
          <a:p>
            <a:pPr marL="0" indent="0">
              <a:buNone/>
            </a:pPr>
            <a:r>
              <a:rPr lang="en-CA" sz="2200" dirty="0"/>
              <a:t>- Is that statement material?</a:t>
            </a:r>
          </a:p>
          <a:p>
            <a:pPr marL="0" indent="0">
              <a:buNone/>
            </a:pPr>
            <a:endParaRPr lang="en-CA" sz="2200" dirty="0"/>
          </a:p>
        </p:txBody>
      </p:sp>
    </p:spTree>
    <p:extLst>
      <p:ext uri="{BB962C8B-B14F-4D97-AF65-F5344CB8AC3E}">
        <p14:creationId xmlns:p14="http://schemas.microsoft.com/office/powerpoint/2010/main" val="373352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III. Types of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dirty="0"/>
              <a:t>3. Scientism:</a:t>
            </a:r>
          </a:p>
          <a:p>
            <a:pPr marL="0" indent="0">
              <a:buNone/>
            </a:pPr>
            <a:r>
              <a:rPr lang="en-CA" sz="2200" dirty="0"/>
              <a:t>‘We can only know what science proves.’</a:t>
            </a:r>
          </a:p>
          <a:p>
            <a:pPr marL="0" indent="0">
              <a:buNone/>
            </a:pPr>
            <a:r>
              <a:rPr lang="en-CA" sz="2200" dirty="0"/>
              <a:t>- Is that scientifically proven?</a:t>
            </a:r>
          </a:p>
          <a:p>
            <a:pPr marL="0" indent="0">
              <a:buNone/>
            </a:pPr>
            <a:endParaRPr lang="en-CA" sz="2200" dirty="0"/>
          </a:p>
          <a:p>
            <a:pPr marL="0" indent="0">
              <a:buNone/>
            </a:pPr>
            <a:endParaRPr lang="en-CA" sz="2200" dirty="0"/>
          </a:p>
          <a:p>
            <a:pPr marL="0" indent="0">
              <a:buNone/>
            </a:pPr>
            <a:endParaRPr lang="en-CA" sz="2200" dirty="0"/>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166350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IV. Key Points</a:t>
            </a:r>
          </a:p>
        </p:txBody>
      </p:sp>
      <p:pic>
        <p:nvPicPr>
          <p:cNvPr id="4" name="Content Placeholder 3" descr="Document.jpg"/>
          <p:cNvPicPr>
            <a:picLocks noGrp="1" noChangeAspect="1"/>
          </p:cNvPicPr>
          <p:nvPr>
            <p:ph idx="1"/>
          </p:nvPr>
        </p:nvPicPr>
        <p:blipFill>
          <a:blip r:embed="rId2">
            <a:extLst>
              <a:ext uri="{28A0092B-C50C-407E-A947-70E740481C1C}">
                <a14:useLocalDpi xmlns:a14="http://schemas.microsoft.com/office/drawing/2010/main" val="0"/>
              </a:ext>
            </a:extLst>
          </a:blip>
          <a:srcRect t="6799" b="6799"/>
          <a:stretch>
            <a:fillRect/>
          </a:stretch>
        </p:blipFill>
        <p:spPr>
          <a:xfrm>
            <a:off x="0" y="1600199"/>
            <a:ext cx="9144000" cy="5195591"/>
          </a:xfrm>
        </p:spPr>
      </p:pic>
    </p:spTree>
    <p:extLst>
      <p:ext uri="{BB962C8B-B14F-4D97-AF65-F5344CB8AC3E}">
        <p14:creationId xmlns:p14="http://schemas.microsoft.com/office/powerpoint/2010/main" val="350209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IV. Key Points</a:t>
            </a:r>
          </a:p>
        </p:txBody>
      </p:sp>
      <p:sp>
        <p:nvSpPr>
          <p:cNvPr id="3" name="Content Placeholder 2"/>
          <p:cNvSpPr>
            <a:spLocks noGrp="1"/>
          </p:cNvSpPr>
          <p:nvPr>
            <p:ph idx="1"/>
          </p:nvPr>
        </p:nvSpPr>
        <p:spPr>
          <a:xfrm>
            <a:off x="0" y="1600200"/>
            <a:ext cx="9144000" cy="5257800"/>
          </a:xfrm>
        </p:spPr>
        <p:txBody>
          <a:bodyPr>
            <a:normAutofit lnSpcReduction="10000"/>
          </a:bodyPr>
          <a:lstStyle/>
          <a:p>
            <a:pPr marL="0" indent="0">
              <a:buNone/>
            </a:pPr>
            <a:r>
              <a:rPr lang="en-CA" sz="2200" dirty="0"/>
              <a:t>1. Apologetics should also include a clear message sent through the life of the apologist. </a:t>
            </a:r>
          </a:p>
          <a:p>
            <a:pPr marL="0" indent="0">
              <a:buNone/>
            </a:pPr>
            <a:r>
              <a:rPr lang="en-CA" sz="2200" dirty="0"/>
              <a:t>- Every apologist should reflect  the Lord Jesus in their character.</a:t>
            </a:r>
          </a:p>
          <a:p>
            <a:pPr marL="0" indent="0">
              <a:buNone/>
            </a:pPr>
            <a:r>
              <a:rPr lang="en-CA" sz="2200" dirty="0"/>
              <a:t>- Sadly, the best argument against Christianity can be a life that in no way represents the teachings of Christ. </a:t>
            </a:r>
          </a:p>
          <a:p>
            <a:pPr marL="0" indent="0">
              <a:buNone/>
            </a:pPr>
            <a:r>
              <a:rPr lang="en-CA" sz="2200" dirty="0"/>
              <a:t>- ‘They would have to sing better songs for me to believe in their Saviour: His disciples would have to look more redeemed!’								                                                [Frederick Nietzsche]</a:t>
            </a:r>
          </a:p>
          <a:p>
            <a:pPr marL="0" indent="0">
              <a:buNone/>
            </a:pPr>
            <a:r>
              <a:rPr lang="en-CA" sz="2200" dirty="0"/>
              <a:t>2. It should be understood that apologetics is not the ultimate cause of a person’s salvation. God is the one who saves:</a:t>
            </a:r>
          </a:p>
        </p:txBody>
      </p:sp>
    </p:spTree>
    <p:extLst>
      <p:ext uri="{BB962C8B-B14F-4D97-AF65-F5344CB8AC3E}">
        <p14:creationId xmlns:p14="http://schemas.microsoft.com/office/powerpoint/2010/main" val="293878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IV. Key Points</a:t>
            </a:r>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CA" sz="2200" dirty="0"/>
              <a:t>“Now a certain woman named Lydia heard us. She was a seller of purple from the city of Thyatira, who worshiped God. The Lord opened her heart to heed the things spoken by Paul”														  (Acts 16:14)</a:t>
            </a:r>
          </a:p>
          <a:p>
            <a:pPr marL="0" indent="0">
              <a:buNone/>
            </a:pPr>
            <a:r>
              <a:rPr lang="en-CA" sz="2200" dirty="0"/>
              <a:t>- Therefore apologetics is like opening a window in a dark room so that light may come in.</a:t>
            </a:r>
          </a:p>
          <a:p>
            <a:pPr marL="0" indent="0">
              <a:buNone/>
            </a:pPr>
            <a:r>
              <a:rPr lang="en-CA" sz="2200" dirty="0"/>
              <a:t>- e.g. Bringing a horses to water so that they may drink.</a:t>
            </a:r>
          </a:p>
          <a:p>
            <a:pPr marL="0" indent="0">
              <a:buNone/>
            </a:pPr>
            <a:r>
              <a:rPr lang="en-CA" sz="2200" dirty="0"/>
              <a:t>3. Most skepticism is not intellectually driven, with an underlying factor; that could be an emotional one (a lifestyle).</a:t>
            </a:r>
          </a:p>
        </p:txBody>
      </p:sp>
    </p:spTree>
    <p:extLst>
      <p:ext uri="{BB962C8B-B14F-4D97-AF65-F5344CB8AC3E}">
        <p14:creationId xmlns:p14="http://schemas.microsoft.com/office/powerpoint/2010/main" val="30632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IV. Key Points</a:t>
            </a:r>
          </a:p>
        </p:txBody>
      </p:sp>
      <p:sp>
        <p:nvSpPr>
          <p:cNvPr id="3" name="Content Placeholder 2"/>
          <p:cNvSpPr>
            <a:spLocks noGrp="1"/>
          </p:cNvSpPr>
          <p:nvPr>
            <p:ph idx="1"/>
          </p:nvPr>
        </p:nvSpPr>
        <p:spPr>
          <a:xfrm>
            <a:off x="0" y="1600200"/>
            <a:ext cx="9144000" cy="5257800"/>
          </a:xfrm>
        </p:spPr>
        <p:txBody>
          <a:bodyPr>
            <a:normAutofit lnSpcReduction="10000"/>
          </a:bodyPr>
          <a:lstStyle/>
          <a:p>
            <a:pPr marL="0" indent="0">
              <a:buNone/>
            </a:pPr>
            <a:r>
              <a:rPr lang="en-CA" sz="2200" dirty="0"/>
              <a:t>4. Half the battle is wining an audience, not an argument.</a:t>
            </a:r>
          </a:p>
          <a:p>
            <a:pPr marL="0" indent="0">
              <a:buNone/>
            </a:pPr>
            <a:r>
              <a:rPr lang="en-CA" sz="2200" dirty="0"/>
              <a:t>5. Try to speak to them in their own language:</a:t>
            </a:r>
          </a:p>
          <a:p>
            <a:pPr marL="0" indent="0">
              <a:buNone/>
            </a:pPr>
            <a:r>
              <a:rPr lang="en-CA" sz="2200" dirty="0"/>
              <a:t> “Brethren and fathers, hear my defense before you now.  And when they heard that he spoke to them in the Hebrew language, they kept all the more silent”																	(Acts 22:1-2)</a:t>
            </a:r>
          </a:p>
          <a:p>
            <a:pPr marL="0" indent="0">
              <a:buNone/>
            </a:pPr>
            <a:r>
              <a:rPr lang="en-CA" sz="2200" dirty="0"/>
              <a:t>6. Try to be encouraging and commend the positive, if any:</a:t>
            </a:r>
          </a:p>
          <a:p>
            <a:pPr marL="0" indent="0">
              <a:buNone/>
            </a:pPr>
            <a:r>
              <a:rPr lang="en-CA" sz="2200" dirty="0"/>
              <a:t>“Then Paul stood in the midst of the Areopagus and said: Men of Athens, I perceive that in all things you are very religious”												  (Acts 17:22)</a:t>
            </a:r>
          </a:p>
        </p:txBody>
      </p:sp>
    </p:spTree>
    <p:extLst>
      <p:ext uri="{BB962C8B-B14F-4D97-AF65-F5344CB8AC3E}">
        <p14:creationId xmlns:p14="http://schemas.microsoft.com/office/powerpoint/2010/main" val="35200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IV. Key Points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dirty="0"/>
              <a:t>7. Start from where they stand at and try to find a common ground:</a:t>
            </a:r>
          </a:p>
          <a:p>
            <a:pPr marL="0" indent="0">
              <a:buNone/>
            </a:pPr>
            <a:r>
              <a:rPr lang="en-CA" sz="2200" dirty="0"/>
              <a:t>“For as I was passing through and considering the objects of your worship, I even found an altar with this inscription: TO THE UNKNOWN GOD. Therefore, the One whom you worship without knowing, Him I proclaim to you”									   (Acts 17:23)</a:t>
            </a:r>
          </a:p>
          <a:p>
            <a:pPr marL="0" indent="0">
              <a:buNone/>
            </a:pPr>
            <a:r>
              <a:rPr lang="en-CA" sz="2200" dirty="0"/>
              <a:t>8. Some skeptics won’t listen, no matter how rational you are.</a:t>
            </a:r>
          </a:p>
          <a:p>
            <a:pPr marL="0" indent="0">
              <a:buNone/>
            </a:pPr>
            <a:r>
              <a:rPr lang="en-CA" sz="2200" dirty="0"/>
              <a:t>- e.g. Our Lord Jesus and the Pharisees.</a:t>
            </a:r>
          </a:p>
          <a:p>
            <a:pPr marL="0" indent="0">
              <a:buNone/>
            </a:pPr>
            <a:r>
              <a:rPr lang="en-CA" sz="2200" dirty="0"/>
              <a:t>- What to do when reason does not work?</a:t>
            </a:r>
          </a:p>
          <a:p>
            <a:r>
              <a:rPr lang="en-CA" sz="2200" dirty="0"/>
              <a:t>Continue to preach through the ‘fifth gospel,’ that is our life example:</a:t>
            </a:r>
          </a:p>
        </p:txBody>
      </p:sp>
    </p:spTree>
    <p:extLst>
      <p:ext uri="{BB962C8B-B14F-4D97-AF65-F5344CB8AC3E}">
        <p14:creationId xmlns:p14="http://schemas.microsoft.com/office/powerpoint/2010/main" val="193436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IV. Key Points</a:t>
            </a:r>
          </a:p>
        </p:txBody>
      </p:sp>
      <p:sp>
        <p:nvSpPr>
          <p:cNvPr id="3" name="Content Placeholder 2"/>
          <p:cNvSpPr>
            <a:spLocks noGrp="1"/>
          </p:cNvSpPr>
          <p:nvPr>
            <p:ph idx="1"/>
          </p:nvPr>
        </p:nvSpPr>
        <p:spPr>
          <a:xfrm>
            <a:off x="0" y="1600200"/>
            <a:ext cx="9144000" cy="5257800"/>
          </a:xfrm>
        </p:spPr>
        <p:txBody>
          <a:bodyPr>
            <a:normAutofit lnSpcReduction="10000"/>
          </a:bodyPr>
          <a:lstStyle/>
          <a:p>
            <a:pPr marL="0" indent="0">
              <a:buNone/>
            </a:pPr>
            <a:r>
              <a:rPr lang="en-CA" sz="2200" dirty="0"/>
              <a:t>“You are our epistle written in our hearts, known and read by all men; clearly you are an epistle of Christ, ministered by us”											 (2 Corinthians 3:2-3)</a:t>
            </a:r>
          </a:p>
          <a:p>
            <a:pPr marL="0" indent="0">
              <a:buNone/>
            </a:pPr>
            <a:r>
              <a:rPr lang="en-CA" sz="2200" dirty="0"/>
              <a:t>9. To answer or not to answer?</a:t>
            </a:r>
          </a:p>
          <a:p>
            <a:pPr marL="0" indent="0">
              <a:buNone/>
            </a:pPr>
            <a:r>
              <a:rPr lang="en-CA" sz="2200" dirty="0"/>
              <a:t>- The Lord Jesus did not answer every critic. Sometimes it is better not to give them credibility:</a:t>
            </a:r>
          </a:p>
          <a:p>
            <a:pPr marL="0" indent="0">
              <a:buNone/>
            </a:pPr>
            <a:r>
              <a:rPr lang="en-CA" sz="2200" dirty="0"/>
              <a:t>“Tell us, by what authority are You doing these things? Or who is he who gave You this authority? But He answered and said to them: I also will ask you one thing, and answer Me: The baptism of John—was it from heaven or from men?”								 (Luke 20:2-3)</a:t>
            </a:r>
          </a:p>
        </p:txBody>
      </p:sp>
    </p:spTree>
    <p:extLst>
      <p:ext uri="{BB962C8B-B14F-4D97-AF65-F5344CB8AC3E}">
        <p14:creationId xmlns:p14="http://schemas.microsoft.com/office/powerpoint/2010/main" val="30632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What is Apologetics?</a:t>
            </a:r>
          </a:p>
        </p:txBody>
      </p:sp>
      <p:pic>
        <p:nvPicPr>
          <p:cNvPr id="4" name="Content Placeholder 3" descr="A.png"/>
          <p:cNvPicPr>
            <a:picLocks noGrp="1" noChangeAspect="1"/>
          </p:cNvPicPr>
          <p:nvPr>
            <p:ph idx="1"/>
          </p:nvPr>
        </p:nvPicPr>
        <p:blipFill>
          <a:blip r:embed="rId2">
            <a:extLst>
              <a:ext uri="{28A0092B-C50C-407E-A947-70E740481C1C}">
                <a14:useLocalDpi xmlns:a14="http://schemas.microsoft.com/office/drawing/2010/main" val="0"/>
              </a:ext>
            </a:extLst>
          </a:blip>
          <a:srcRect l="6522" r="6522"/>
          <a:stretch>
            <a:fillRect/>
          </a:stretch>
        </p:blipFill>
        <p:spPr>
          <a:xfrm>
            <a:off x="0" y="1600200"/>
            <a:ext cx="9144000" cy="5257800"/>
          </a:xfrm>
        </p:spPr>
      </p:pic>
    </p:spTree>
    <p:extLst>
      <p:ext uri="{BB962C8B-B14F-4D97-AF65-F5344CB8AC3E}">
        <p14:creationId xmlns:p14="http://schemas.microsoft.com/office/powerpoint/2010/main" val="421229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IV. Key Points</a:t>
            </a:r>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CA" sz="2200" dirty="0"/>
              <a:t>- Consider then:</a:t>
            </a:r>
          </a:p>
          <a:p>
            <a:pPr marL="0" indent="0">
              <a:buNone/>
            </a:pPr>
            <a:r>
              <a:rPr lang="en-CA" sz="2200" dirty="0"/>
              <a:t>a) Is the criticism sincere or just venting anger?</a:t>
            </a:r>
          </a:p>
          <a:p>
            <a:pPr marL="0" indent="0">
              <a:buNone/>
            </a:pPr>
            <a:r>
              <a:rPr lang="en-CA" sz="2200" dirty="0"/>
              <a:t>b) Will the answer help or have no effect?</a:t>
            </a:r>
          </a:p>
          <a:p>
            <a:pPr marL="0" indent="0">
              <a:buNone/>
            </a:pPr>
            <a:r>
              <a:rPr lang="en-CA" sz="2200" dirty="0"/>
              <a:t>c) Is it the first answer or we are rehashing old arguments?</a:t>
            </a:r>
          </a:p>
          <a:p>
            <a:pPr marL="0" indent="0">
              <a:buNone/>
            </a:pPr>
            <a:r>
              <a:rPr lang="en-CA" sz="2200" dirty="0"/>
              <a:t>d) Is the criticism reasonable or unreasonable?</a:t>
            </a:r>
          </a:p>
          <a:p>
            <a:pPr marL="0" indent="0">
              <a:buNone/>
            </a:pPr>
            <a:r>
              <a:rPr lang="en-CA" sz="2200" dirty="0"/>
              <a:t>e) Would bystanders be affected if not giving an answer?</a:t>
            </a:r>
          </a:p>
          <a:p>
            <a:pPr marL="0" indent="0">
              <a:buNone/>
            </a:pPr>
            <a:r>
              <a:rPr lang="en-CA" sz="2200" dirty="0"/>
              <a:t>f) Am I responding in anger or objectively?</a:t>
            </a:r>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396751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IV. Key Points</a:t>
            </a:r>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CA" sz="2200" dirty="0"/>
              <a:t>‘Essentially, I realized that to stay an atheist, I would have to believe that nothing produces everything; non-life produces life; randomness produces fine-tuning; chaos produces information; unconsciousness produces consciousness; and non-reason produces reason. Those leaps of faith were simply too big for me to take, especially in light of the affirmative case for God's existence and Jesus' resurrection (and, hence, his divinity). In other words, in my assessment the Christian worldview accounted for the totality of the evidence much better than the atheistic worldview’										          [Lee Strobel]</a:t>
            </a:r>
          </a:p>
          <a:p>
            <a:pPr marL="0" indent="0">
              <a:buNone/>
            </a:pPr>
            <a:endParaRPr lang="en-CA" sz="2200" dirty="0"/>
          </a:p>
        </p:txBody>
      </p:sp>
    </p:spTree>
    <p:extLst>
      <p:ext uri="{BB962C8B-B14F-4D97-AF65-F5344CB8AC3E}">
        <p14:creationId xmlns:p14="http://schemas.microsoft.com/office/powerpoint/2010/main" val="359408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What is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US" sz="2200" i="1" dirty="0"/>
              <a:t>A) Definition:</a:t>
            </a:r>
          </a:p>
          <a:p>
            <a:pPr marL="0" indent="0">
              <a:buNone/>
            </a:pPr>
            <a:r>
              <a:rPr lang="en-US" sz="2200" dirty="0"/>
              <a:t>‘Apologetics’ is the branch of theology concerned with the defense or proof of Christianity.</a:t>
            </a:r>
          </a:p>
          <a:p>
            <a:pPr marL="0" indent="0">
              <a:buNone/>
            </a:pPr>
            <a:r>
              <a:rPr lang="en-US" sz="2200" i="1" dirty="0"/>
              <a:t>B) Word origin:</a:t>
            </a:r>
          </a:p>
          <a:p>
            <a:pPr marL="0" indent="0">
              <a:buNone/>
            </a:pPr>
            <a:r>
              <a:rPr lang="en-US" sz="2200" dirty="0"/>
              <a:t>- The term ‘Apologetics’ is derived from the Greek word ‘Apologia’; meaning     ’a speech of defense or reply’.</a:t>
            </a:r>
          </a:p>
          <a:p>
            <a:pPr marL="0" indent="0">
              <a:buNone/>
            </a:pPr>
            <a:r>
              <a:rPr lang="en-US" sz="2200" dirty="0"/>
              <a:t>- In the Classical Greek legal system, the prosecution would deliver the ‘</a:t>
            </a:r>
            <a:r>
              <a:rPr lang="en-US" sz="2200" dirty="0" err="1"/>
              <a:t>kategoria</a:t>
            </a:r>
            <a:r>
              <a:rPr lang="en-US" sz="2200" dirty="0"/>
              <a:t>’, the accusation and the defendant would reply with an ‘apologia’, or the defense.</a:t>
            </a:r>
            <a:endParaRPr lang="en-CA" sz="2200" dirty="0"/>
          </a:p>
        </p:txBody>
      </p:sp>
    </p:spTree>
    <p:extLst>
      <p:ext uri="{BB962C8B-B14F-4D97-AF65-F5344CB8AC3E}">
        <p14:creationId xmlns:p14="http://schemas.microsoft.com/office/powerpoint/2010/main" val="35130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 What is Apologetics?</a:t>
            </a:r>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sz="2200" dirty="0"/>
              <a:t>- An ‘apologetic’ is an argument in support of Christian faith or defending it against accusations of inaccuracy, irrationality, immorality</a:t>
            </a:r>
            <a:r>
              <a:rPr lang="mr-IN" sz="2200" dirty="0"/>
              <a:t>…</a:t>
            </a:r>
            <a:r>
              <a:rPr lang="en-CA" sz="2200" dirty="0"/>
              <a:t>etc.</a:t>
            </a:r>
          </a:p>
          <a:p>
            <a:pPr marL="0" indent="0">
              <a:buNone/>
            </a:pPr>
            <a:r>
              <a:rPr lang="en-CA" sz="2200" i="1" dirty="0"/>
              <a:t>C) Key Verse:</a:t>
            </a:r>
          </a:p>
          <a:p>
            <a:pPr marL="0" indent="0">
              <a:buNone/>
            </a:pPr>
            <a:r>
              <a:rPr lang="en-CA" sz="2200" dirty="0"/>
              <a:t>“But sanctify the Lord God in your hearts, and always be ready to give a </a:t>
            </a:r>
            <a:r>
              <a:rPr lang="en-CA" sz="2200" b="1" dirty="0"/>
              <a:t>defense</a:t>
            </a:r>
            <a:r>
              <a:rPr lang="en-CA" sz="2200" dirty="0"/>
              <a:t> to everyone who asks you a reason for the hope that is in you, with meekness and fear”														                (1 Peter 3:15)</a:t>
            </a:r>
          </a:p>
          <a:p>
            <a:pPr marL="0" indent="0">
              <a:buNone/>
            </a:pPr>
            <a:r>
              <a:rPr lang="en-CA" sz="2200" i="1" dirty="0"/>
              <a:t>D) Apologetics and the Holy Bible:</a:t>
            </a:r>
          </a:p>
          <a:p>
            <a:pPr marL="0" indent="0">
              <a:buNone/>
            </a:pPr>
            <a:endParaRPr lang="en-CA" sz="2200" dirty="0"/>
          </a:p>
        </p:txBody>
      </p:sp>
    </p:spTree>
    <p:extLst>
      <p:ext uri="{BB962C8B-B14F-4D97-AF65-F5344CB8AC3E}">
        <p14:creationId xmlns:p14="http://schemas.microsoft.com/office/powerpoint/2010/main" val="38089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 What is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dirty="0"/>
              <a:t>- Apologetics is not apart from the Bible, but a compliment to Bible teaching:</a:t>
            </a:r>
          </a:p>
          <a:p>
            <a:pPr marL="0" indent="0">
              <a:buNone/>
            </a:pPr>
            <a:r>
              <a:rPr lang="en-CA" sz="2200" dirty="0"/>
              <a:t>“You search the Scriptures, for in them you think you have eternal life; and these are they which testify of Me”				    									(John 5:39)</a:t>
            </a:r>
          </a:p>
          <a:p>
            <a:pPr marL="0" indent="0">
              <a:buNone/>
            </a:pPr>
            <a:r>
              <a:rPr lang="en-CA" sz="2200" i="1" dirty="0"/>
              <a:t>E) Early church apologists:</a:t>
            </a:r>
          </a:p>
          <a:p>
            <a:pPr marL="0" indent="0">
              <a:buNone/>
            </a:pPr>
            <a:r>
              <a:rPr lang="en-CA" sz="2200" dirty="0"/>
              <a:t>1. Justin Martyr: Rome; 2</a:t>
            </a:r>
            <a:r>
              <a:rPr lang="en-CA" sz="2200" baseline="30000" dirty="0"/>
              <a:t>nd</a:t>
            </a:r>
            <a:r>
              <a:rPr lang="en-CA" sz="2200" dirty="0"/>
              <a:t> century</a:t>
            </a:r>
          </a:p>
          <a:p>
            <a:pPr marL="0" indent="0">
              <a:buNone/>
            </a:pPr>
            <a:r>
              <a:rPr lang="en-CA" sz="2200" dirty="0"/>
              <a:t>2. Irenaeus: ‘Against Heresies’</a:t>
            </a:r>
          </a:p>
          <a:p>
            <a:pPr marL="0" indent="0">
              <a:buNone/>
            </a:pPr>
            <a:r>
              <a:rPr lang="en-CA" sz="2200" dirty="0"/>
              <a:t>3. Clement of Alexandria: ‘Exhortations’</a:t>
            </a:r>
          </a:p>
          <a:p>
            <a:pPr marL="0" indent="0">
              <a:buNone/>
            </a:pPr>
            <a:endParaRPr lang="en-CA" sz="2200" dirty="0"/>
          </a:p>
        </p:txBody>
      </p:sp>
    </p:spTree>
    <p:extLst>
      <p:ext uri="{BB962C8B-B14F-4D97-AF65-F5344CB8AC3E}">
        <p14:creationId xmlns:p14="http://schemas.microsoft.com/office/powerpoint/2010/main" val="32540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 What is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dirty="0"/>
              <a:t>4. Athanasius: ‘On the Incarnation’</a:t>
            </a:r>
          </a:p>
          <a:p>
            <a:pPr marL="0" indent="0">
              <a:buNone/>
            </a:pPr>
            <a:r>
              <a:rPr lang="en-CA" sz="2200" dirty="0"/>
              <a:t>5. Eusebius of Caesarea: ‘Proof of the Gospel’</a:t>
            </a:r>
          </a:p>
          <a:p>
            <a:pPr marL="0" indent="0">
              <a:buNone/>
            </a:pPr>
            <a:r>
              <a:rPr lang="en-CA" sz="2200" dirty="0"/>
              <a:t>6. Tertullian: ‘Apologetics’; 197 A.D.</a:t>
            </a:r>
          </a:p>
          <a:p>
            <a:pPr marL="0" indent="0">
              <a:buNone/>
            </a:pPr>
            <a:endParaRPr lang="en-CA" sz="2200" dirty="0"/>
          </a:p>
          <a:p>
            <a:pPr marL="0" indent="0">
              <a:buNone/>
            </a:pPr>
            <a:endParaRPr lang="en-CA" sz="2200" dirty="0"/>
          </a:p>
          <a:p>
            <a:pPr marL="0" indent="0">
              <a:buNone/>
            </a:pPr>
            <a:endParaRPr lang="en-CA" sz="2200" dirty="0"/>
          </a:p>
          <a:p>
            <a:pPr marL="0" indent="0">
              <a:buNone/>
            </a:pPr>
            <a:endParaRPr lang="en-CA" sz="2200" dirty="0"/>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135128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II. Why Do Apologetics?</a:t>
            </a:r>
          </a:p>
        </p:txBody>
      </p:sp>
      <p:pic>
        <p:nvPicPr>
          <p:cNvPr id="6" name="Content Placeholder 5">
            <a:extLst>
              <a:ext uri="{FF2B5EF4-FFF2-40B4-BE49-F238E27FC236}">
                <a16:creationId xmlns:a16="http://schemas.microsoft.com/office/drawing/2014/main" id="{21CCD0A2-FAB0-DA49-AAFC-0302CEC3E9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44000" cy="5257800"/>
          </a:xfrm>
        </p:spPr>
      </p:pic>
    </p:spTree>
    <p:extLst>
      <p:ext uri="{BB962C8B-B14F-4D97-AF65-F5344CB8AC3E}">
        <p14:creationId xmlns:p14="http://schemas.microsoft.com/office/powerpoint/2010/main" val="23387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a:t>II. Why Do Apologetics?</a:t>
            </a:r>
          </a:p>
        </p:txBody>
      </p:sp>
      <p:sp>
        <p:nvSpPr>
          <p:cNvPr id="3" name="Content Placeholder 2"/>
          <p:cNvSpPr>
            <a:spLocks noGrp="1"/>
          </p:cNvSpPr>
          <p:nvPr>
            <p:ph idx="1"/>
          </p:nvPr>
        </p:nvSpPr>
        <p:spPr>
          <a:xfrm>
            <a:off x="0" y="1600200"/>
            <a:ext cx="9144000" cy="5257800"/>
          </a:xfrm>
        </p:spPr>
        <p:txBody>
          <a:bodyPr>
            <a:noAutofit/>
          </a:bodyPr>
          <a:lstStyle/>
          <a:p>
            <a:pPr marL="0" indent="0">
              <a:buNone/>
            </a:pPr>
            <a:r>
              <a:rPr lang="en-CA" sz="2200" i="1" dirty="0"/>
              <a:t>A) Concept of Apologetics:</a:t>
            </a:r>
          </a:p>
          <a:p>
            <a:pPr marL="0" indent="0">
              <a:buNone/>
            </a:pPr>
            <a:r>
              <a:rPr lang="en-CA" sz="2200" dirty="0"/>
              <a:t>1. It is defending the gospel:</a:t>
            </a:r>
          </a:p>
          <a:p>
            <a:pPr marL="0" indent="0">
              <a:buNone/>
            </a:pPr>
            <a:r>
              <a:rPr lang="en-CA" sz="2200" dirty="0"/>
              <a:t>“Knowing that I am appointed for the </a:t>
            </a:r>
            <a:r>
              <a:rPr lang="en-CA" sz="2200" b="1" dirty="0"/>
              <a:t>defense </a:t>
            </a:r>
            <a:r>
              <a:rPr lang="en-CA" sz="2200" dirty="0"/>
              <a:t>of the gospel”									        (Philippians 1:17)</a:t>
            </a:r>
          </a:p>
          <a:p>
            <a:pPr marL="0" indent="0">
              <a:buNone/>
            </a:pPr>
            <a:r>
              <a:rPr lang="en-CA" sz="2200" dirty="0"/>
              <a:t>2. It is answering every question:</a:t>
            </a:r>
          </a:p>
          <a:p>
            <a:pPr marL="0" indent="0">
              <a:buNone/>
            </a:pPr>
            <a:r>
              <a:rPr lang="en-CA" sz="2200" dirty="0"/>
              <a:t>“Let your speech always be with grace, seasoned with salt, that you may know how you ought to answer each one”		       									          (Colossians 4:6)</a:t>
            </a:r>
          </a:p>
          <a:p>
            <a:pPr marL="0" indent="0">
              <a:buNone/>
            </a:pPr>
            <a:endParaRPr lang="en-CA" sz="2200" dirty="0"/>
          </a:p>
        </p:txBody>
      </p:sp>
    </p:spTree>
    <p:extLst>
      <p:ext uri="{BB962C8B-B14F-4D97-AF65-F5344CB8AC3E}">
        <p14:creationId xmlns:p14="http://schemas.microsoft.com/office/powerpoint/2010/main" val="4549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866</TotalTime>
  <Words>2426</Words>
  <Application>Microsoft Macintosh PowerPoint</Application>
  <PresentationFormat>On-screen Show (4:3)</PresentationFormat>
  <Paragraphs>164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Corbel</vt:lpstr>
      <vt:lpstr>Twilight</vt:lpstr>
      <vt:lpstr>Introduction to  Apologetics</vt:lpstr>
      <vt:lpstr>Contents</vt:lpstr>
      <vt:lpstr>I. What is Apologetics?</vt:lpstr>
      <vt:lpstr>I. What is Apologetics?</vt:lpstr>
      <vt:lpstr>I. What is Apologetics?</vt:lpstr>
      <vt:lpstr>I. What is Apologetics?</vt:lpstr>
      <vt:lpstr>I. What is Apologetics?</vt:lpstr>
      <vt:lpstr>II. Why Do Apologetics?</vt:lpstr>
      <vt:lpstr>II. Why Do Apologetics?</vt:lpstr>
      <vt:lpstr>II. Why Do Apologetics?</vt:lpstr>
      <vt:lpstr>II. Why Do Apologetics?</vt:lpstr>
      <vt:lpstr>II. Why Do Apologetics?</vt:lpstr>
      <vt:lpstr>II. Why Do Apologetics?</vt:lpstr>
      <vt:lpstr>II. Why Do Apologetics?</vt:lpstr>
      <vt:lpstr>II. Why Do Apologetics?</vt:lpstr>
      <vt:lpstr>II. Why Do Apologetics?</vt:lpstr>
      <vt:lpstr>II. Why Do Apologetics?</vt:lpstr>
      <vt:lpstr>III. Types of Apologetics</vt:lpstr>
      <vt:lpstr>III. Types of Apologetics</vt:lpstr>
      <vt:lpstr>III. Types of Apologetics</vt:lpstr>
      <vt:lpstr>III. Types of Apologetics</vt:lpstr>
      <vt:lpstr>III. Types of Apologetics</vt:lpstr>
      <vt:lpstr>III. Types of Apologetics</vt:lpstr>
      <vt:lpstr>IV. Key Points</vt:lpstr>
      <vt:lpstr>IV. Key Points</vt:lpstr>
      <vt:lpstr>IV. Key Points</vt:lpstr>
      <vt:lpstr>IV. Key Points</vt:lpstr>
      <vt:lpstr>IV. Key Points</vt:lpstr>
      <vt:lpstr>IV. Key Points</vt:lpstr>
      <vt:lpstr>IV. Key Points</vt:lpstr>
      <vt:lpstr>IV. Key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dc:creator>
  <cp:lastModifiedBy>Amir Abdou</cp:lastModifiedBy>
  <cp:revision>87</cp:revision>
  <dcterms:created xsi:type="dcterms:W3CDTF">2017-05-27T14:23:41Z</dcterms:created>
  <dcterms:modified xsi:type="dcterms:W3CDTF">2024-04-13T17:27:45Z</dcterms:modified>
</cp:coreProperties>
</file>