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0" r:id="rId3"/>
    <p:sldId id="273" r:id="rId4"/>
    <p:sldId id="277" r:id="rId5"/>
    <p:sldId id="274" r:id="rId6"/>
    <p:sldId id="279" r:id="rId7"/>
    <p:sldId id="282" r:id="rId8"/>
    <p:sldId id="276" r:id="rId9"/>
    <p:sldId id="278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81" r:id="rId18"/>
    <p:sldId id="271" r:id="rId19"/>
    <p:sldId id="272" r:id="rId20"/>
  </p:sldIdLst>
  <p:sldSz cx="9144000" cy="6858000" type="screen4x3"/>
  <p:notesSz cx="6994525" cy="9278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7" autoAdjust="0"/>
    <p:restoredTop sz="99826" autoAdjust="0"/>
  </p:normalViewPr>
  <p:slideViewPr>
    <p:cSldViewPr>
      <p:cViewPr varScale="1">
        <p:scale>
          <a:sx n="65" d="100"/>
          <a:sy n="65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5388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24E7BD73-03BD-4B52-A859-BFE082F10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5325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6900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5388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1BD7313-4AED-479A-B257-C4D3F2B0C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8/12/2012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sunsite.dk/cgfa/h/hicks1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119188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pic>
        <p:nvPicPr>
          <p:cNvPr id="4099" name="Picture 2" descr="Peaceable Kingdom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 descr="Recycled paper"/>
          <p:cNvSpPr>
            <a:spLocks noChangeArrowheads="1"/>
          </p:cNvSpPr>
          <p:nvPr/>
        </p:nvSpPr>
        <p:spPr bwMode="auto">
          <a:xfrm>
            <a:off x="2362200" y="685800"/>
            <a:ext cx="5029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/>
              <a:t>The Book of Isaiah</a:t>
            </a:r>
          </a:p>
          <a:p>
            <a:pPr algn="ctr"/>
            <a:r>
              <a:rPr lang="en-US" sz="3200" dirty="0"/>
              <a:t> A mini-Bible 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2895600" y="4495800"/>
            <a:ext cx="350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6388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/>
              <a:t>St. Mina Coptic Orthodox Church</a:t>
            </a:r>
          </a:p>
          <a:p>
            <a:pPr algn="ctr"/>
            <a:r>
              <a:rPr lang="en-CA" sz="2000" dirty="0" smtClean="0"/>
              <a:t>Hamilton, ON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 (A)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</a:pPr>
            <a:r>
              <a:rPr lang="en-US" u="sng" dirty="0" smtClean="0">
                <a:latin typeface="Candara" pitchFamily="34" charset="0"/>
              </a:rPr>
              <a:t>Words of Judgment (1-39)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The sins of Israel and Judah (1-9)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Immanuel (7-12)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Judgment on the nations (13-23)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Judgment on Judah and deliverance     (24-27)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Woes upon Israel and promise (28-35)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Invasion of Assyria &amp; Hezekiah (36-39)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 (B)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u="sng" dirty="0" smtClean="0">
                <a:latin typeface="Candara" pitchFamily="34" charset="0"/>
              </a:rPr>
              <a:t>Words of Comfort (40-66)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Israel’s deliverance from captivity (40-48)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The servant of the Lord (49-57)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ndara" pitchFamily="34" charset="0"/>
              </a:rPr>
              <a:t>	- Restoration of Israel and the final kingdom (58-66)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  <a:latin typeface="Candara" pitchFamily="34" charset="0"/>
              </a:rPr>
              <a:t>	- Forgiveness, comfort, and hope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  <a:latin typeface="Candara" pitchFamily="34" charset="0"/>
              </a:rPr>
              <a:t>	- Looks forward to the coming of the Messiah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	- </a:t>
            </a:r>
            <a:r>
              <a:rPr lang="en-US" sz="2800" dirty="0" smtClean="0">
                <a:solidFill>
                  <a:schemeClr val="tx2"/>
                </a:solidFill>
                <a:latin typeface="Candara" pitchFamily="34" charset="0"/>
              </a:rPr>
              <a:t>Purpose: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tx2"/>
                </a:solidFill>
                <a:latin typeface="Candara" pitchFamily="34" charset="0"/>
              </a:rPr>
              <a:t>	To call Judah back to God and to tell of God’s salvation through the Messiah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Features of the book of Isaiah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Isaiah’s apocalypse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Quoted at least 50 times in the 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Predictions of future events: Israel’s captivity (39:7)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The end of death (25:8) &amp; the resurrection of the dead (26:19)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A great number of prophecies of the Messiah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Called a miniature Bible (66 chapters = 39 + 27)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Deliverance from sin (1)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Through Christ (53)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andara" pitchFamily="34" charset="0"/>
              </a:rPr>
              <a:t>Restoration of the whole world (65,66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Messiah in Isaiah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ndara" pitchFamily="34" charset="0"/>
              </a:rPr>
              <a:t>Isaiah’s portrays of Christ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andara" pitchFamily="34" charset="0"/>
              </a:rPr>
              <a:t>The branch of Jesses, Redeemer, Savior, Sin bearer, Liberator, Judge, etc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ndara" pitchFamily="34" charset="0"/>
              </a:rPr>
              <a:t>Names of Christ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andara" pitchFamily="34" charset="0"/>
              </a:rPr>
              <a:t>Emmanuel, Might God, Counselor, Prince of Peace, King, Divine Servant, Arm of the Lord, Preacher, The servant of the Lord, The suffering and glory of the Servant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ndara" pitchFamily="34" charset="0"/>
              </a:rPr>
              <a:t>Details of Christ: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ndara" pitchFamily="34" charset="0"/>
              </a:rPr>
              <a:t>	- His divine nature, birth, humanity, ministry,    and redemptive work, and suffering and </a:t>
            </a:r>
            <a:r>
              <a:rPr lang="en-US" sz="2800" dirty="0" smtClean="0"/>
              <a:t>glory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04800"/>
            <a:ext cx="7772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Prophecies of Christ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09600" y="1066800"/>
          <a:ext cx="7924800" cy="5410200"/>
        </p:xfrm>
        <a:graphic>
          <a:graphicData uri="http://schemas.openxmlformats.org/presentationml/2006/ole">
            <p:oleObj spid="_x0000_s2050" name="Document" r:id="rId3" imgW="8332560" imgH="75452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Themes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72400" cy="541020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dirty="0" smtClean="0"/>
              <a:t>Salvation</a:t>
            </a:r>
          </a:p>
          <a:p>
            <a:pPr lvl="1" eaLnBrk="1" hangingPunct="1"/>
            <a:r>
              <a:rPr lang="en-US" sz="2400" dirty="0" smtClean="0"/>
              <a:t>“Isaiah” means “Salvation is of Yahweh”</a:t>
            </a:r>
          </a:p>
          <a:p>
            <a:pPr lvl="1" eaLnBrk="1" hangingPunct="1"/>
            <a:r>
              <a:rPr lang="en-US" sz="2400" dirty="0" smtClean="0"/>
              <a:t>The term “salvation” occurs 27 times</a:t>
            </a:r>
          </a:p>
          <a:p>
            <a:pPr lvl="1" eaLnBrk="1" hangingPunct="1"/>
            <a:r>
              <a:rPr lang="en-US" sz="2400" dirty="0" smtClean="0"/>
              <a:t>Salvation is bestowed only by grace and by the power of God, the Redeemer</a:t>
            </a:r>
          </a:p>
          <a:p>
            <a:pPr lvl="1" eaLnBrk="1" hangingPunct="1"/>
            <a:r>
              <a:rPr lang="en-US" sz="2400" dirty="0" smtClean="0"/>
              <a:t>Salvation through the Messiah</a:t>
            </a:r>
          </a:p>
          <a:p>
            <a:pPr lvl="1" eaLnBrk="1" hangingPunct="1"/>
            <a:r>
              <a:rPr lang="en-US" sz="2400" dirty="0" smtClean="0"/>
              <a:t>Political salvation </a:t>
            </a:r>
            <a:r>
              <a:rPr lang="en-US" sz="2400" dirty="0" smtClean="0">
                <a:sym typeface="Wingdings" pitchFamily="2" charset="2"/>
              </a:rPr>
              <a:t> Personal &amp; international salvation  Salvation of the whole world</a:t>
            </a:r>
            <a:endParaRPr lang="en-US" sz="2400" dirty="0" smtClean="0"/>
          </a:p>
          <a:p>
            <a:pPr eaLnBrk="1" hangingPunct="1">
              <a:buNone/>
            </a:pPr>
            <a:r>
              <a:rPr lang="en-US" sz="2400" dirty="0" smtClean="0"/>
              <a:t>The kingdom of God coming &amp; For the glory of God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The same theme as that of the whole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0" dirty="0" smtClean="0">
                <a:solidFill>
                  <a:schemeClr val="tx1"/>
                </a:solidFill>
              </a:rPr>
              <a:t>God in Isaiah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>
                <a:latin typeface="Candara" pitchFamily="34" charset="0"/>
              </a:rPr>
              <a:t>Holy One of Israel (28 times)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>
                <a:latin typeface="Candara" pitchFamily="34" charset="0"/>
              </a:rPr>
              <a:t>The God of Hope - remnants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>
                <a:latin typeface="Candara" pitchFamily="34" charset="0"/>
              </a:rPr>
              <a:t>Redeemer (13 times)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>
                <a:latin typeface="Candara" pitchFamily="34" charset="0"/>
              </a:rPr>
              <a:t>God of all nations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>
                <a:latin typeface="Candara" pitchFamily="34" charset="0"/>
              </a:rPr>
              <a:t>God of unfailing love</a:t>
            </a:r>
          </a:p>
        </p:txBody>
      </p:sp>
      <p:pic>
        <p:nvPicPr>
          <p:cNvPr id="15364" name="Picture 4" descr="D:\mystuff\washweb\images\is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828800"/>
            <a:ext cx="289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6 - Contemplation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400" dirty="0" smtClean="0"/>
              <a:t>The Call of Isaiah</a:t>
            </a:r>
          </a:p>
          <a:p>
            <a:pPr lvl="1" eaLnBrk="1" hangingPunct="1"/>
            <a:r>
              <a:rPr lang="en-US" sz="1800" dirty="0" smtClean="0"/>
              <a:t>Isaiah’s recognition of the majesty of God and his   resulting humility</a:t>
            </a:r>
          </a:p>
          <a:p>
            <a:pPr lvl="1" eaLnBrk="1" hangingPunct="1"/>
            <a:r>
              <a:rPr lang="en-US" sz="1800" dirty="0" smtClean="0"/>
              <a:t>Isaiah’s acknowledgement of his sin and his resulting hopelessness</a:t>
            </a:r>
          </a:p>
          <a:p>
            <a:pPr lvl="1" eaLnBrk="1" hangingPunct="1"/>
            <a:r>
              <a:rPr lang="en-US" sz="1800" dirty="0" smtClean="0"/>
              <a:t>Isaiah’s purification provided by God</a:t>
            </a:r>
          </a:p>
          <a:p>
            <a:pPr lvl="1" eaLnBrk="1" hangingPunct="1"/>
            <a:r>
              <a:rPr lang="en-US" sz="1800" dirty="0" smtClean="0"/>
              <a:t>Isaiah’s willingness to do God’s work now that he is  purified</a:t>
            </a: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400" dirty="0" smtClean="0"/>
              <a:t>The Call of </a:t>
            </a:r>
            <a:r>
              <a:rPr lang="en-US" sz="2400" strike="sngStrike" dirty="0" smtClean="0"/>
              <a:t>Isaiah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Me</a:t>
            </a:r>
          </a:p>
          <a:p>
            <a:pPr lvl="1" eaLnBrk="1" hangingPunct="1"/>
            <a:r>
              <a:rPr lang="en-US" sz="1800" strike="sng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Isaiah’s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</a:t>
            </a:r>
            <a:r>
              <a:rPr lang="en-US" sz="1800" dirty="0" smtClean="0"/>
              <a:t> recognition of the majesty of God and </a:t>
            </a:r>
            <a:r>
              <a:rPr lang="en-US" sz="1800" strike="sngStrike" dirty="0" smtClean="0"/>
              <a:t>his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 </a:t>
            </a:r>
            <a:r>
              <a:rPr lang="en-US" sz="1800" dirty="0" smtClean="0"/>
              <a:t>resulting humility</a:t>
            </a:r>
          </a:p>
          <a:p>
            <a:pPr lvl="1" eaLnBrk="1" hangingPunct="1"/>
            <a:r>
              <a:rPr lang="en-US" sz="1800" strike="sngStrike" dirty="0" smtClean="0"/>
              <a:t>Isaiah’s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</a:t>
            </a:r>
            <a:r>
              <a:rPr lang="en-US" sz="1800" dirty="0" smtClean="0"/>
              <a:t> acknowledgement of </a:t>
            </a:r>
            <a:r>
              <a:rPr lang="en-US" sz="1800" strike="sngStrike" dirty="0" smtClean="0"/>
              <a:t>his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 </a:t>
            </a:r>
            <a:r>
              <a:rPr lang="en-US" sz="1800" dirty="0" smtClean="0"/>
              <a:t>sin and</a:t>
            </a:r>
            <a:r>
              <a:rPr lang="en-US" sz="1800" strike="sngStrike" dirty="0" smtClean="0"/>
              <a:t> his </a:t>
            </a:r>
            <a:r>
              <a:rPr lang="en-US" sz="1800" dirty="0" smtClean="0">
                <a:solidFill>
                  <a:srgbClr val="0000FF"/>
                </a:solidFill>
              </a:rPr>
              <a:t>my </a:t>
            </a:r>
            <a:r>
              <a:rPr lang="en-US" sz="1800" dirty="0" smtClean="0"/>
              <a:t>resulting hopelessness</a:t>
            </a:r>
          </a:p>
          <a:p>
            <a:pPr lvl="1" eaLnBrk="1" hangingPunct="1"/>
            <a:r>
              <a:rPr lang="en-US" sz="1800" strike="sngStrike" dirty="0" smtClean="0"/>
              <a:t>Isaiah’s 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 </a:t>
            </a:r>
            <a:r>
              <a:rPr lang="en-US" sz="1800" dirty="0" smtClean="0"/>
              <a:t>purification provided by God</a:t>
            </a:r>
          </a:p>
          <a:p>
            <a:pPr lvl="1" eaLnBrk="1" hangingPunct="1"/>
            <a:r>
              <a:rPr lang="en-US" sz="1800" strike="sngStrike" dirty="0" smtClean="0"/>
              <a:t>Isaiah’s 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My </a:t>
            </a:r>
            <a:r>
              <a:rPr lang="en-US" sz="1800" dirty="0" smtClean="0"/>
              <a:t>willingness to do God’s work now that </a:t>
            </a:r>
            <a:r>
              <a:rPr lang="en-US" sz="1800" strike="sngStrike" dirty="0" smtClean="0"/>
              <a:t>he is </a:t>
            </a:r>
            <a:r>
              <a:rPr lang="en-US" sz="1800" dirty="0" smtClean="0">
                <a:solidFill>
                  <a:srgbClr val="0000FF"/>
                </a:solidFill>
              </a:rPr>
              <a:t>I am </a:t>
            </a:r>
            <a:r>
              <a:rPr lang="en-US" sz="1800" dirty="0" smtClean="0"/>
              <a:t>purified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Lessons from the book of Isaiah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Sin and wickedness always bring God’s disfavor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God is holy &amp; loving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God wants his people to put their trust in Him, not in anyone or in anything else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God’s zeal and aspiration for salvation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Isaiah’s entire family dedicated to the service of 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 &amp; A</a:t>
            </a:r>
          </a:p>
        </p:txBody>
      </p:sp>
      <p:pic>
        <p:nvPicPr>
          <p:cNvPr id="17412" name="Picture 15" descr="C:\WINNT\Profiles\dyun\Application Data\Microsoft\Media Catalog\Downloaded Clips\cl1f\j007871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788" y="1462088"/>
            <a:ext cx="16224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1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" dur="1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Prophet Isaiah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Candara" pitchFamily="34" charset="0"/>
              </a:rPr>
              <a:t>A prophet in the 8</a:t>
            </a:r>
            <a:r>
              <a:rPr lang="en-US" sz="2400" baseline="30000" dirty="0" smtClean="0">
                <a:latin typeface="Candara" pitchFamily="34" charset="0"/>
              </a:rPr>
              <a:t>th</a:t>
            </a:r>
            <a:r>
              <a:rPr lang="en-US" sz="2400" dirty="0" smtClean="0">
                <a:latin typeface="Candara" pitchFamily="34" charset="0"/>
              </a:rPr>
              <a:t> century BC;  in the Kingdom of Judah</a:t>
            </a: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His name means “God is salvation”</a:t>
            </a:r>
            <a:endParaRPr lang="en-US" sz="2400" dirty="0" smtClean="0">
              <a:solidFill>
                <a:schemeClr val="tx2"/>
              </a:solidFill>
              <a:latin typeface="Candara" pitchFamily="34" charset="0"/>
            </a:endParaRP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An evangelical prophet</a:t>
            </a: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According to Jewish tradition, born to an aristocratic “royal” family in Jerusalem</a:t>
            </a: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His father being the brother to king </a:t>
            </a:r>
            <a:r>
              <a:rPr lang="en-US" sz="2400" dirty="0" err="1" smtClean="0">
                <a:latin typeface="Candara" pitchFamily="34" charset="0"/>
              </a:rPr>
              <a:t>Uzziah</a:t>
            </a:r>
            <a:endParaRPr lang="en-US" sz="2400" dirty="0" smtClean="0">
              <a:latin typeface="Candara" pitchFamily="34" charset="0"/>
            </a:endParaRP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Ministered in Jerusalem during the reign of </a:t>
            </a:r>
            <a:r>
              <a:rPr lang="en-US" sz="2400" dirty="0" err="1" smtClean="0">
                <a:latin typeface="Candara" pitchFamily="34" charset="0"/>
              </a:rPr>
              <a:t>Uzziah</a:t>
            </a:r>
            <a:r>
              <a:rPr lang="en-US" sz="2400" dirty="0" smtClean="0">
                <a:latin typeface="Candara" pitchFamily="34" charset="0"/>
              </a:rPr>
              <a:t>, </a:t>
            </a:r>
            <a:r>
              <a:rPr lang="en-US" sz="2400" dirty="0" err="1" smtClean="0">
                <a:latin typeface="Candara" pitchFamily="34" charset="0"/>
              </a:rPr>
              <a:t>Jotham</a:t>
            </a:r>
            <a:r>
              <a:rPr lang="en-US" sz="2400" dirty="0" smtClean="0">
                <a:latin typeface="Candara" pitchFamily="34" charset="0"/>
              </a:rPr>
              <a:t>, </a:t>
            </a:r>
            <a:r>
              <a:rPr lang="en-US" sz="2400" dirty="0" err="1" smtClean="0">
                <a:latin typeface="Candara" pitchFamily="34" charset="0"/>
              </a:rPr>
              <a:t>Ahaz</a:t>
            </a:r>
            <a:r>
              <a:rPr lang="en-US" sz="2400" dirty="0" smtClean="0">
                <a:latin typeface="Candara" pitchFamily="34" charset="0"/>
              </a:rPr>
              <a:t>, Hezekiah</a:t>
            </a: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Sawed in half according to tradition</a:t>
            </a:r>
          </a:p>
          <a:p>
            <a:pPr eaLnBrk="1" hangingPunct="1"/>
            <a:r>
              <a:rPr lang="en-US" sz="2400" dirty="0" smtClean="0">
                <a:latin typeface="Candara" pitchFamily="34" charset="0"/>
              </a:rPr>
              <a:t>A contemporary with Micah, Amos, Hosea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Prophet Isaiah 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ndara" pitchFamily="34" charset="0"/>
              </a:rPr>
              <a:t>Appeared </a:t>
            </a:r>
            <a:r>
              <a:rPr lang="en-US" sz="2800" dirty="0">
                <a:latin typeface="Candara" pitchFamily="34" charset="0"/>
              </a:rPr>
              <a:t>at a critical time in Judah’s </a:t>
            </a:r>
            <a:r>
              <a:rPr lang="en-US" sz="2800" dirty="0" smtClean="0">
                <a:latin typeface="Candara" pitchFamily="34" charset="0"/>
              </a:rPr>
              <a:t>history, 8</a:t>
            </a:r>
            <a:r>
              <a:rPr lang="en-US" sz="2800" baseline="30000" dirty="0" smtClean="0">
                <a:latin typeface="Candara" pitchFamily="34" charset="0"/>
              </a:rPr>
              <a:t>th</a:t>
            </a:r>
            <a:r>
              <a:rPr lang="en-US" sz="2800" dirty="0" smtClean="0">
                <a:latin typeface="Candara" pitchFamily="34" charset="0"/>
              </a:rPr>
              <a:t> century BC</a:t>
            </a:r>
            <a:endParaRPr lang="en-US" sz="2800" dirty="0">
              <a:latin typeface="Candara" pitchFamily="34" charset="0"/>
            </a:endParaRPr>
          </a:p>
          <a:p>
            <a:r>
              <a:rPr lang="en-US" sz="2800" dirty="0">
                <a:latin typeface="Candara" pitchFamily="34" charset="0"/>
              </a:rPr>
              <a:t>He proclaimed a message of judgment and demanded repentance!</a:t>
            </a:r>
          </a:p>
          <a:p>
            <a:r>
              <a:rPr lang="en-US" sz="2800" dirty="0">
                <a:latin typeface="Candara" pitchFamily="34" charset="0"/>
              </a:rPr>
              <a:t>As Isaiah was beginning his ministry, the Assyrians were in the process of building an empire that threatened to swallow up Israel unless God intervened.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Timeline for Isaiah</a:t>
            </a: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381000" y="286385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6096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45720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74" name="Line 18"/>
          <p:cNvSpPr>
            <a:spLocks noChangeShapeType="1"/>
          </p:cNvSpPr>
          <p:nvPr/>
        </p:nvSpPr>
        <p:spPr bwMode="auto">
          <a:xfrm>
            <a:off x="8610600" y="1981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75" name="Rectangle 31"/>
          <p:cNvSpPr>
            <a:spLocks noChangeArrowheads="1"/>
          </p:cNvSpPr>
          <p:nvPr/>
        </p:nvSpPr>
        <p:spPr bwMode="auto">
          <a:xfrm>
            <a:off x="457200" y="2286000"/>
            <a:ext cx="434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 dirty="0"/>
              <a:t>Period of Isaiah’s Prophecies -- The “Days </a:t>
            </a:r>
          </a:p>
          <a:p>
            <a:r>
              <a:rPr lang="en-US" sz="1400" b="1" dirty="0"/>
              <a:t>of </a:t>
            </a:r>
            <a:r>
              <a:rPr lang="en-US" sz="1400" b="1" dirty="0" err="1"/>
              <a:t>Uzziah</a:t>
            </a:r>
            <a:r>
              <a:rPr lang="en-US" sz="1400" b="1" dirty="0"/>
              <a:t>, </a:t>
            </a:r>
            <a:r>
              <a:rPr lang="en-US" sz="1400" b="1" dirty="0" err="1"/>
              <a:t>Jotham</a:t>
            </a:r>
            <a:r>
              <a:rPr lang="en-US" sz="1400" b="1" dirty="0"/>
              <a:t>, </a:t>
            </a:r>
            <a:r>
              <a:rPr lang="en-US" sz="1400" b="1" dirty="0" err="1"/>
              <a:t>Ahaz</a:t>
            </a:r>
            <a:r>
              <a:rPr lang="en-US" sz="1400" b="1" dirty="0"/>
              <a:t>, and Hezekiah”  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4152900" y="1905000"/>
            <a:ext cx="1028700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690 BC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6200" y="1905000"/>
            <a:ext cx="1028700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739 BC</a:t>
            </a:r>
          </a:p>
        </p:txBody>
      </p:sp>
      <p:cxnSp>
        <p:nvCxnSpPr>
          <p:cNvPr id="7178" name="Straight Arrow Connector 31"/>
          <p:cNvCxnSpPr>
            <a:cxnSpLocks noChangeShapeType="1"/>
            <a:stCxn id="7177" idx="3"/>
            <a:endCxn id="7176" idx="1"/>
          </p:cNvCxnSpPr>
          <p:nvPr/>
        </p:nvCxnSpPr>
        <p:spPr bwMode="auto">
          <a:xfrm>
            <a:off x="1104900" y="2058988"/>
            <a:ext cx="3048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2095500" y="1749425"/>
            <a:ext cx="1257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~50 years</a:t>
            </a:r>
          </a:p>
        </p:txBody>
      </p:sp>
      <p:cxnSp>
        <p:nvCxnSpPr>
          <p:cNvPr id="7180" name="Straight Arrow Connector 46"/>
          <p:cNvCxnSpPr>
            <a:cxnSpLocks noChangeShapeType="1"/>
            <a:stCxn id="7176" idx="3"/>
          </p:cNvCxnSpPr>
          <p:nvPr/>
        </p:nvCxnSpPr>
        <p:spPr bwMode="auto">
          <a:xfrm flipV="1">
            <a:off x="5181600" y="2057400"/>
            <a:ext cx="3429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181" name="Text Box 9"/>
          <p:cNvSpPr txBox="1">
            <a:spLocks noChangeArrowheads="1"/>
          </p:cNvSpPr>
          <p:nvPr/>
        </p:nvSpPr>
        <p:spPr bwMode="auto">
          <a:xfrm>
            <a:off x="5486400" y="1752600"/>
            <a:ext cx="2590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~100 years after Isaiah</a:t>
            </a:r>
          </a:p>
        </p:txBody>
      </p:sp>
      <p:sp>
        <p:nvSpPr>
          <p:cNvPr id="7182" name="Text Box 9"/>
          <p:cNvSpPr txBox="1">
            <a:spLocks noChangeArrowheads="1"/>
          </p:cNvSpPr>
          <p:nvPr/>
        </p:nvSpPr>
        <p:spPr bwMode="auto">
          <a:xfrm>
            <a:off x="7010400" y="3048000"/>
            <a:ext cx="1981200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606, 597, 586 BC:  Judah Conquered</a:t>
            </a:r>
          </a:p>
        </p:txBody>
      </p:sp>
      <p:cxnSp>
        <p:nvCxnSpPr>
          <p:cNvPr id="7183" name="Straight Connector 57"/>
          <p:cNvCxnSpPr>
            <a:cxnSpLocks noChangeShapeType="1"/>
          </p:cNvCxnSpPr>
          <p:nvPr/>
        </p:nvCxnSpPr>
        <p:spPr bwMode="auto">
          <a:xfrm rot="10800000">
            <a:off x="228600" y="4422775"/>
            <a:ext cx="85344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914400" y="39655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85" name="Text Box 9"/>
          <p:cNvSpPr txBox="1">
            <a:spLocks noChangeArrowheads="1"/>
          </p:cNvSpPr>
          <p:nvPr/>
        </p:nvSpPr>
        <p:spPr bwMode="auto">
          <a:xfrm>
            <a:off x="0" y="4575175"/>
            <a:ext cx="19050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537 BC:  Cyrus Conquers Babylon; the Return Begins</a:t>
            </a:r>
          </a:p>
        </p:txBody>
      </p:sp>
      <p:sp>
        <p:nvSpPr>
          <p:cNvPr id="7186" name="Line 16"/>
          <p:cNvSpPr>
            <a:spLocks noChangeShapeType="1"/>
          </p:cNvSpPr>
          <p:nvPr/>
        </p:nvSpPr>
        <p:spPr bwMode="auto">
          <a:xfrm>
            <a:off x="5638800" y="4370388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87" name="Text Box 9"/>
          <p:cNvSpPr txBox="1">
            <a:spLocks noChangeArrowheads="1"/>
          </p:cNvSpPr>
          <p:nvPr/>
        </p:nvSpPr>
        <p:spPr bwMode="auto">
          <a:xfrm>
            <a:off x="4876800" y="4598988"/>
            <a:ext cx="1524000" cy="738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300-200 BC:  Septuagint Written</a:t>
            </a:r>
          </a:p>
        </p:txBody>
      </p:sp>
      <p:sp>
        <p:nvSpPr>
          <p:cNvPr id="7188" name="Right Arrow 69"/>
          <p:cNvSpPr>
            <a:spLocks noChangeArrowheads="1"/>
          </p:cNvSpPr>
          <p:nvPr/>
        </p:nvSpPr>
        <p:spPr bwMode="auto">
          <a:xfrm>
            <a:off x="8610600" y="2727325"/>
            <a:ext cx="533400" cy="3048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89" name="Line 16"/>
          <p:cNvSpPr>
            <a:spLocks noChangeShapeType="1"/>
          </p:cNvSpPr>
          <p:nvPr/>
        </p:nvSpPr>
        <p:spPr bwMode="auto">
          <a:xfrm>
            <a:off x="7162800" y="4194175"/>
            <a:ext cx="0" cy="573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90" name="Text Box 9"/>
          <p:cNvSpPr txBox="1">
            <a:spLocks noChangeArrowheads="1"/>
          </p:cNvSpPr>
          <p:nvPr/>
        </p:nvSpPr>
        <p:spPr bwMode="auto">
          <a:xfrm>
            <a:off x="6324600" y="3886200"/>
            <a:ext cx="1562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0 BC/AD</a:t>
            </a:r>
          </a:p>
        </p:txBody>
      </p:sp>
      <p:sp>
        <p:nvSpPr>
          <p:cNvPr id="7191" name="Line 16"/>
          <p:cNvSpPr>
            <a:spLocks noChangeShapeType="1"/>
          </p:cNvSpPr>
          <p:nvPr/>
        </p:nvSpPr>
        <p:spPr bwMode="auto">
          <a:xfrm>
            <a:off x="8610600" y="396557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7192" name="Straight Connector 78"/>
          <p:cNvCxnSpPr>
            <a:cxnSpLocks noChangeShapeType="1"/>
          </p:cNvCxnSpPr>
          <p:nvPr/>
        </p:nvCxnSpPr>
        <p:spPr bwMode="auto">
          <a:xfrm>
            <a:off x="8458200" y="4117975"/>
            <a:ext cx="3048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93" name="Line 16"/>
          <p:cNvSpPr>
            <a:spLocks noChangeShapeType="1"/>
          </p:cNvSpPr>
          <p:nvPr/>
        </p:nvSpPr>
        <p:spPr bwMode="auto">
          <a:xfrm>
            <a:off x="8610600" y="4194175"/>
            <a:ext cx="0" cy="573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94" name="Text Box 9"/>
          <p:cNvSpPr txBox="1">
            <a:spLocks noChangeArrowheads="1"/>
          </p:cNvSpPr>
          <p:nvPr/>
        </p:nvSpPr>
        <p:spPr bwMode="auto">
          <a:xfrm>
            <a:off x="7772400" y="4575175"/>
            <a:ext cx="1295400" cy="738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30-33 AD:  Messiah Comes</a:t>
            </a:r>
          </a:p>
        </p:txBody>
      </p:sp>
      <p:sp>
        <p:nvSpPr>
          <p:cNvPr id="7195" name="Text Box 9"/>
          <p:cNvSpPr txBox="1">
            <a:spLocks noChangeArrowheads="1"/>
          </p:cNvSpPr>
          <p:nvPr/>
        </p:nvSpPr>
        <p:spPr bwMode="auto">
          <a:xfrm>
            <a:off x="76200" y="549592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~170 years After Isaiah</a:t>
            </a:r>
          </a:p>
        </p:txBody>
      </p:sp>
      <p:sp>
        <p:nvSpPr>
          <p:cNvPr id="7196" name="Text Box 9"/>
          <p:cNvSpPr txBox="1">
            <a:spLocks noChangeArrowheads="1"/>
          </p:cNvSpPr>
          <p:nvPr/>
        </p:nvSpPr>
        <p:spPr bwMode="auto">
          <a:xfrm>
            <a:off x="6934200" y="5294313"/>
            <a:ext cx="2209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~720 years After Isaiah (&amp; 280 years after Septuagint)</a:t>
            </a:r>
          </a:p>
        </p:txBody>
      </p:sp>
      <p:sp>
        <p:nvSpPr>
          <p:cNvPr id="7197" name="Right Arrow 34"/>
          <p:cNvSpPr>
            <a:spLocks noChangeArrowheads="1"/>
          </p:cNvSpPr>
          <p:nvPr/>
        </p:nvSpPr>
        <p:spPr bwMode="auto">
          <a:xfrm>
            <a:off x="0" y="4267200"/>
            <a:ext cx="533400" cy="3048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98" name="Up Arrow 29"/>
          <p:cNvSpPr>
            <a:spLocks noChangeArrowheads="1"/>
          </p:cNvSpPr>
          <p:nvPr/>
        </p:nvSpPr>
        <p:spPr bwMode="auto">
          <a:xfrm>
            <a:off x="228600" y="2895600"/>
            <a:ext cx="6096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Setting 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ndara" pitchFamily="34" charset="0"/>
              </a:rPr>
              <a:t>He had to choose between placing his trust in human wisdom and power or in God to deliver the nation from war.</a:t>
            </a:r>
          </a:p>
          <a:p>
            <a:r>
              <a:rPr lang="en-US" sz="2800" dirty="0">
                <a:latin typeface="Candara" pitchFamily="34" charset="0"/>
              </a:rPr>
              <a:t>The outcome was </a:t>
            </a:r>
            <a:r>
              <a:rPr lang="en-US" sz="2800" dirty="0" smtClean="0">
                <a:latin typeface="Candara" pitchFamily="34" charset="0"/>
              </a:rPr>
              <a:t>Judah’s </a:t>
            </a:r>
            <a:r>
              <a:rPr lang="en-US" sz="2800" dirty="0">
                <a:latin typeface="Candara" pitchFamily="34" charset="0"/>
              </a:rPr>
              <a:t>loss of political independence.</a:t>
            </a:r>
          </a:p>
          <a:p>
            <a:r>
              <a:rPr lang="en-US" sz="2800" dirty="0" smtClean="0">
                <a:latin typeface="Candara" pitchFamily="34" charset="0"/>
              </a:rPr>
              <a:t>People were lethargic and idolatrous; They were spiritually </a:t>
            </a:r>
            <a:r>
              <a:rPr lang="en-US" sz="2800" u="sng" dirty="0" smtClean="0">
                <a:latin typeface="Candara" pitchFamily="34" charset="0"/>
              </a:rPr>
              <a:t>insensitive</a:t>
            </a:r>
            <a:r>
              <a:rPr lang="en-US" sz="2800" dirty="0" smtClean="0">
                <a:latin typeface="Candara" pitchFamily="34" charset="0"/>
              </a:rPr>
              <a:t> (1:3-6).</a:t>
            </a:r>
          </a:p>
          <a:p>
            <a:pPr>
              <a:buNone/>
            </a:pPr>
            <a:r>
              <a:rPr lang="en-US" sz="2000" i="1" dirty="0" smtClean="0">
                <a:latin typeface="Candara" pitchFamily="34" charset="0"/>
              </a:rPr>
              <a:t>“The ox knows his master, the donkey his owner’s manger, but Israel does not know,  my people do not understand.”  </a:t>
            </a:r>
          </a:p>
          <a:p>
            <a:pPr>
              <a:buNone/>
            </a:pPr>
            <a:r>
              <a:rPr lang="en-US" sz="2000" i="1" dirty="0" smtClean="0">
                <a:latin typeface="Candara" pitchFamily="34" charset="0"/>
              </a:rPr>
              <a:t>	</a:t>
            </a:r>
            <a:r>
              <a:rPr lang="en-US" sz="2000" dirty="0" smtClean="0">
                <a:latin typeface="Candara" pitchFamily="34" charset="0"/>
              </a:rPr>
              <a:t>(Isaiah 1:3)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Historical Setting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>
                <a:latin typeface="Candara" pitchFamily="34" charset="0"/>
              </a:rPr>
              <a:t>Israel was falling down (722 B.C.)</a:t>
            </a:r>
          </a:p>
          <a:p>
            <a:pPr eaLnBrk="1" hangingPunct="1"/>
            <a:r>
              <a:rPr lang="en-US" sz="2800" dirty="0" smtClean="0">
                <a:latin typeface="Candara" pitchFamily="34" charset="0"/>
              </a:rPr>
              <a:t>Judah was in a downward spiral both politically and spiritually</a:t>
            </a:r>
          </a:p>
          <a:p>
            <a:pPr eaLnBrk="1" hangingPunct="1"/>
            <a:r>
              <a:rPr lang="en-US" sz="2800" dirty="0" err="1" smtClean="0">
                <a:latin typeface="Candara" pitchFamily="34" charset="0"/>
              </a:rPr>
              <a:t>Uzziah</a:t>
            </a:r>
            <a:r>
              <a:rPr lang="en-US" sz="2800" dirty="0" smtClean="0">
                <a:latin typeface="Candara" pitchFamily="34" charset="0"/>
              </a:rPr>
              <a:t> (790-739) – good but proud</a:t>
            </a:r>
          </a:p>
          <a:p>
            <a:pPr eaLnBrk="1" hangingPunct="1"/>
            <a:r>
              <a:rPr lang="en-US" sz="2800" dirty="0" err="1" smtClean="0">
                <a:latin typeface="Candara" pitchFamily="34" charset="0"/>
              </a:rPr>
              <a:t>Jotham</a:t>
            </a:r>
            <a:r>
              <a:rPr lang="en-US" sz="2800" dirty="0" smtClean="0">
                <a:latin typeface="Candara" pitchFamily="34" charset="0"/>
              </a:rPr>
              <a:t> (750-731) – good but weak</a:t>
            </a:r>
          </a:p>
          <a:p>
            <a:pPr eaLnBrk="1" hangingPunct="1"/>
            <a:r>
              <a:rPr lang="en-US" sz="2800" dirty="0" err="1" smtClean="0">
                <a:latin typeface="Candara" pitchFamily="34" charset="0"/>
              </a:rPr>
              <a:t>Ahaz</a:t>
            </a:r>
            <a:r>
              <a:rPr lang="en-US" sz="2800" dirty="0" smtClean="0">
                <a:latin typeface="Candara" pitchFamily="34" charset="0"/>
              </a:rPr>
              <a:t> (735-715) - bad</a:t>
            </a:r>
          </a:p>
          <a:p>
            <a:pPr eaLnBrk="1" hangingPunct="1"/>
            <a:r>
              <a:rPr lang="en-US" sz="2800" dirty="0" err="1" smtClean="0">
                <a:latin typeface="Candara" pitchFamily="34" charset="0"/>
              </a:rPr>
              <a:t>Hezikiah</a:t>
            </a:r>
            <a:r>
              <a:rPr lang="en-US" sz="2800" dirty="0" smtClean="0">
                <a:latin typeface="Candara" pitchFamily="34" charset="0"/>
              </a:rPr>
              <a:t> (715-686) - good</a:t>
            </a:r>
          </a:p>
          <a:p>
            <a:pPr eaLnBrk="1" hangingPunct="1"/>
            <a:r>
              <a:rPr lang="en-US" sz="2800" dirty="0" smtClean="0">
                <a:latin typeface="Candara" pitchFamily="34" charset="0"/>
              </a:rPr>
              <a:t>The war between Assyria and the allies</a:t>
            </a:r>
          </a:p>
          <a:p>
            <a:pPr eaLnBrk="1" hangingPunct="1"/>
            <a:r>
              <a:rPr lang="en-US" sz="2800" dirty="0" smtClean="0">
                <a:latin typeface="Candara" pitchFamily="34" charset="0"/>
              </a:rPr>
              <a:t>Assyria’s increasing threat to Judah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Spiritual Setting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001000" cy="5410200"/>
          </a:xfrm>
        </p:spPr>
        <p:txBody>
          <a:bodyPr/>
          <a:lstStyle/>
          <a:p>
            <a:pPr marL="1066800" lvl="1" indent="-609600"/>
            <a:r>
              <a:rPr lang="en-US" sz="2400" dirty="0" smtClean="0">
                <a:latin typeface="Candara" pitchFamily="34" charset="0"/>
              </a:rPr>
              <a:t>People were spiritually </a:t>
            </a:r>
            <a:r>
              <a:rPr lang="en-US" sz="2400" u="sng" dirty="0" smtClean="0">
                <a:latin typeface="Candara" pitchFamily="34" charset="0"/>
              </a:rPr>
              <a:t>insensitive</a:t>
            </a:r>
            <a:r>
              <a:rPr lang="en-US" sz="2400" dirty="0" smtClean="0">
                <a:latin typeface="Candara" pitchFamily="34" charset="0"/>
              </a:rPr>
              <a:t> (1:3-6) “</a:t>
            </a:r>
            <a:r>
              <a:rPr lang="en-US" sz="2400" i="1" dirty="0" smtClean="0">
                <a:latin typeface="Candara" pitchFamily="34" charset="0"/>
              </a:rPr>
              <a:t> The ox knows his master, the donkey his owner’s manger, but Israel does not know,  my people do not understand. “</a:t>
            </a:r>
            <a:r>
              <a:rPr lang="en-US" sz="2400" dirty="0" smtClean="0">
                <a:latin typeface="Candara" pitchFamily="34" charset="0"/>
              </a:rPr>
              <a:t>(Isaiah 1:3)</a:t>
            </a:r>
          </a:p>
          <a:p>
            <a:pPr marL="1066800" lvl="1" indent="-609600"/>
            <a:r>
              <a:rPr lang="en-US" sz="2400" dirty="0" smtClean="0">
                <a:latin typeface="Candara" pitchFamily="34" charset="0"/>
              </a:rPr>
              <a:t>They suffered </a:t>
            </a:r>
            <a:r>
              <a:rPr lang="en-US" sz="2400" u="sng" dirty="0" smtClean="0">
                <a:latin typeface="Candara" pitchFamily="34" charset="0"/>
              </a:rPr>
              <a:t>malnutrition</a:t>
            </a:r>
            <a:r>
              <a:rPr lang="en-US" sz="2400" dirty="0" smtClean="0">
                <a:latin typeface="Candara" pitchFamily="34" charset="0"/>
              </a:rPr>
              <a:t> of the spirit “</a:t>
            </a:r>
            <a:r>
              <a:rPr lang="en-US" sz="2400" i="1" dirty="0" smtClean="0">
                <a:latin typeface="Candara" pitchFamily="34" charset="0"/>
              </a:rPr>
              <a:t>Stop bringing meaningless offerings! Your incense is detestable to me. New Moons, Sabbaths and convocations—I cannot bear your evil assemblies.” </a:t>
            </a:r>
            <a:r>
              <a:rPr lang="en-US" sz="2400" dirty="0" smtClean="0">
                <a:latin typeface="Candara" pitchFamily="34" charset="0"/>
              </a:rPr>
              <a:t>(Isaiah 1:13)</a:t>
            </a:r>
          </a:p>
          <a:p>
            <a:pPr marL="1066800" lvl="1" indent="-609600"/>
            <a:r>
              <a:rPr lang="en-US" sz="2400" dirty="0" smtClean="0">
                <a:latin typeface="Candara" pitchFamily="34" charset="0"/>
              </a:rPr>
              <a:t>They had lost</a:t>
            </a:r>
            <a:r>
              <a:rPr lang="en-US" sz="2400" u="sng" dirty="0" smtClean="0">
                <a:latin typeface="Candara" pitchFamily="34" charset="0"/>
              </a:rPr>
              <a:t> perspective</a:t>
            </a:r>
            <a:r>
              <a:rPr lang="en-US" sz="2400" dirty="0" smtClean="0">
                <a:latin typeface="Candara" pitchFamily="34" charset="0"/>
              </a:rPr>
              <a:t> (1:21-23) “ </a:t>
            </a:r>
            <a:r>
              <a:rPr lang="en-US" sz="2400" i="1" dirty="0" smtClean="0">
                <a:latin typeface="Candara" pitchFamily="34" charset="0"/>
              </a:rPr>
              <a:t>See how the faithful city has become a harlot! She once was full of justice; righteousness used to dwell in her— but now murderers! </a:t>
            </a:r>
            <a:r>
              <a:rPr lang="en-US" sz="2400" baseline="30000" dirty="0" smtClean="0">
                <a:latin typeface="Candara" pitchFamily="34" charset="0"/>
              </a:rPr>
              <a:t>“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Spiritual Setting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sz="2400" dirty="0" smtClean="0">
              <a:latin typeface="Candara" pitchFamily="34" charset="0"/>
            </a:endParaRPr>
          </a:p>
          <a:p>
            <a:pPr lvl="1"/>
            <a:r>
              <a:rPr lang="en-US" sz="2400" dirty="0" smtClean="0">
                <a:latin typeface="Candara" pitchFamily="34" charset="0"/>
              </a:rPr>
              <a:t>Isaiah was called to a huge mission!</a:t>
            </a:r>
          </a:p>
          <a:p>
            <a:pPr lvl="1"/>
            <a:r>
              <a:rPr lang="en-US" sz="2400" dirty="0" smtClean="0">
                <a:latin typeface="Candara" pitchFamily="34" charset="0"/>
              </a:rPr>
              <a:t>But before Isaiah walks into this mess, God appears to him in chapter 6 to prepare him</a:t>
            </a:r>
          </a:p>
          <a:p>
            <a:pPr lvl="1"/>
            <a:r>
              <a:rPr lang="en-US" sz="2400" dirty="0" smtClean="0">
                <a:latin typeface="Candara" pitchFamily="34" charset="0"/>
              </a:rPr>
              <a:t>The problem is that people had attributed too much </a:t>
            </a:r>
            <a:r>
              <a:rPr lang="en-US" sz="2400" u="sng" dirty="0" smtClean="0">
                <a:latin typeface="Candara" pitchFamily="34" charset="0"/>
              </a:rPr>
              <a:t>humanity</a:t>
            </a:r>
            <a:r>
              <a:rPr lang="en-US" sz="2400" dirty="0" smtClean="0">
                <a:latin typeface="Candara" pitchFamily="34" charset="0"/>
              </a:rPr>
              <a:t> to God.</a:t>
            </a:r>
          </a:p>
          <a:p>
            <a:pPr lvl="1"/>
            <a:r>
              <a:rPr lang="en-US" sz="2400" dirty="0" smtClean="0">
                <a:latin typeface="Candara" pitchFamily="34" charset="0"/>
              </a:rPr>
              <a:t>God was trivialized, secularized and rationalized.</a:t>
            </a:r>
          </a:p>
          <a:p>
            <a:pPr lvl="1"/>
            <a:r>
              <a:rPr lang="en-US" sz="2400" dirty="0" smtClean="0">
                <a:latin typeface="Candara" pitchFamily="34" charset="0"/>
              </a:rPr>
              <a:t>What Isaiah seen in the vision (chapter 6) would contradict their </a:t>
            </a:r>
            <a:r>
              <a:rPr lang="en-US" sz="2400" u="sng" dirty="0" smtClean="0">
                <a:latin typeface="Candara" pitchFamily="34" charset="0"/>
              </a:rPr>
              <a:t>perceptions</a:t>
            </a:r>
            <a:r>
              <a:rPr lang="en-US" sz="2400" dirty="0" smtClean="0">
                <a:latin typeface="Candara" pitchFamily="34" charset="0"/>
              </a:rPr>
              <a:t> of God</a:t>
            </a:r>
          </a:p>
          <a:p>
            <a:pPr lvl="1"/>
            <a:r>
              <a:rPr lang="en-US" sz="2400" dirty="0" smtClean="0">
                <a:latin typeface="Candara" pitchFamily="34" charset="0"/>
              </a:rPr>
              <a:t>God has retinue – “Seraphim” (burning ones) no earthly reality could cope with the reality of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Spiritual Setting 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God Dwells </a:t>
            </a:r>
            <a:r>
              <a:rPr lang="en-US" sz="2600" u="sng" dirty="0" smtClean="0">
                <a:solidFill>
                  <a:schemeClr val="tx1"/>
                </a:solidFill>
                <a:latin typeface="Candara" pitchFamily="34" charset="0"/>
              </a:rPr>
              <a:t>in Another Dimension</a:t>
            </a: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: “</a:t>
            </a:r>
            <a:r>
              <a:rPr lang="en-US" sz="2600" baseline="30000" dirty="0" smtClean="0">
                <a:solidFill>
                  <a:schemeClr val="tx1"/>
                </a:solidFill>
                <a:latin typeface="Candara" pitchFamily="34" charset="0"/>
              </a:rPr>
              <a:t>2</a:t>
            </a:r>
            <a:r>
              <a:rPr lang="en-US" sz="2600" i="1" dirty="0" smtClean="0">
                <a:solidFill>
                  <a:schemeClr val="tx1"/>
                </a:solidFill>
                <a:latin typeface="Candara" pitchFamily="34" charset="0"/>
              </a:rPr>
              <a:t> Above him were seraphs, each with six wings: With two wings they covered their faces, with two they covered their feet, and with two they were flying.” </a:t>
            </a: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(Isaiah 6:2)</a:t>
            </a:r>
          </a:p>
          <a:p>
            <a:pPr marL="342900" lvl="1" indent="-342900">
              <a:buFontTx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“Woe is me! for I am undone (ruined), </a:t>
            </a:r>
            <a:r>
              <a:rPr lang="en-CA" sz="2600" dirty="0" smtClean="0">
                <a:solidFill>
                  <a:schemeClr val="tx1"/>
                </a:solidFill>
                <a:latin typeface="Candara" pitchFamily="34" charset="0"/>
              </a:rPr>
              <a:t>because I am a man of unclean lips, and I dwell in the midst of a people of unclean lips: for mine eyes have </a:t>
            </a:r>
            <a:r>
              <a:rPr lang="en-CA" sz="2600" b="1" dirty="0" smtClean="0">
                <a:solidFill>
                  <a:schemeClr val="tx1"/>
                </a:solidFill>
                <a:latin typeface="Candara" pitchFamily="34" charset="0"/>
              </a:rPr>
              <a:t>seen</a:t>
            </a:r>
            <a:r>
              <a:rPr lang="en-CA" sz="2600" dirty="0" smtClean="0">
                <a:solidFill>
                  <a:schemeClr val="tx1"/>
                </a:solidFill>
                <a:latin typeface="Candara" pitchFamily="34" charset="0"/>
              </a:rPr>
              <a:t> the King, the LORD of hosts. </a:t>
            </a:r>
            <a:endParaRPr lang="en-US" sz="2600" dirty="0" smtClean="0">
              <a:solidFill>
                <a:schemeClr val="tx1"/>
              </a:solidFill>
              <a:latin typeface="Candara" pitchFamily="34" charset="0"/>
            </a:endParaRPr>
          </a:p>
          <a:p>
            <a:pPr eaLnBrk="1" hangingPunct="1">
              <a:spcBef>
                <a:spcPts val="900"/>
              </a:spcBef>
            </a:pP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The Prophet’s Absolution– sin purged(6:6-7)  one of the seraphim came to Isaiah in his deep despair  to provide help/hope; with </a:t>
            </a:r>
            <a:r>
              <a:rPr lang="en-US" sz="2600" b="1" u="sng" dirty="0" smtClean="0">
                <a:solidFill>
                  <a:schemeClr val="tx1"/>
                </a:solidFill>
                <a:latin typeface="Candara" pitchFamily="34" charset="0"/>
              </a:rPr>
              <a:t>a live</a:t>
            </a:r>
            <a:r>
              <a:rPr lang="en-US" sz="2600" b="1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coal from </a:t>
            </a:r>
            <a:r>
              <a:rPr lang="en-US" sz="2600" b="1" u="sng" dirty="0" smtClean="0">
                <a:solidFill>
                  <a:schemeClr val="tx1"/>
                </a:solidFill>
                <a:latin typeface="Candara" pitchFamily="34" charset="0"/>
              </a:rPr>
              <a:t>the altar</a:t>
            </a:r>
            <a:r>
              <a:rPr lang="en-US" sz="2600" b="1" dirty="0" smtClean="0">
                <a:solidFill>
                  <a:schemeClr val="tx1"/>
                </a:solidFill>
                <a:latin typeface="Candara" pitchFamily="34" charset="0"/>
              </a:rPr>
              <a:t> ;  </a:t>
            </a:r>
            <a:r>
              <a:rPr lang="en-US" sz="2600" dirty="0" smtClean="0">
                <a:solidFill>
                  <a:schemeClr val="tx1"/>
                </a:solidFill>
                <a:latin typeface="Candara" pitchFamily="34" charset="0"/>
              </a:rPr>
              <a:t>with his sin removed, Isaiah now able to stand in the presence of God </a:t>
            </a:r>
          </a:p>
          <a:p>
            <a:r>
              <a:rPr lang="en-US" sz="2600" i="1" u="sng" dirty="0" smtClean="0">
                <a:solidFill>
                  <a:srgbClr val="C00000"/>
                </a:solidFill>
                <a:latin typeface="Candara" pitchFamily="34" charset="0"/>
              </a:rPr>
              <a:t>How should this scene affect the way we look at God and the way we should praise Him?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515</TotalTime>
  <Words>1061</Words>
  <Application>Microsoft Office PowerPoint</Application>
  <PresentationFormat>On-screen Show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Trek</vt:lpstr>
      <vt:lpstr>Document</vt:lpstr>
      <vt:lpstr>Slide 1</vt:lpstr>
      <vt:lpstr>The Prophet Isaiah</vt:lpstr>
      <vt:lpstr>The Prophet Isaiah </vt:lpstr>
      <vt:lpstr>Timeline for Isaiah</vt:lpstr>
      <vt:lpstr>Historical Setting </vt:lpstr>
      <vt:lpstr>Historical Setting</vt:lpstr>
      <vt:lpstr>Spiritual Setting </vt:lpstr>
      <vt:lpstr>Spiritual Setting </vt:lpstr>
      <vt:lpstr>Spiritual Setting </vt:lpstr>
      <vt:lpstr>Outline (A)</vt:lpstr>
      <vt:lpstr>Outline (B)</vt:lpstr>
      <vt:lpstr>Features of the book of Isaiah </vt:lpstr>
      <vt:lpstr>The Messiah in Isaiah</vt:lpstr>
      <vt:lpstr>Prophecies of Christ</vt:lpstr>
      <vt:lpstr>Themes</vt:lpstr>
      <vt:lpstr>God in Isaiah</vt:lpstr>
      <vt:lpstr>Chapter 6 - Contemplation</vt:lpstr>
      <vt:lpstr>Lessons from the book of Isaiah 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Isaiah – a miniature  Bible</dc:title>
  <dc:creator>Unknown User</dc:creator>
  <cp:lastModifiedBy>Yvette</cp:lastModifiedBy>
  <cp:revision>73</cp:revision>
  <dcterms:created xsi:type="dcterms:W3CDTF">2002-09-06T04:28:59Z</dcterms:created>
  <dcterms:modified xsi:type="dcterms:W3CDTF">2012-08-13T02:36:25Z</dcterms:modified>
</cp:coreProperties>
</file>