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3" r:id="rId27"/>
    <p:sldId id="284" r:id="rId28"/>
    <p:sldId id="282" r:id="rId29"/>
    <p:sldId id="285" r:id="rId30"/>
    <p:sldId id="286" r:id="rId31"/>
    <p:sldId id="307" r:id="rId32"/>
    <p:sldId id="288" r:id="rId33"/>
    <p:sldId id="289" r:id="rId34"/>
    <p:sldId id="291" r:id="rId35"/>
    <p:sldId id="293" r:id="rId36"/>
    <p:sldId id="294" r:id="rId37"/>
    <p:sldId id="295" r:id="rId38"/>
    <p:sldId id="296" r:id="rId39"/>
    <p:sldId id="290" r:id="rId40"/>
    <p:sldId id="292" r:id="rId41"/>
    <p:sldId id="298" r:id="rId42"/>
    <p:sldId id="297" r:id="rId43"/>
    <p:sldId id="319" r:id="rId44"/>
    <p:sldId id="320" r:id="rId45"/>
    <p:sldId id="318" r:id="rId46"/>
    <p:sldId id="299" r:id="rId47"/>
    <p:sldId id="300" r:id="rId48"/>
    <p:sldId id="301" r:id="rId49"/>
    <p:sldId id="303" r:id="rId50"/>
    <p:sldId id="302" r:id="rId51"/>
    <p:sldId id="304" r:id="rId52"/>
    <p:sldId id="306" r:id="rId53"/>
    <p:sldId id="308" r:id="rId54"/>
    <p:sldId id="310" r:id="rId55"/>
    <p:sldId id="309" r:id="rId56"/>
    <p:sldId id="311" r:id="rId57"/>
    <p:sldId id="312" r:id="rId58"/>
    <p:sldId id="313" r:id="rId59"/>
    <p:sldId id="315" r:id="rId60"/>
    <p:sldId id="314" r:id="rId6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5" autoAdjust="0"/>
    <p:restoredTop sz="94669" autoAdjust="0"/>
  </p:normalViewPr>
  <p:slideViewPr>
    <p:cSldViewPr snapToGrid="0" snapToObjects="1">
      <p:cViewPr varScale="1">
        <p:scale>
          <a:sx n="101" d="100"/>
          <a:sy n="101" d="100"/>
        </p:scale>
        <p:origin x="1960" y="184"/>
      </p:cViewPr>
      <p:guideLst>
        <p:guide orient="horz" pos="2160"/>
        <p:guide pos="2880"/>
      </p:guideLst>
    </p:cSldViewPr>
  </p:slideViewPr>
  <p:outlineViewPr>
    <p:cViewPr>
      <p:scale>
        <a:sx n="33" d="100"/>
        <a:sy n="33" d="100"/>
      </p:scale>
      <p:origin x="0" y="5058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CA"/>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5/4/23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CA"/>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5/4/23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5/4/23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CA"/>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5/4/23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a:p>
        </p:txBody>
      </p:sp>
      <p:sp>
        <p:nvSpPr>
          <p:cNvPr id="3" name="Content Placeholder 2"/>
          <p:cNvSpPr>
            <a:spLocks noGrp="1"/>
          </p:cNvSpPr>
          <p:nvPr>
            <p:ph idx="1"/>
          </p:nvPr>
        </p:nvSpPr>
        <p:spPr/>
        <p:txBody>
          <a:bodyPr/>
          <a:lstStyle>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5/4/23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CA"/>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5/4/23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CA"/>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5/4/23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CA"/>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5/4/23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CA"/>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5/4/23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5/4/23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5/4/23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CA"/>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5/4/23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CA"/>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5/4/23</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200" b="1" dirty="0">
                <a:solidFill>
                  <a:srgbClr val="2C7C9F"/>
                </a:solidFill>
                <a:latin typeface="Times New Roman"/>
                <a:cs typeface="Times New Roman"/>
              </a:rPr>
              <a:t>The Four Gospels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929615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4000" fill="hold"/>
                                        <p:tgtEl>
                                          <p:spTgt spid="2"/>
                                        </p:tgtEl>
                                        <p:attrNameLst>
                                          <p:attrName>ppt_w</p:attrName>
                                        </p:attrNameLst>
                                      </p:cBhvr>
                                      <p:tavLst>
                                        <p:tav tm="0" fmla="#ppt_w*sin(2.5*pi*$)">
                                          <p:val>
                                            <p:fltVal val="0"/>
                                          </p:val>
                                        </p:tav>
                                        <p:tav tm="100000">
                                          <p:val>
                                            <p:fltVal val="1"/>
                                          </p:val>
                                        </p:tav>
                                      </p:tavLst>
                                    </p:anim>
                                    <p:anim calcmode="lin" valueType="num">
                                      <p:cBhvr>
                                        <p:cTn id="8" dur="4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5. ‘The Gospel of Salvation’:</a:t>
            </a:r>
          </a:p>
          <a:p>
            <a:pPr marL="0" indent="0">
              <a:buNone/>
            </a:pPr>
            <a:r>
              <a:rPr lang="en-US" sz="2000" dirty="0"/>
              <a:t>“In Him you also trusted, after you heard the word of truth, the gospel of your salvation; in whom also, having believed, you were sealed with the Holy Spirit of promise”													   (Ephesians 1:13)</a:t>
            </a:r>
          </a:p>
          <a:p>
            <a:pPr marL="0" indent="0">
              <a:buNone/>
            </a:pPr>
            <a:r>
              <a:rPr lang="en-US" sz="2000" dirty="0"/>
              <a:t>- In the gospel of salvation we receive the grace of forgiveness of our sins, and are freed from the bondage of sin to live with the spirit of victory.</a:t>
            </a:r>
          </a:p>
          <a:p>
            <a:pPr marL="0" indent="0">
              <a:buNone/>
            </a:pPr>
            <a:r>
              <a:rPr lang="en-US" sz="2000" dirty="0"/>
              <a:t>6. ‘The Gospel of Peace’:</a:t>
            </a:r>
          </a:p>
          <a:p>
            <a:pPr marL="0" indent="0">
              <a:buNone/>
            </a:pPr>
            <a:r>
              <a:rPr lang="en-US" sz="2000" dirty="0"/>
              <a:t>“And having shod your feet with the preparation of the gospel of peace”							   (Ephesians 6:15)</a:t>
            </a:r>
          </a:p>
          <a:p>
            <a:pPr marL="0" indent="0">
              <a:buNone/>
            </a:pPr>
            <a:r>
              <a:rPr lang="en-US" sz="2000" dirty="0"/>
              <a:t>- The gospel leads us to the inner peace between the soul and the body</a:t>
            </a:r>
            <a:r>
              <a:rPr lang="mr-IN" sz="2000" dirty="0"/>
              <a:t>…</a:t>
            </a:r>
            <a:r>
              <a:rPr lang="en-CA" sz="2000" dirty="0"/>
              <a:t> </a:t>
            </a:r>
            <a:endParaRPr lang="en-US" sz="2000" dirty="0"/>
          </a:p>
        </p:txBody>
      </p:sp>
    </p:spTree>
    <p:extLst>
      <p:ext uri="{BB962C8B-B14F-4D97-AF65-F5344CB8AC3E}">
        <p14:creationId xmlns:p14="http://schemas.microsoft.com/office/powerpoint/2010/main" val="2618869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by reconciling us to God and to man.</a:t>
            </a:r>
          </a:p>
          <a:p>
            <a:pPr marL="0" indent="0">
              <a:buNone/>
            </a:pPr>
            <a:r>
              <a:rPr lang="en-US" sz="2000" dirty="0"/>
              <a:t>7. ‘Partakers of His Promise’:</a:t>
            </a:r>
          </a:p>
          <a:p>
            <a:pPr marL="0" indent="0">
              <a:buNone/>
            </a:pPr>
            <a:r>
              <a:rPr lang="en-US" sz="2000" dirty="0"/>
              <a:t>“That the Gentiles should be fellow heirs, of the same body, and partakers of His promise in Christ through the gospel”											     (Ephesians 3:6)</a:t>
            </a:r>
          </a:p>
          <a:p>
            <a:pPr marL="0" indent="0">
              <a:buNone/>
            </a:pPr>
            <a:r>
              <a:rPr lang="en-US" sz="2000" dirty="0"/>
              <a:t>- The promises of God through His Son are fulfilled in the gospel. In the gospel we meet the Lord Christ’s resurrection from the dead, and this gives us hope for eternity and our inheritance; we not only enjoy divine gifts, but God Himself.</a:t>
            </a:r>
          </a:p>
          <a:p>
            <a:pPr marL="0" indent="0">
              <a:buNone/>
            </a:pPr>
            <a:r>
              <a:rPr lang="en-US" sz="2000" dirty="0"/>
              <a:t>+ Therefore, we understand that the Gospel is not just a book to be read, or a philosophy to be embraced, but it is a life of a powerful divine love offered by the Father through His Son Jesus Christ our Lord, that He</a:t>
            </a:r>
            <a:r>
              <a:rPr lang="mr-IN" sz="2000" dirty="0"/>
              <a:t>…</a:t>
            </a:r>
            <a:r>
              <a:rPr lang="en-CA" sz="2000" dirty="0"/>
              <a:t> </a:t>
            </a:r>
            <a:endParaRPr lang="en-US" sz="2000" dirty="0"/>
          </a:p>
        </p:txBody>
      </p:sp>
    </p:spTree>
    <p:extLst>
      <p:ext uri="{BB962C8B-B14F-4D97-AF65-F5344CB8AC3E}">
        <p14:creationId xmlns:p14="http://schemas.microsoft.com/office/powerpoint/2010/main" val="2618869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may carry the human soul to the bosom of the Father. There, the human soul enjoys the Father, declaring its love to Him and its faith in Him. Hence, it takes off to evangelize and witness to the Father in front of all without hindrance.</a:t>
            </a:r>
          </a:p>
          <a:p>
            <a:pPr marL="0" indent="0">
              <a:buNone/>
            </a:pPr>
            <a:r>
              <a:rPr lang="en-US" sz="2000" dirty="0"/>
              <a:t>+ St. John Chrysostom comments on the interpretation of the word ‘Gospel’ as ‘good tidings’ saying:</a:t>
            </a:r>
          </a:p>
          <a:p>
            <a:pPr marL="0" indent="0">
              <a:buNone/>
            </a:pPr>
            <a:r>
              <a:rPr lang="en-US" sz="2000" dirty="0"/>
              <a:t>‘Yes, it is revoking the sentencing, forgiveness of sins, justification, sanctification, and salvation. It is adoption, inheritance of the kingdom of heaven, and a relation with the Son of God who came to deliver this message to all: to the enemies, to the lost, and to the sitting in darkness. Is there anything that equals this good news? God came on earth; man went to heaven, and all mixed together: angels mixed with multitudes of the earthly, and men accompanied angels and hosts of heavens.’</a:t>
            </a:r>
          </a:p>
        </p:txBody>
      </p:sp>
    </p:spTree>
    <p:extLst>
      <p:ext uri="{BB962C8B-B14F-4D97-AF65-F5344CB8AC3E}">
        <p14:creationId xmlns:p14="http://schemas.microsoft.com/office/powerpoint/2010/main" val="2618869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IV. When was the word ‘Gospel’ first used to mean written good news?</a:t>
            </a:r>
          </a:p>
          <a:p>
            <a:pPr marL="0" indent="0">
              <a:buNone/>
            </a:pPr>
            <a:r>
              <a:rPr lang="en-US" sz="2000" dirty="0"/>
              <a:t>- The word ‘gospel’ was not intended at the beginning of Christianity to denote a written book. A clear evidence to such fact is the saying of the Lord to His Disciples after His Resurrection, when none of the Gospels have yet been written:</a:t>
            </a:r>
          </a:p>
          <a:p>
            <a:pPr marL="0" indent="0">
              <a:buNone/>
            </a:pPr>
            <a:r>
              <a:rPr lang="en-US" sz="2000" dirty="0"/>
              <a:t>“Go into all the world and preach the gospel to every creature”								         (Mark 16:15)</a:t>
            </a:r>
          </a:p>
          <a:p>
            <a:pPr marL="0" indent="0">
              <a:buNone/>
            </a:pPr>
            <a:r>
              <a:rPr lang="en-US" sz="2000" dirty="0"/>
              <a:t>- The use of the word ‘Gospel’ to mean written good news came in the book ‘Teachings of the Twelve Apostles.’</a:t>
            </a:r>
          </a:p>
          <a:p>
            <a:pPr marL="0" indent="0">
              <a:buNone/>
            </a:pPr>
            <a:r>
              <a:rPr lang="en-US" sz="2000" dirty="0"/>
              <a:t>- The word ‘Gospel’ was used in the middle of the 2</a:t>
            </a:r>
            <a:r>
              <a:rPr lang="en-US" sz="2000" baseline="30000" dirty="0"/>
              <a:t>nd</a:t>
            </a:r>
            <a:r>
              <a:rPr lang="en-US" sz="2000" dirty="0"/>
              <a:t> century A.D. repeatedly and assertively to indicate the written story of the life of the Lord Christ.</a:t>
            </a:r>
          </a:p>
        </p:txBody>
      </p:sp>
    </p:spTree>
    <p:extLst>
      <p:ext uri="{BB962C8B-B14F-4D97-AF65-F5344CB8AC3E}">
        <p14:creationId xmlns:p14="http://schemas.microsoft.com/office/powerpoint/2010/main" val="2618869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 The plural word ‘Gospels’ was used to indicate the four gospels and was used for the first time by Justin the Martyr in around A.D. 152, to refer to the Books that contain the Apostolic testimony to Jesus.</a:t>
            </a:r>
          </a:p>
          <a:p>
            <a:pPr marL="0" indent="0">
              <a:buNone/>
            </a:pPr>
            <a:r>
              <a:rPr lang="en-US" b="1" dirty="0">
                <a:solidFill>
                  <a:prstClr val="black">
                    <a:lumMod val="65000"/>
                    <a:lumOff val="35000"/>
                  </a:prstClr>
                </a:solidFill>
              </a:rPr>
              <a:t>The Need for a Written Gospel:</a:t>
            </a:r>
          </a:p>
          <a:p>
            <a:pPr marL="0" indent="0">
              <a:buNone/>
            </a:pPr>
            <a:r>
              <a:rPr lang="en-US" sz="2000" dirty="0"/>
              <a:t>If the Church survived for more than twenty years after the descending of the Holy Spirit on the Day of Pentecost without a written gospel, and lived the gospel and practiced its tenets in an abundant life in Jesus Christ, why then can’t the Church through the ages live and practice the verbal gospel? Was it necessary to have a written Gospel?</a:t>
            </a:r>
          </a:p>
          <a:p>
            <a:pPr marL="0" indent="0">
              <a:buNone/>
            </a:pPr>
            <a:r>
              <a:rPr lang="en-US" sz="2000" dirty="0"/>
              <a:t>1. Keeping the Tradition Intact:</a:t>
            </a:r>
          </a:p>
          <a:p>
            <a:pPr marL="0" indent="0">
              <a:buNone/>
            </a:pPr>
            <a:r>
              <a:rPr lang="en-US" sz="2000" dirty="0"/>
              <a:t>‘The verbal tradition had its important role in the Church, especially in the East. The written tradition was born not to replace the verbal one, but to</a:t>
            </a:r>
            <a:r>
              <a:rPr lang="mr-IN" sz="2000" dirty="0"/>
              <a:t>…</a:t>
            </a:r>
            <a:r>
              <a:rPr lang="en-CA" sz="2000" dirty="0"/>
              <a:t> </a:t>
            </a:r>
            <a:endParaRPr lang="en-US" sz="2000" dirty="0"/>
          </a:p>
        </p:txBody>
      </p:sp>
    </p:spTree>
    <p:extLst>
      <p:ext uri="{BB962C8B-B14F-4D97-AF65-F5344CB8AC3E}">
        <p14:creationId xmlns:p14="http://schemas.microsoft.com/office/powerpoint/2010/main" val="2998808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7">
                                          <p:stCondLst>
                                            <p:cond delay="0"/>
                                          </p:stCondLst>
                                        </p:cTn>
                                        <p:tgtEl>
                                          <p:spTgt spid="3">
                                            <p:txEl>
                                              <p:pRg st="1" end="1"/>
                                            </p:txEl>
                                          </p:spTgt>
                                        </p:tgtEl>
                                      </p:cBhvr>
                                    </p:animEffect>
                                    <p:anim calcmode="lin" valueType="num">
                                      <p:cBhvr>
                                        <p:cTn id="13" dur="1594"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4" dur="581"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5" dur="581" tmFilter="0, 0; 0.125,0.2665; 0.25,0.4; 0.375,0.465; 0.5,0.5;  0.625,0.535; 0.75,0.6; 0.875,0.7335; 1,1">
                                          <p:stCondLst>
                                            <p:cond delay="581"/>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6" dur="290" tmFilter="0, 0; 0.125,0.2665; 0.25,0.4; 0.375,0.465; 0.5,0.5;  0.625,0.535; 0.75,0.6; 0.875,0.7335; 1,1">
                                          <p:stCondLst>
                                            <p:cond delay="1159"/>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7" dur="144" tmFilter="0, 0; 0.125,0.2665; 0.25,0.4; 0.375,0.465; 0.5,0.5;  0.625,0.535; 0.75,0.6; 0.875,0.7335; 1,1">
                                          <p:stCondLst>
                                            <p:cond delay="1449"/>
                                          </p:stCondLst>
                                        </p:cTn>
                                        <p:tgtEl>
                                          <p:spTgt spid="3">
                                            <p:txEl>
                                              <p:pRg st="1" end="1"/>
                                            </p:txEl>
                                          </p:spTgt>
                                        </p:tgtEl>
                                        <p:attrNameLst>
                                          <p:attrName>ppt_y</p:attrName>
                                        </p:attrNameLst>
                                      </p:cBhvr>
                                      <p:tavLst>
                                        <p:tav tm="0" fmla="#ppt_y-sin(pi*$)/81">
                                          <p:val>
                                            <p:fltVal val="0"/>
                                          </p:val>
                                        </p:tav>
                                        <p:tav tm="100000">
                                          <p:val>
                                            <p:fltVal val="1"/>
                                          </p:val>
                                        </p:tav>
                                      </p:tavLst>
                                    </p:anim>
                                    <p:animScale>
                                      <p:cBhvr>
                                        <p:cTn id="18" dur="23">
                                          <p:stCondLst>
                                            <p:cond delay="569"/>
                                          </p:stCondLst>
                                        </p:cTn>
                                        <p:tgtEl>
                                          <p:spTgt spid="3">
                                            <p:txEl>
                                              <p:pRg st="1" end="1"/>
                                            </p:txEl>
                                          </p:spTgt>
                                        </p:tgtEl>
                                      </p:cBhvr>
                                      <p:to x="100000" y="60000"/>
                                    </p:animScale>
                                    <p:animScale>
                                      <p:cBhvr>
                                        <p:cTn id="19" dur="145" decel="50000">
                                          <p:stCondLst>
                                            <p:cond delay="592"/>
                                          </p:stCondLst>
                                        </p:cTn>
                                        <p:tgtEl>
                                          <p:spTgt spid="3">
                                            <p:txEl>
                                              <p:pRg st="1" end="1"/>
                                            </p:txEl>
                                          </p:spTgt>
                                        </p:tgtEl>
                                      </p:cBhvr>
                                      <p:to x="100000" y="100000"/>
                                    </p:animScale>
                                    <p:animScale>
                                      <p:cBhvr>
                                        <p:cTn id="20" dur="23">
                                          <p:stCondLst>
                                            <p:cond delay="1148"/>
                                          </p:stCondLst>
                                        </p:cTn>
                                        <p:tgtEl>
                                          <p:spTgt spid="3">
                                            <p:txEl>
                                              <p:pRg st="1" end="1"/>
                                            </p:txEl>
                                          </p:spTgt>
                                        </p:tgtEl>
                                      </p:cBhvr>
                                      <p:to x="100000" y="80000"/>
                                    </p:animScale>
                                    <p:animScale>
                                      <p:cBhvr>
                                        <p:cTn id="21" dur="145" decel="50000">
                                          <p:stCondLst>
                                            <p:cond delay="1171"/>
                                          </p:stCondLst>
                                        </p:cTn>
                                        <p:tgtEl>
                                          <p:spTgt spid="3">
                                            <p:txEl>
                                              <p:pRg st="1" end="1"/>
                                            </p:txEl>
                                          </p:spTgt>
                                        </p:tgtEl>
                                      </p:cBhvr>
                                      <p:to x="100000" y="100000"/>
                                    </p:animScale>
                                    <p:animScale>
                                      <p:cBhvr>
                                        <p:cTn id="22" dur="23">
                                          <p:stCondLst>
                                            <p:cond delay="1437"/>
                                          </p:stCondLst>
                                        </p:cTn>
                                        <p:tgtEl>
                                          <p:spTgt spid="3">
                                            <p:txEl>
                                              <p:pRg st="1" end="1"/>
                                            </p:txEl>
                                          </p:spTgt>
                                        </p:tgtEl>
                                      </p:cBhvr>
                                      <p:to x="100000" y="90000"/>
                                    </p:animScale>
                                    <p:animScale>
                                      <p:cBhvr>
                                        <p:cTn id="23" dur="145" decel="50000">
                                          <p:stCondLst>
                                            <p:cond delay="1459"/>
                                          </p:stCondLst>
                                        </p:cTn>
                                        <p:tgtEl>
                                          <p:spTgt spid="3">
                                            <p:txEl>
                                              <p:pRg st="1" end="1"/>
                                            </p:txEl>
                                          </p:spTgt>
                                        </p:tgtEl>
                                      </p:cBhvr>
                                      <p:to x="100000" y="100000"/>
                                    </p:animScale>
                                    <p:animScale>
                                      <p:cBhvr>
                                        <p:cTn id="24" dur="23">
                                          <p:stCondLst>
                                            <p:cond delay="1582"/>
                                          </p:stCondLst>
                                        </p:cTn>
                                        <p:tgtEl>
                                          <p:spTgt spid="3">
                                            <p:txEl>
                                              <p:pRg st="1" end="1"/>
                                            </p:txEl>
                                          </p:spTgt>
                                        </p:tgtEl>
                                      </p:cBhvr>
                                      <p:to x="100000" y="95000"/>
                                    </p:animScale>
                                    <p:animScale>
                                      <p:cBhvr>
                                        <p:cTn id="25" dur="145" decel="50000">
                                          <p:stCondLst>
                                            <p:cond delay="1605"/>
                                          </p:stCondLst>
                                        </p:cTn>
                                        <p:tgtEl>
                                          <p:spTgt spid="3">
                                            <p:txEl>
                                              <p:pRg st="1" end="1"/>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linds(horizontal)">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Effect transition="in" filter="blinds(horizontal)">
                                      <p:cBhvr>
                                        <p:cTn id="4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supplement it and to complete it. The Gospel keeps the tradition intact without deviation, and tradition lists the canonical Gospels, keeps them from deviating, and interprets its meanings. The Church recognizes only one Gospel, not two, whether given to it by verbal tradition or in writing, and lives it in its thoughts, worship, and behavior. Thus the Church adopted the Gospel in order to confirm that the life she lives is according to the principles delivered to her.’													[D. Guthrie]</a:t>
            </a:r>
          </a:p>
          <a:p>
            <a:pPr marL="0" indent="0">
              <a:buNone/>
            </a:pPr>
            <a:r>
              <a:rPr lang="en-US" sz="2000" dirty="0"/>
              <a:t>2. Presenting the Lord Jesus Christ:</a:t>
            </a:r>
          </a:p>
          <a:p>
            <a:pPr marL="0" indent="0">
              <a:buNone/>
            </a:pPr>
            <a:r>
              <a:rPr lang="en-US" sz="2000" dirty="0"/>
              <a:t>The Gospels have their important rank among the Books of the Holy Bible because they inform us of the life of the Lord Christ on earth. Christ is the longing of the Gentiles, the Savior and Bridegroom of the Church, and the object of its joy day and night. It has to be noted that the Gospels are not just history book of the bibliography of Christ, however they are</a:t>
            </a:r>
            <a:r>
              <a:rPr lang="mr-IN" sz="2000" dirty="0"/>
              <a:t>…</a:t>
            </a:r>
            <a:r>
              <a:rPr lang="en-CA" sz="2000" dirty="0"/>
              <a:t> </a:t>
            </a:r>
            <a:endParaRPr lang="en-US" sz="2000" dirty="0"/>
          </a:p>
        </p:txBody>
      </p:sp>
    </p:spTree>
    <p:extLst>
      <p:ext uri="{BB962C8B-B14F-4D97-AF65-F5344CB8AC3E}">
        <p14:creationId xmlns:p14="http://schemas.microsoft.com/office/powerpoint/2010/main" val="837581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deeper than that. They present the Lord Jesus Christ to us as the way of our salvation, so that we may abide in Him and live through Him, carrying the cross with Him to be glorified also with Him.</a:t>
            </a:r>
          </a:p>
          <a:p>
            <a:pPr marL="0" indent="0">
              <a:buNone/>
            </a:pPr>
            <a:r>
              <a:rPr lang="en-US" sz="2000" dirty="0"/>
              <a:t>3. Evangelism:</a:t>
            </a:r>
          </a:p>
          <a:p>
            <a:pPr marL="0" indent="0">
              <a:buNone/>
            </a:pPr>
            <a:r>
              <a:rPr lang="en-US" sz="2000" dirty="0"/>
              <a:t>In their evangelism to the Jews and the Gentiles, the Evangelists  depended generally on the verbal teachings. But when those being evangelized stated their interest in faith and started to inquire about the person of the Lord Christ, the Gospels, that are authentic apostolic documents, were to satisfy their inquiries.</a:t>
            </a:r>
          </a:p>
          <a:p>
            <a:pPr marL="0" indent="0">
              <a:buNone/>
            </a:pPr>
            <a:r>
              <a:rPr lang="en-US" sz="2000" dirty="0"/>
              <a:t>4. The Liturgical Worship: </a:t>
            </a:r>
          </a:p>
          <a:p>
            <a:pPr marL="0" indent="0">
              <a:buNone/>
            </a:pPr>
            <a:r>
              <a:rPr lang="en-US" sz="2000" dirty="0"/>
              <a:t>‘The Gospels not only played the evangelizing and teaching roles, but had a major role in the worship life of the Church. When the Church met to</a:t>
            </a:r>
            <a:r>
              <a:rPr lang="mr-IN" sz="2000" dirty="0"/>
              <a:t>…</a:t>
            </a:r>
            <a:r>
              <a:rPr lang="en-CA" sz="2000" dirty="0"/>
              <a:t> </a:t>
            </a:r>
            <a:endParaRPr lang="en-US" sz="2000" dirty="0"/>
          </a:p>
        </p:txBody>
      </p:sp>
    </p:spTree>
    <p:extLst>
      <p:ext uri="{BB962C8B-B14F-4D97-AF65-F5344CB8AC3E}">
        <p14:creationId xmlns:p14="http://schemas.microsoft.com/office/powerpoint/2010/main" val="837581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worship, they used portions of the Old Testament for readings and praising, especially the sections that prophesized of the Lord Christ. The believers, however, needed apostolic documents describing the bibliography of the Lord Christ, His teachings and miracles, His death and Resurrection and declaring the fulfillment of what was prophesized for in the Old Testament, to be a main part in their Christian worship.’								[D. Guthrie]</a:t>
            </a:r>
          </a:p>
          <a:p>
            <a:pPr marL="0" lvl="0" indent="0">
              <a:buClr>
                <a:srgbClr val="2C7C9F">
                  <a:lumMod val="60000"/>
                  <a:lumOff val="40000"/>
                </a:srgbClr>
              </a:buClr>
              <a:buNone/>
            </a:pPr>
            <a:r>
              <a:rPr lang="en-US" b="1" dirty="0">
                <a:solidFill>
                  <a:prstClr val="black">
                    <a:lumMod val="65000"/>
                    <a:lumOff val="35000"/>
                  </a:prstClr>
                </a:solidFill>
              </a:rPr>
              <a:t>Proper Title to the Gospel:</a:t>
            </a:r>
          </a:p>
          <a:p>
            <a:pPr marL="0" lvl="0" indent="0">
              <a:buClr>
                <a:srgbClr val="2C7C9F">
                  <a:lumMod val="60000"/>
                  <a:lumOff val="40000"/>
                </a:srgbClr>
              </a:buClr>
              <a:buNone/>
            </a:pPr>
            <a:r>
              <a:rPr lang="en-US" sz="2000" dirty="0">
                <a:solidFill>
                  <a:prstClr val="black">
                    <a:lumMod val="65000"/>
                    <a:lumOff val="35000"/>
                  </a:prstClr>
                </a:solidFill>
              </a:rPr>
              <a:t>+ There are many titles given to the Gospels. The shortest title is ‘According to Matthew.’</a:t>
            </a:r>
          </a:p>
          <a:p>
            <a:pPr marL="0" lvl="0" indent="0">
              <a:buClr>
                <a:srgbClr val="2C7C9F">
                  <a:lumMod val="60000"/>
                  <a:lumOff val="40000"/>
                </a:srgbClr>
              </a:buClr>
              <a:buNone/>
            </a:pPr>
            <a:r>
              <a:rPr lang="en-US" sz="2000" dirty="0">
                <a:solidFill>
                  <a:prstClr val="black">
                    <a:lumMod val="65000"/>
                    <a:lumOff val="35000"/>
                  </a:prstClr>
                </a:solidFill>
              </a:rPr>
              <a:t>- Some manuscripts, however, bear the title ‘The Gospel According to Matthew’ and some bear ‘Gospel According to Matthew.’</a:t>
            </a:r>
            <a:endParaRPr lang="en-US" sz="2000" dirty="0"/>
          </a:p>
        </p:txBody>
      </p:sp>
    </p:spTree>
    <p:extLst>
      <p:ext uri="{BB962C8B-B14F-4D97-AF65-F5344CB8AC3E}">
        <p14:creationId xmlns:p14="http://schemas.microsoft.com/office/powerpoint/2010/main" val="837581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7">
                                          <p:stCondLst>
                                            <p:cond delay="0"/>
                                          </p:stCondLst>
                                        </p:cTn>
                                        <p:tgtEl>
                                          <p:spTgt spid="3">
                                            <p:txEl>
                                              <p:pRg st="1" end="1"/>
                                            </p:txEl>
                                          </p:spTgt>
                                        </p:tgtEl>
                                      </p:cBhvr>
                                    </p:animEffect>
                                    <p:anim calcmode="lin" valueType="num">
                                      <p:cBhvr>
                                        <p:cTn id="13" dur="1594"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4" dur="581"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5" dur="581" tmFilter="0, 0; 0.125,0.2665; 0.25,0.4; 0.375,0.465; 0.5,0.5;  0.625,0.535; 0.75,0.6; 0.875,0.7335; 1,1">
                                          <p:stCondLst>
                                            <p:cond delay="581"/>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6" dur="290" tmFilter="0, 0; 0.125,0.2665; 0.25,0.4; 0.375,0.465; 0.5,0.5;  0.625,0.535; 0.75,0.6; 0.875,0.7335; 1,1">
                                          <p:stCondLst>
                                            <p:cond delay="1159"/>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7" dur="144" tmFilter="0, 0; 0.125,0.2665; 0.25,0.4; 0.375,0.465; 0.5,0.5;  0.625,0.535; 0.75,0.6; 0.875,0.7335; 1,1">
                                          <p:stCondLst>
                                            <p:cond delay="1449"/>
                                          </p:stCondLst>
                                        </p:cTn>
                                        <p:tgtEl>
                                          <p:spTgt spid="3">
                                            <p:txEl>
                                              <p:pRg st="1" end="1"/>
                                            </p:txEl>
                                          </p:spTgt>
                                        </p:tgtEl>
                                        <p:attrNameLst>
                                          <p:attrName>ppt_y</p:attrName>
                                        </p:attrNameLst>
                                      </p:cBhvr>
                                      <p:tavLst>
                                        <p:tav tm="0" fmla="#ppt_y-sin(pi*$)/81">
                                          <p:val>
                                            <p:fltVal val="0"/>
                                          </p:val>
                                        </p:tav>
                                        <p:tav tm="100000">
                                          <p:val>
                                            <p:fltVal val="1"/>
                                          </p:val>
                                        </p:tav>
                                      </p:tavLst>
                                    </p:anim>
                                    <p:animScale>
                                      <p:cBhvr>
                                        <p:cTn id="18" dur="23">
                                          <p:stCondLst>
                                            <p:cond delay="569"/>
                                          </p:stCondLst>
                                        </p:cTn>
                                        <p:tgtEl>
                                          <p:spTgt spid="3">
                                            <p:txEl>
                                              <p:pRg st="1" end="1"/>
                                            </p:txEl>
                                          </p:spTgt>
                                        </p:tgtEl>
                                      </p:cBhvr>
                                      <p:to x="100000" y="60000"/>
                                    </p:animScale>
                                    <p:animScale>
                                      <p:cBhvr>
                                        <p:cTn id="19" dur="145" decel="50000">
                                          <p:stCondLst>
                                            <p:cond delay="592"/>
                                          </p:stCondLst>
                                        </p:cTn>
                                        <p:tgtEl>
                                          <p:spTgt spid="3">
                                            <p:txEl>
                                              <p:pRg st="1" end="1"/>
                                            </p:txEl>
                                          </p:spTgt>
                                        </p:tgtEl>
                                      </p:cBhvr>
                                      <p:to x="100000" y="100000"/>
                                    </p:animScale>
                                    <p:animScale>
                                      <p:cBhvr>
                                        <p:cTn id="20" dur="23">
                                          <p:stCondLst>
                                            <p:cond delay="1148"/>
                                          </p:stCondLst>
                                        </p:cTn>
                                        <p:tgtEl>
                                          <p:spTgt spid="3">
                                            <p:txEl>
                                              <p:pRg st="1" end="1"/>
                                            </p:txEl>
                                          </p:spTgt>
                                        </p:tgtEl>
                                      </p:cBhvr>
                                      <p:to x="100000" y="80000"/>
                                    </p:animScale>
                                    <p:animScale>
                                      <p:cBhvr>
                                        <p:cTn id="21" dur="145" decel="50000">
                                          <p:stCondLst>
                                            <p:cond delay="1171"/>
                                          </p:stCondLst>
                                        </p:cTn>
                                        <p:tgtEl>
                                          <p:spTgt spid="3">
                                            <p:txEl>
                                              <p:pRg st="1" end="1"/>
                                            </p:txEl>
                                          </p:spTgt>
                                        </p:tgtEl>
                                      </p:cBhvr>
                                      <p:to x="100000" y="100000"/>
                                    </p:animScale>
                                    <p:animScale>
                                      <p:cBhvr>
                                        <p:cTn id="22" dur="23">
                                          <p:stCondLst>
                                            <p:cond delay="1437"/>
                                          </p:stCondLst>
                                        </p:cTn>
                                        <p:tgtEl>
                                          <p:spTgt spid="3">
                                            <p:txEl>
                                              <p:pRg st="1" end="1"/>
                                            </p:txEl>
                                          </p:spTgt>
                                        </p:tgtEl>
                                      </p:cBhvr>
                                      <p:to x="100000" y="90000"/>
                                    </p:animScale>
                                    <p:animScale>
                                      <p:cBhvr>
                                        <p:cTn id="23" dur="145" decel="50000">
                                          <p:stCondLst>
                                            <p:cond delay="1459"/>
                                          </p:stCondLst>
                                        </p:cTn>
                                        <p:tgtEl>
                                          <p:spTgt spid="3">
                                            <p:txEl>
                                              <p:pRg st="1" end="1"/>
                                            </p:txEl>
                                          </p:spTgt>
                                        </p:tgtEl>
                                      </p:cBhvr>
                                      <p:to x="100000" y="100000"/>
                                    </p:animScale>
                                    <p:animScale>
                                      <p:cBhvr>
                                        <p:cTn id="24" dur="23">
                                          <p:stCondLst>
                                            <p:cond delay="1582"/>
                                          </p:stCondLst>
                                        </p:cTn>
                                        <p:tgtEl>
                                          <p:spTgt spid="3">
                                            <p:txEl>
                                              <p:pRg st="1" end="1"/>
                                            </p:txEl>
                                          </p:spTgt>
                                        </p:tgtEl>
                                      </p:cBhvr>
                                      <p:to x="100000" y="95000"/>
                                    </p:animScale>
                                    <p:animScale>
                                      <p:cBhvr>
                                        <p:cTn id="25" dur="145" decel="50000">
                                          <p:stCondLst>
                                            <p:cond delay="1605"/>
                                          </p:stCondLst>
                                        </p:cTn>
                                        <p:tgtEl>
                                          <p:spTgt spid="3">
                                            <p:txEl>
                                              <p:pRg st="1" end="1"/>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 These titles go back to an old age and seem to be given by the scribes, and were not from the origin. The Church accepted these titles since they refer to the author who wrote the Gospel.</a:t>
            </a:r>
          </a:p>
          <a:p>
            <a:pPr marL="0" indent="0">
              <a:buNone/>
            </a:pPr>
            <a:r>
              <a:rPr lang="en-US" sz="2000" dirty="0"/>
              <a:t>+ The phrase ‘According to Matthew’ has been misused in its meaning and its translation to other languages. It was wrongly and often translated to refer to the pronoun. For example, it reads: ‘The Gospel of Matthew.’ This wrong translation leads to the impression that there is more than one Gospel, but in fact there is only one Gospel written by more than one person.</a:t>
            </a:r>
          </a:p>
          <a:p>
            <a:pPr marL="0" indent="0">
              <a:buNone/>
            </a:pPr>
            <a:r>
              <a:rPr lang="en-US" sz="2000" dirty="0"/>
              <a:t>+ The proper translation to the title of the Gospel should be as follows: ‘The Gospel written by St. Matthew,’ or ‘The Gospel according to Matthew,’ or ‘The Gospel by Matthew.’</a:t>
            </a:r>
          </a:p>
          <a:p>
            <a:pPr marL="0" indent="0">
              <a:buNone/>
            </a:pPr>
            <a:r>
              <a:rPr lang="en-US" sz="2000" dirty="0"/>
              <a:t>- These proper translations lead to the following meanings:</a:t>
            </a:r>
          </a:p>
        </p:txBody>
      </p:sp>
    </p:spTree>
    <p:extLst>
      <p:ext uri="{BB962C8B-B14F-4D97-AF65-F5344CB8AC3E}">
        <p14:creationId xmlns:p14="http://schemas.microsoft.com/office/powerpoint/2010/main" val="837581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1. There is one Gospel or good news or good tidings, and more than one author wrote about it.</a:t>
            </a:r>
          </a:p>
          <a:p>
            <a:pPr marL="0" indent="0">
              <a:buNone/>
            </a:pPr>
            <a:r>
              <a:rPr lang="en-US" sz="2000" dirty="0"/>
              <a:t>2. Many documented the events of the Gospel.</a:t>
            </a:r>
          </a:p>
          <a:p>
            <a:pPr marL="0" lvl="0" indent="0">
              <a:buClr>
                <a:srgbClr val="2C7C9F">
                  <a:lumMod val="60000"/>
                  <a:lumOff val="40000"/>
                </a:srgbClr>
              </a:buClr>
              <a:buNone/>
            </a:pPr>
            <a:r>
              <a:rPr lang="en-US" sz="2000" dirty="0"/>
              <a:t>3. These translations clearly indicate the unity of the Gospel. Even though four Evangelists wrote it, each wrote a Book bearing his name; the </a:t>
            </a:r>
            <a:r>
              <a:rPr lang="en-US" sz="2000" dirty="0">
                <a:solidFill>
                  <a:prstClr val="black">
                    <a:lumMod val="65000"/>
                    <a:lumOff val="35000"/>
                  </a:prstClr>
                </a:solidFill>
              </a:rPr>
              <a:t>Gospel is only one book with four faces. In other words, the Word of God was recorded in four texts, and the expression ‘according to’ refers to the face or the form that its author gave it.</a:t>
            </a:r>
          </a:p>
          <a:p>
            <a:pPr marL="0" lvl="0" indent="0">
              <a:buClr>
                <a:srgbClr val="2C7C9F">
                  <a:lumMod val="60000"/>
                  <a:lumOff val="40000"/>
                </a:srgbClr>
              </a:buClr>
              <a:buNone/>
            </a:pPr>
            <a:r>
              <a:rPr lang="en-US" b="1" dirty="0">
                <a:solidFill>
                  <a:prstClr val="black">
                    <a:lumMod val="65000"/>
                    <a:lumOff val="35000"/>
                  </a:prstClr>
                </a:solidFill>
              </a:rPr>
              <a:t>Canonicity of the Four Gospels:</a:t>
            </a:r>
          </a:p>
          <a:p>
            <a:pPr marL="0" lvl="0" indent="0">
              <a:buClr>
                <a:srgbClr val="2C7C9F">
                  <a:lumMod val="60000"/>
                  <a:lumOff val="40000"/>
                </a:srgbClr>
              </a:buClr>
              <a:buNone/>
            </a:pPr>
            <a:r>
              <a:rPr lang="en-US" sz="2000" dirty="0">
                <a:solidFill>
                  <a:prstClr val="black">
                    <a:lumMod val="65000"/>
                    <a:lumOff val="35000"/>
                  </a:prstClr>
                </a:solidFill>
              </a:rPr>
              <a:t>+ Canonical book means a book that is accepted and recognized by the Church as being inspired by the Holy Spirit, binding as a standard rule for the Christian style of life.</a:t>
            </a:r>
          </a:p>
        </p:txBody>
      </p:sp>
    </p:spTree>
    <p:extLst>
      <p:ext uri="{BB962C8B-B14F-4D97-AF65-F5344CB8AC3E}">
        <p14:creationId xmlns:p14="http://schemas.microsoft.com/office/powerpoint/2010/main" val="1648112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7">
                                          <p:stCondLst>
                                            <p:cond delay="0"/>
                                          </p:stCondLst>
                                        </p:cTn>
                                        <p:tgtEl>
                                          <p:spTgt spid="3">
                                            <p:txEl>
                                              <p:pRg st="3" end="3"/>
                                            </p:txEl>
                                          </p:spTgt>
                                        </p:tgtEl>
                                      </p:cBhvr>
                                    </p:animEffect>
                                    <p:anim calcmode="lin" valueType="num">
                                      <p:cBhvr>
                                        <p:cTn id="23" dur="1594"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4" dur="581"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25" dur="581" tmFilter="0, 0; 0.125,0.2665; 0.25,0.4; 0.375,0.465; 0.5,0.5;  0.625,0.535; 0.75,0.6; 0.875,0.7335; 1,1">
                                          <p:stCondLst>
                                            <p:cond delay="581"/>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26" dur="290" tmFilter="0, 0; 0.125,0.2665; 0.25,0.4; 0.375,0.465; 0.5,0.5;  0.625,0.535; 0.75,0.6; 0.875,0.7335; 1,1">
                                          <p:stCondLst>
                                            <p:cond delay="1159"/>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27" dur="144" tmFilter="0, 0; 0.125,0.2665; 0.25,0.4; 0.375,0.465; 0.5,0.5;  0.625,0.535; 0.75,0.6; 0.875,0.7335; 1,1">
                                          <p:stCondLst>
                                            <p:cond delay="1449"/>
                                          </p:stCondLst>
                                        </p:cTn>
                                        <p:tgtEl>
                                          <p:spTgt spid="3">
                                            <p:txEl>
                                              <p:pRg st="3" end="3"/>
                                            </p:txEl>
                                          </p:spTgt>
                                        </p:tgtEl>
                                        <p:attrNameLst>
                                          <p:attrName>ppt_y</p:attrName>
                                        </p:attrNameLst>
                                      </p:cBhvr>
                                      <p:tavLst>
                                        <p:tav tm="0" fmla="#ppt_y-sin(pi*$)/81">
                                          <p:val>
                                            <p:fltVal val="0"/>
                                          </p:val>
                                        </p:tav>
                                        <p:tav tm="100000">
                                          <p:val>
                                            <p:fltVal val="1"/>
                                          </p:val>
                                        </p:tav>
                                      </p:tavLst>
                                    </p:anim>
                                    <p:animScale>
                                      <p:cBhvr>
                                        <p:cTn id="28" dur="23">
                                          <p:stCondLst>
                                            <p:cond delay="569"/>
                                          </p:stCondLst>
                                        </p:cTn>
                                        <p:tgtEl>
                                          <p:spTgt spid="3">
                                            <p:txEl>
                                              <p:pRg st="3" end="3"/>
                                            </p:txEl>
                                          </p:spTgt>
                                        </p:tgtEl>
                                      </p:cBhvr>
                                      <p:to x="100000" y="60000"/>
                                    </p:animScale>
                                    <p:animScale>
                                      <p:cBhvr>
                                        <p:cTn id="29" dur="145" decel="50000">
                                          <p:stCondLst>
                                            <p:cond delay="592"/>
                                          </p:stCondLst>
                                        </p:cTn>
                                        <p:tgtEl>
                                          <p:spTgt spid="3">
                                            <p:txEl>
                                              <p:pRg st="3" end="3"/>
                                            </p:txEl>
                                          </p:spTgt>
                                        </p:tgtEl>
                                      </p:cBhvr>
                                      <p:to x="100000" y="100000"/>
                                    </p:animScale>
                                    <p:animScale>
                                      <p:cBhvr>
                                        <p:cTn id="30" dur="23">
                                          <p:stCondLst>
                                            <p:cond delay="1148"/>
                                          </p:stCondLst>
                                        </p:cTn>
                                        <p:tgtEl>
                                          <p:spTgt spid="3">
                                            <p:txEl>
                                              <p:pRg st="3" end="3"/>
                                            </p:txEl>
                                          </p:spTgt>
                                        </p:tgtEl>
                                      </p:cBhvr>
                                      <p:to x="100000" y="80000"/>
                                    </p:animScale>
                                    <p:animScale>
                                      <p:cBhvr>
                                        <p:cTn id="31" dur="145" decel="50000">
                                          <p:stCondLst>
                                            <p:cond delay="1171"/>
                                          </p:stCondLst>
                                        </p:cTn>
                                        <p:tgtEl>
                                          <p:spTgt spid="3">
                                            <p:txEl>
                                              <p:pRg st="3" end="3"/>
                                            </p:txEl>
                                          </p:spTgt>
                                        </p:tgtEl>
                                      </p:cBhvr>
                                      <p:to x="100000" y="100000"/>
                                    </p:animScale>
                                    <p:animScale>
                                      <p:cBhvr>
                                        <p:cTn id="32" dur="23">
                                          <p:stCondLst>
                                            <p:cond delay="1437"/>
                                          </p:stCondLst>
                                        </p:cTn>
                                        <p:tgtEl>
                                          <p:spTgt spid="3">
                                            <p:txEl>
                                              <p:pRg st="3" end="3"/>
                                            </p:txEl>
                                          </p:spTgt>
                                        </p:tgtEl>
                                      </p:cBhvr>
                                      <p:to x="100000" y="90000"/>
                                    </p:animScale>
                                    <p:animScale>
                                      <p:cBhvr>
                                        <p:cTn id="33" dur="145" decel="50000">
                                          <p:stCondLst>
                                            <p:cond delay="1459"/>
                                          </p:stCondLst>
                                        </p:cTn>
                                        <p:tgtEl>
                                          <p:spTgt spid="3">
                                            <p:txEl>
                                              <p:pRg st="3" end="3"/>
                                            </p:txEl>
                                          </p:spTgt>
                                        </p:tgtEl>
                                      </p:cBhvr>
                                      <p:to x="100000" y="100000"/>
                                    </p:animScale>
                                    <p:animScale>
                                      <p:cBhvr>
                                        <p:cTn id="34" dur="23">
                                          <p:stCondLst>
                                            <p:cond delay="1582"/>
                                          </p:stCondLst>
                                        </p:cTn>
                                        <p:tgtEl>
                                          <p:spTgt spid="3">
                                            <p:txEl>
                                              <p:pRg st="3" end="3"/>
                                            </p:txEl>
                                          </p:spTgt>
                                        </p:tgtEl>
                                      </p:cBhvr>
                                      <p:to x="100000" y="95000"/>
                                    </p:animScale>
                                    <p:animScale>
                                      <p:cBhvr>
                                        <p:cTn id="35" dur="145" decel="50000">
                                          <p:stCondLst>
                                            <p:cond delay="1605"/>
                                          </p:stCondLst>
                                        </p:cTn>
                                        <p:tgtEl>
                                          <p:spTgt spid="3">
                                            <p:txEl>
                                              <p:pRg st="3" end="3"/>
                                            </p:txEl>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922" y="2597149"/>
            <a:ext cx="6498158" cy="1724867"/>
          </a:xfrm>
        </p:spPr>
        <p:txBody>
          <a:bodyPr/>
          <a:lstStyle/>
          <a:p>
            <a:r>
              <a:rPr lang="en-US" sz="4800" b="1" dirty="0">
                <a:solidFill>
                  <a:srgbClr val="2C7C9F"/>
                </a:solidFill>
                <a:latin typeface="Times New Roman"/>
                <a:cs typeface="Times New Roman"/>
              </a:rPr>
              <a:t>Introduction to </a:t>
            </a:r>
            <a:br>
              <a:rPr lang="en-US" sz="4800" b="1" dirty="0">
                <a:solidFill>
                  <a:srgbClr val="2C7C9F"/>
                </a:solidFill>
                <a:latin typeface="Times New Roman"/>
                <a:cs typeface="Times New Roman"/>
              </a:rPr>
            </a:br>
            <a:r>
              <a:rPr lang="en-US" sz="4800" b="1" dirty="0">
                <a:solidFill>
                  <a:srgbClr val="2C7C9F"/>
                </a:solidFill>
                <a:latin typeface="Times New Roman"/>
                <a:cs typeface="Times New Roman"/>
              </a:rPr>
              <a:t>the Four Gospels</a:t>
            </a:r>
            <a:br>
              <a:rPr lang="en-US" sz="4800" b="1" dirty="0">
                <a:solidFill>
                  <a:srgbClr val="2C7C9F"/>
                </a:solidFill>
                <a:latin typeface="Times New Roman"/>
                <a:cs typeface="Times New Roman"/>
              </a:rPr>
            </a:b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640564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375" autoRev="1" fill="hold">
                                          <p:stCondLst>
                                            <p:cond delay="0"/>
                                          </p:stCondLst>
                                        </p:cTn>
                                        <p:tgtEl>
                                          <p:spTgt spid="2"/>
                                        </p:tgtEl>
                                        <p:attrNameLst>
                                          <p:attrName>ppt_w</p:attrName>
                                        </p:attrNameLst>
                                      </p:cBhvr>
                                    </p:anim>
                                    <p:anim by="(#ppt_w*0.50)" calcmode="lin" valueType="num">
                                      <p:cBhvr>
                                        <p:cTn id="8" dur="375" decel="50000" autoRev="1" fill="hold">
                                          <p:stCondLst>
                                            <p:cond delay="0"/>
                                          </p:stCondLst>
                                        </p:cTn>
                                        <p:tgtEl>
                                          <p:spTgt spid="2"/>
                                        </p:tgtEl>
                                        <p:attrNameLst>
                                          <p:attrName>ppt_x</p:attrName>
                                        </p:attrNameLst>
                                      </p:cBhvr>
                                    </p:anim>
                                    <p:anim from="(-#ppt_h/2)" to="(#ppt_y)" calcmode="lin" valueType="num">
                                      <p:cBhvr>
                                        <p:cTn id="9" dur="750" fill="hold">
                                          <p:stCondLst>
                                            <p:cond delay="0"/>
                                          </p:stCondLst>
                                        </p:cTn>
                                        <p:tgtEl>
                                          <p:spTgt spid="2"/>
                                        </p:tgtEl>
                                        <p:attrNameLst>
                                          <p:attrName>ppt_y</p:attrName>
                                        </p:attrNameLst>
                                      </p:cBhvr>
                                    </p:anim>
                                    <p:animRot by="21600000">
                                      <p:cBhvr>
                                        <p:cTn id="10" dur="750"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 The Church since the beginning of Christianity recognized that the canonic Gospels are only four which, along with the rest of the Books of the New Testament, compliment the Books of the Old Testament and have been considered inseparable of the Holy Scriptures.</a:t>
            </a:r>
          </a:p>
          <a:p>
            <a:pPr marL="0" indent="0">
              <a:buNone/>
            </a:pPr>
            <a:r>
              <a:rPr lang="en-US" sz="2000" dirty="0"/>
              <a:t>+ To prove the canonicity of a book from the Bible we use two kinds of evidences:</a:t>
            </a:r>
          </a:p>
          <a:p>
            <a:pPr marL="0" indent="0">
              <a:buNone/>
            </a:pPr>
            <a:r>
              <a:rPr lang="en-US" sz="2000" dirty="0"/>
              <a:t>I. External Evidences:</a:t>
            </a:r>
          </a:p>
          <a:p>
            <a:pPr marL="0" indent="0">
              <a:buNone/>
            </a:pPr>
            <a:r>
              <a:rPr lang="en-US" sz="2000" dirty="0"/>
              <a:t>- Testimony of the Church tradition and of the Fathers of the Church:</a:t>
            </a:r>
          </a:p>
          <a:p>
            <a:pPr marL="0" indent="0">
              <a:buNone/>
            </a:pPr>
            <a:r>
              <a:rPr lang="en-US" sz="2000" dirty="0"/>
              <a:t>1. The apostolic fathers of the Church (fathers who were disciples to the twelve Apostles):</a:t>
            </a:r>
          </a:p>
          <a:p>
            <a:pPr marL="0" indent="0">
              <a:buNone/>
            </a:pPr>
            <a:r>
              <a:rPr lang="en-US" sz="2000" dirty="0"/>
              <a:t>They referred only to verses from the four Gospels in their writings.</a:t>
            </a:r>
          </a:p>
        </p:txBody>
      </p:sp>
    </p:spTree>
    <p:extLst>
      <p:ext uri="{BB962C8B-B14F-4D97-AF65-F5344CB8AC3E}">
        <p14:creationId xmlns:p14="http://schemas.microsoft.com/office/powerpoint/2010/main" val="1648112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However, they did not refer to the author or verse of the Gospel. These referrals by the apostolic fathers are indirect evidence to the authenticity of the four Gospels and to their numbers.</a:t>
            </a:r>
          </a:p>
          <a:p>
            <a:pPr marL="0" indent="0">
              <a:buNone/>
            </a:pPr>
            <a:r>
              <a:rPr lang="en-US" sz="2000" dirty="0"/>
              <a:t>2. The Syrian Translation known as ‘</a:t>
            </a:r>
            <a:r>
              <a:rPr lang="en-US" sz="2000" dirty="0" err="1"/>
              <a:t>Bishtio</a:t>
            </a:r>
            <a:r>
              <a:rPr lang="en-US" sz="2000" dirty="0"/>
              <a:t>’:</a:t>
            </a:r>
          </a:p>
          <a:p>
            <a:pPr marL="0" indent="0">
              <a:buNone/>
            </a:pPr>
            <a:r>
              <a:rPr lang="en-US" sz="2000" dirty="0"/>
              <a:t>It included only these four Gospels, and is dated to the middle of the 2</a:t>
            </a:r>
            <a:r>
              <a:rPr lang="en-US" sz="2000" baseline="30000" dirty="0"/>
              <a:t>nd</a:t>
            </a:r>
            <a:r>
              <a:rPr lang="en-US" sz="2000" dirty="0"/>
              <a:t> century A.D.</a:t>
            </a:r>
          </a:p>
          <a:p>
            <a:pPr marL="0" indent="0">
              <a:buNone/>
            </a:pPr>
            <a:r>
              <a:rPr lang="en-US" sz="2000" dirty="0"/>
              <a:t>3. Affidavit of ‘</a:t>
            </a:r>
            <a:r>
              <a:rPr lang="en-US" sz="2000" dirty="0" err="1"/>
              <a:t>Muratori</a:t>
            </a:r>
            <a:r>
              <a:rPr lang="en-US" sz="2000" dirty="0"/>
              <a:t>’:</a:t>
            </a:r>
          </a:p>
          <a:p>
            <a:pPr marL="0" indent="0">
              <a:buNone/>
            </a:pPr>
            <a:r>
              <a:rPr lang="en-US" sz="2000" dirty="0"/>
              <a:t>It was called </a:t>
            </a:r>
            <a:r>
              <a:rPr lang="en-US" sz="2000" dirty="0" err="1"/>
              <a:t>Muratori</a:t>
            </a:r>
            <a:r>
              <a:rPr lang="en-US" sz="2000" dirty="0"/>
              <a:t> after the Italian antiquity scientist, who issued it in A.D. 1740. He translated it from a manuscript that was kept in St. Ambrose Library in Milan. It was originally kept in the great Irish monastery of </a:t>
            </a:r>
            <a:r>
              <a:rPr lang="en-US" sz="2000" dirty="0" err="1"/>
              <a:t>Bobbio</a:t>
            </a:r>
            <a:r>
              <a:rPr lang="en-US" sz="2000" dirty="0"/>
              <a:t>. It is dated to A.D. 150-170, or to the middle of the 2</a:t>
            </a:r>
            <a:r>
              <a:rPr lang="en-US" sz="2000" baseline="30000" dirty="0"/>
              <a:t>nd</a:t>
            </a:r>
            <a:r>
              <a:rPr lang="en-US" sz="2000" dirty="0"/>
              <a:t> century, which adds to its value.</a:t>
            </a:r>
          </a:p>
        </p:txBody>
      </p:sp>
    </p:spTree>
    <p:extLst>
      <p:ext uri="{BB962C8B-B14F-4D97-AF65-F5344CB8AC3E}">
        <p14:creationId xmlns:p14="http://schemas.microsoft.com/office/powerpoint/2010/main" val="1648112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This is an important affidavit asserting the canonry of the authoritative Scriptural Books and it lists the four Gospels.</a:t>
            </a:r>
          </a:p>
          <a:p>
            <a:pPr marL="0" indent="0">
              <a:buNone/>
            </a:pPr>
            <a:r>
              <a:rPr lang="en-US" sz="2000" dirty="0"/>
              <a:t>4. Testimony of the scholar Tertullian (A.D. 160-220):</a:t>
            </a:r>
          </a:p>
          <a:p>
            <a:pPr marL="0" indent="0">
              <a:buNone/>
            </a:pPr>
            <a:r>
              <a:rPr lang="en-US" sz="2000" dirty="0"/>
              <a:t>In his book ‘Against </a:t>
            </a:r>
            <a:r>
              <a:rPr lang="en-US" sz="2000" dirty="0" err="1"/>
              <a:t>Marcion</a:t>
            </a:r>
            <a:r>
              <a:rPr lang="en-US" sz="2000" dirty="0"/>
              <a:t> the Heretic’ that accepted only the Gospel according to Luke, Tertullian clearly indicated the existence of four, and only four, canonical Gospels. He fearlessly defended those four Gospels and their Apostle or Apostle closely related authors.</a:t>
            </a:r>
          </a:p>
          <a:p>
            <a:pPr marL="0" indent="0">
              <a:buNone/>
            </a:pPr>
            <a:r>
              <a:rPr lang="en-US" sz="2000" dirty="0"/>
              <a:t>II. Internal Evidences:</a:t>
            </a:r>
          </a:p>
          <a:p>
            <a:pPr marL="0" indent="0">
              <a:buNone/>
            </a:pPr>
            <a:r>
              <a:rPr lang="en-US" sz="2000" dirty="0"/>
              <a:t>- Evidences derived from the text itself:</a:t>
            </a:r>
          </a:p>
          <a:p>
            <a:pPr marL="0" indent="0">
              <a:buNone/>
            </a:pPr>
            <a:r>
              <a:rPr lang="en-US" sz="2000" dirty="0"/>
              <a:t>1. Sources from which the four Evangelists obtained their material of the Gospels:</a:t>
            </a:r>
          </a:p>
        </p:txBody>
      </p:sp>
    </p:spTree>
    <p:extLst>
      <p:ext uri="{BB962C8B-B14F-4D97-AF65-F5344CB8AC3E}">
        <p14:creationId xmlns:p14="http://schemas.microsoft.com/office/powerpoint/2010/main" val="1271028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a) We must first stress that the holy Scriptures are all inspired by the Holy Spirit. The Holy Spirit worked through the Evangelists by directing, guiding, preventing them from making errors in writing, and showing them the facts that God wants to convey to man.</a:t>
            </a:r>
          </a:p>
          <a:p>
            <a:pPr marL="0" indent="0">
              <a:buNone/>
            </a:pPr>
            <a:r>
              <a:rPr lang="en-US" sz="2000" dirty="0"/>
              <a:t>All this was done without eliminating their personality in their writing. Each Evangelist kept his style that was influenced by his education and culture:</a:t>
            </a:r>
          </a:p>
          <a:p>
            <a:pPr marL="0" indent="0">
              <a:buNone/>
            </a:pPr>
            <a:r>
              <a:rPr lang="en-US" sz="2000" dirty="0"/>
              <a:t>“Knowing this first, that no prophecy of Scripture is of any private interpretation, for prophecy never came by the will of man, but holy men of God spoke as they were moved by the Holy Spirit”										   (2 Peter 1:20-21)</a:t>
            </a:r>
          </a:p>
          <a:p>
            <a:pPr marL="0" indent="0">
              <a:buNone/>
            </a:pPr>
            <a:r>
              <a:rPr lang="en-US" sz="2000" dirty="0"/>
              <a:t>“All Scripture is given by inspiration of God, and is profitable for doctrine, for reproof, for correction, for instruction in righteousness, that the man</a:t>
            </a:r>
            <a:r>
              <a:rPr lang="mr-IN" sz="2000" dirty="0"/>
              <a:t>…</a:t>
            </a:r>
            <a:r>
              <a:rPr lang="en-CA" sz="2000" dirty="0"/>
              <a:t> </a:t>
            </a:r>
            <a:endParaRPr lang="en-US" sz="2000" dirty="0"/>
          </a:p>
        </p:txBody>
      </p:sp>
    </p:spTree>
    <p:extLst>
      <p:ext uri="{BB962C8B-B14F-4D97-AF65-F5344CB8AC3E}">
        <p14:creationId xmlns:p14="http://schemas.microsoft.com/office/powerpoint/2010/main" val="1271028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of God may be complete, thoroughly equipped for every good work”							          (2 Timothy 3:16-17)</a:t>
            </a:r>
          </a:p>
          <a:p>
            <a:pPr marL="0" indent="0">
              <a:buNone/>
            </a:pPr>
            <a:r>
              <a:rPr lang="en-US" sz="2000" dirty="0"/>
              <a:t>“But the Helper, the Holy Spirit, whom the Father will send in My name, He will teach you all things, and bring to your remembrance all things that I said to you”															         (John 14:26)</a:t>
            </a:r>
          </a:p>
          <a:p>
            <a:pPr marL="0" indent="0">
              <a:buNone/>
            </a:pPr>
            <a:r>
              <a:rPr lang="en-US" sz="2000" dirty="0"/>
              <a:t>b) St. Matthew and St. John were two of the twelve Apostles of the Lord Christ. Therefore, they had first hand knowledge of the events they recorded.</a:t>
            </a:r>
          </a:p>
          <a:p>
            <a:pPr marL="0" indent="0">
              <a:buNone/>
            </a:pPr>
            <a:r>
              <a:rPr lang="en-US" sz="2000" dirty="0"/>
              <a:t>c) St. Mark, according to our Church’s tradition, was one of the seventy Disciples. He was a relative of both Apostles Peter and Barnabas. He accompanied Paul and Peter in their evangelizing trips.</a:t>
            </a:r>
          </a:p>
        </p:txBody>
      </p:sp>
    </p:spTree>
    <p:extLst>
      <p:ext uri="{BB962C8B-B14F-4D97-AF65-F5344CB8AC3E}">
        <p14:creationId xmlns:p14="http://schemas.microsoft.com/office/powerpoint/2010/main" val="1271028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 St. Mark’s house was the one chosen by Christ to celebrate the Passover in with His Apostles, institute the Sacrament of the Eucharist in it, and in it Christ washed the feet of His Disciples. In this house also was the Upper Room of Zion where the Holy Spirit descended on the Disciples, and is considered the first Church in the history of Christianity that was attended by Christ Himself and his Disciples.</a:t>
            </a:r>
          </a:p>
          <a:p>
            <a:pPr marL="0" indent="0">
              <a:buNone/>
            </a:pPr>
            <a:r>
              <a:rPr lang="en-US" sz="2000" dirty="0"/>
              <a:t>d) St. Luke asserts that he obtained his information from eye witnesses. He was thorough in his writing and never documented information before ascertaining its accuracy:</a:t>
            </a:r>
          </a:p>
          <a:p>
            <a:pPr marL="0" indent="0">
              <a:buNone/>
            </a:pPr>
            <a:r>
              <a:rPr lang="en-US" sz="2000" dirty="0"/>
              <a:t>“Inasmuch as many have taken in hand to set in order a narrative of those things which have been fulfilled among us, just as those who from the beginning were eyewitnesses and ministers of the word delivered them to us, it seemed good to me also, having had perfect understanding of all things from the very first, to write to you an orderly account, most</a:t>
            </a:r>
            <a:r>
              <a:rPr lang="mr-IN" sz="2000" dirty="0"/>
              <a:t>…</a:t>
            </a:r>
            <a:r>
              <a:rPr lang="en-CA" sz="2000" dirty="0"/>
              <a:t> </a:t>
            </a:r>
            <a:endParaRPr lang="en-US" sz="2000" dirty="0"/>
          </a:p>
        </p:txBody>
      </p:sp>
    </p:spTree>
    <p:extLst>
      <p:ext uri="{BB962C8B-B14F-4D97-AF65-F5344CB8AC3E}">
        <p14:creationId xmlns:p14="http://schemas.microsoft.com/office/powerpoint/2010/main" val="1271028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excellent </a:t>
            </a:r>
            <a:r>
              <a:rPr lang="en-US" sz="2000" dirty="0" err="1"/>
              <a:t>Theophilus</a:t>
            </a:r>
            <a:r>
              <a:rPr lang="en-US" sz="2000" dirty="0"/>
              <a:t>, that you may know the certainty of those things in which you were instructed”													          (Luke 1:1-4)</a:t>
            </a:r>
          </a:p>
          <a:p>
            <a:pPr marL="0" indent="0">
              <a:buNone/>
            </a:pPr>
            <a:r>
              <a:rPr lang="en-US" sz="2000" dirty="0"/>
              <a:t>- In addition, St. Luke was in Judea during the incarceration of the Apostle Paul in Caesarea of Palestine (A.D. 58-60). The Virgin Mary also was in Palestine during these days, and may be that St. Luke got in touch with her then and obtained many of the unique information that the Gospel which he wrote contains, such as the events of the birth of the Lord Christ recorded in its first 2 chapters.</a:t>
            </a:r>
          </a:p>
          <a:p>
            <a:pPr marL="0" indent="0">
              <a:buNone/>
            </a:pPr>
            <a:r>
              <a:rPr lang="en-US" sz="2000" dirty="0"/>
              <a:t>e) Accordingly, the Lady Virgin might have been a source of many of the facts contained in all the Gospels regarding the Annunciation, the Nativity, and the Visitation to Elizabeth.</a:t>
            </a:r>
          </a:p>
          <a:p>
            <a:pPr marL="0" indent="0">
              <a:buNone/>
            </a:pPr>
            <a:r>
              <a:rPr lang="en-US" sz="2000" dirty="0"/>
              <a:t>f) The Lord Christ Himself after His Resurrection remained among the</a:t>
            </a:r>
            <a:r>
              <a:rPr lang="mr-IN" sz="2000" dirty="0"/>
              <a:t>…</a:t>
            </a:r>
            <a:r>
              <a:rPr lang="en-CA" sz="2000" dirty="0"/>
              <a:t> </a:t>
            </a:r>
            <a:endParaRPr lang="en-US" sz="2000" dirty="0"/>
          </a:p>
        </p:txBody>
      </p:sp>
    </p:spTree>
    <p:extLst>
      <p:ext uri="{BB962C8B-B14F-4D97-AF65-F5344CB8AC3E}">
        <p14:creationId xmlns:p14="http://schemas.microsoft.com/office/powerpoint/2010/main" val="1423292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Disciples forty days and was explaining to them the secrets of the Kingdom of Heaven. The Lord Christ could have been also a source of information of many facts that the Disciples could not see on their own:</a:t>
            </a:r>
          </a:p>
          <a:p>
            <a:pPr marL="0" indent="0">
              <a:buNone/>
            </a:pPr>
            <a:r>
              <a:rPr lang="en-US" sz="2000" dirty="0"/>
              <a:t>“To whom He also presented Himself alive after His suffering by many infallible proofs, being seen by them during forty days and speaking of the things pertaining to the kingdom of God”												  (Acts 1:3)</a:t>
            </a:r>
          </a:p>
          <a:p>
            <a:pPr marL="0" indent="0">
              <a:buNone/>
            </a:pPr>
            <a:r>
              <a:rPr lang="en-US" sz="2000" dirty="0"/>
              <a:t>g) The fact that the Disciples doubted first before believing, such as St. Thomas who could not believe until he felt the wounds from the nails and spear. This indicates that the Disciples did not accept facts until they verified them. Even though we are used to blame St. Thomas of doubting, his doubting became a reason for obtaining stronger evidence of the Resurrection of the Lord Christ from the dead.</a:t>
            </a:r>
          </a:p>
        </p:txBody>
      </p:sp>
    </p:spTree>
    <p:extLst>
      <p:ext uri="{BB962C8B-B14F-4D97-AF65-F5344CB8AC3E}">
        <p14:creationId xmlns:p14="http://schemas.microsoft.com/office/powerpoint/2010/main" val="1423292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 Also, right after the Resurrection, when the </a:t>
            </a:r>
            <a:r>
              <a:rPr lang="en-US" sz="2000" dirty="0" err="1"/>
              <a:t>Marys</a:t>
            </a:r>
            <a:r>
              <a:rPr lang="en-US" sz="2000" dirty="0"/>
              <a:t> went back to inform the rest, the Disciples did not believe off-hand until they saw for themselves the empty tomb! These events and many others testify that the Disciples did not believe the facts until they verified their truthfulness.</a:t>
            </a:r>
          </a:p>
          <a:p>
            <a:pPr marL="0" indent="0">
              <a:buNone/>
            </a:pPr>
            <a:r>
              <a:rPr lang="en-US" sz="2000" dirty="0"/>
              <a:t>2. If we assume that the Disciples tried to deceive us by fabricating many stories, and attributed many miracles that did not occur to the Lord Christ, the following evidence will refute this theory:</a:t>
            </a:r>
          </a:p>
          <a:p>
            <a:pPr marL="0" indent="0">
              <a:buNone/>
            </a:pPr>
            <a:r>
              <a:rPr lang="en-US" sz="2000" dirty="0"/>
              <a:t>a) The four Evangelists were writing from different places at different times. How would they then tell the same stories in order to deceive people?</a:t>
            </a:r>
          </a:p>
          <a:p>
            <a:pPr marL="0" indent="0">
              <a:buNone/>
            </a:pPr>
            <a:r>
              <a:rPr lang="en-US" sz="2000" dirty="0"/>
              <a:t>b) The Evangelists mentioned names of personalities and towns. History confirms such personalities and the events that they are related to.</a:t>
            </a:r>
          </a:p>
        </p:txBody>
      </p:sp>
    </p:spTree>
    <p:extLst>
      <p:ext uri="{BB962C8B-B14F-4D97-AF65-F5344CB8AC3E}">
        <p14:creationId xmlns:p14="http://schemas.microsoft.com/office/powerpoint/2010/main" val="1423292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c) When the Gospels were written and published, many of the personalities mentioned in them were still alive. That is, the Gospels presented living facts that could not be denied or used for deceiving.</a:t>
            </a:r>
          </a:p>
          <a:p>
            <a:pPr marL="0" indent="0">
              <a:buNone/>
            </a:pPr>
            <a:r>
              <a:rPr lang="en-US" sz="2000" dirty="0"/>
              <a:t>d) If the Evangelists were imposters and intended a kind of deceit, they would not have presented Christ as a weak Man that gets crucified, dies, and get buried! Christ was ridiculed a lot in His ministry, and was born in a poor manger intended for animals! He did not have a place to lean His head upon!</a:t>
            </a:r>
          </a:p>
          <a:p>
            <a:pPr marL="0" indent="0">
              <a:buNone/>
            </a:pPr>
            <a:r>
              <a:rPr lang="en-US" sz="2000" dirty="0"/>
              <a:t>e) The Gospels present to the common reader simple facts. They tell the stories without illustrations, or eloquence of text, or exclamation, or notation and commentary.</a:t>
            </a:r>
          </a:p>
          <a:p>
            <a:pPr marL="0" indent="0">
              <a:buNone/>
            </a:pPr>
            <a:r>
              <a:rPr lang="en-US" sz="2000" dirty="0"/>
              <a:t>f) They honestly and plainly record the weakness of the Disciples and their fall, including the Evangelists themselves, recording their own</a:t>
            </a:r>
            <a:r>
              <a:rPr lang="mr-IN" sz="2000" dirty="0"/>
              <a:t>…</a:t>
            </a:r>
            <a:r>
              <a:rPr lang="en-CA" sz="2000" dirty="0"/>
              <a:t> </a:t>
            </a:r>
            <a:endParaRPr lang="en-US" sz="2000" dirty="0"/>
          </a:p>
        </p:txBody>
      </p:sp>
    </p:spTree>
    <p:extLst>
      <p:ext uri="{BB962C8B-B14F-4D97-AF65-F5344CB8AC3E}">
        <p14:creationId xmlns:p14="http://schemas.microsoft.com/office/powerpoint/2010/main" val="1423292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lvl="0" indent="0">
              <a:buClr>
                <a:srgbClr val="2C7C9F">
                  <a:lumMod val="60000"/>
                  <a:lumOff val="40000"/>
                </a:srgbClr>
              </a:buClr>
              <a:buNone/>
            </a:pPr>
            <a:r>
              <a:rPr lang="en-US" b="1" dirty="0">
                <a:solidFill>
                  <a:prstClr val="black">
                    <a:lumMod val="65000"/>
                    <a:lumOff val="35000"/>
                  </a:prstClr>
                </a:solidFill>
              </a:rPr>
              <a:t>Meaning of the Word ‘Gospel’:</a:t>
            </a:r>
          </a:p>
          <a:p>
            <a:pPr marL="0" indent="0">
              <a:buNone/>
            </a:pPr>
            <a:r>
              <a:rPr lang="en-US" sz="2000" dirty="0">
                <a:solidFill>
                  <a:prstClr val="black">
                    <a:lumMod val="65000"/>
                    <a:lumOff val="35000"/>
                  </a:prstClr>
                </a:solidFill>
              </a:rPr>
              <a:t>I. The word ‘gospel’ derives from the Old English </a:t>
            </a:r>
            <a:r>
              <a:rPr lang="en-US" sz="2000" dirty="0" err="1">
                <a:solidFill>
                  <a:prstClr val="black">
                    <a:lumMod val="65000"/>
                    <a:lumOff val="35000"/>
                  </a:prstClr>
                </a:solidFill>
              </a:rPr>
              <a:t>gōd</a:t>
            </a:r>
            <a:r>
              <a:rPr lang="en-US" sz="2000" dirty="0">
                <a:solidFill>
                  <a:prstClr val="black">
                    <a:lumMod val="65000"/>
                    <a:lumOff val="35000"/>
                  </a:prstClr>
                </a:solidFill>
              </a:rPr>
              <a:t>-spell (rarely </a:t>
            </a:r>
            <a:r>
              <a:rPr lang="en-US" sz="2000" dirty="0" err="1">
                <a:solidFill>
                  <a:prstClr val="black">
                    <a:lumMod val="65000"/>
                    <a:lumOff val="35000"/>
                  </a:prstClr>
                </a:solidFill>
              </a:rPr>
              <a:t>godspel</a:t>
            </a:r>
            <a:r>
              <a:rPr lang="en-US" sz="2000" dirty="0">
                <a:solidFill>
                  <a:prstClr val="black">
                    <a:lumMod val="65000"/>
                    <a:lumOff val="35000"/>
                  </a:prstClr>
                </a:solidFill>
              </a:rPr>
              <a:t>), meaning ‘good news’ or ‘glad tidings.’</a:t>
            </a:r>
          </a:p>
          <a:p>
            <a:pPr marL="0" indent="0">
              <a:buNone/>
            </a:pPr>
            <a:r>
              <a:rPr lang="en-US" sz="2000" dirty="0">
                <a:solidFill>
                  <a:prstClr val="black">
                    <a:lumMod val="65000"/>
                    <a:lumOff val="35000"/>
                  </a:prstClr>
                </a:solidFill>
              </a:rPr>
              <a:t>- It is a word-for-word translation of the Greek word ‘</a:t>
            </a:r>
            <a:r>
              <a:rPr lang="en-US" sz="2000" dirty="0" err="1">
                <a:solidFill>
                  <a:prstClr val="black">
                    <a:lumMod val="65000"/>
                    <a:lumOff val="35000"/>
                  </a:prstClr>
                </a:solidFill>
              </a:rPr>
              <a:t>euangelion</a:t>
            </a:r>
            <a:r>
              <a:rPr lang="en-US" sz="2000" dirty="0">
                <a:solidFill>
                  <a:prstClr val="black">
                    <a:lumMod val="65000"/>
                    <a:lumOff val="35000"/>
                  </a:prstClr>
                </a:solidFill>
              </a:rPr>
              <a:t>’ (</a:t>
            </a:r>
            <a:r>
              <a:rPr lang="en-US" sz="2000" dirty="0" err="1">
                <a:solidFill>
                  <a:prstClr val="black">
                    <a:lumMod val="65000"/>
                    <a:lumOff val="35000"/>
                  </a:prstClr>
                </a:solidFill>
              </a:rPr>
              <a:t>eu</a:t>
            </a:r>
            <a:r>
              <a:rPr lang="en-US" sz="2000" dirty="0">
                <a:solidFill>
                  <a:prstClr val="black">
                    <a:lumMod val="65000"/>
                    <a:lumOff val="35000"/>
                  </a:prstClr>
                </a:solidFill>
              </a:rPr>
              <a:t>- ‘good’, -</a:t>
            </a:r>
            <a:r>
              <a:rPr lang="en-US" sz="2000" dirty="0" err="1">
                <a:solidFill>
                  <a:prstClr val="black">
                    <a:lumMod val="65000"/>
                    <a:lumOff val="35000"/>
                  </a:prstClr>
                </a:solidFill>
              </a:rPr>
              <a:t>angelion</a:t>
            </a:r>
            <a:r>
              <a:rPr lang="en-US" sz="2000" dirty="0">
                <a:solidFill>
                  <a:prstClr val="black">
                    <a:lumMod val="65000"/>
                    <a:lumOff val="35000"/>
                  </a:prstClr>
                </a:solidFill>
              </a:rPr>
              <a:t> ‘message’).</a:t>
            </a:r>
          </a:p>
          <a:p>
            <a:pPr marL="0" indent="0">
              <a:buNone/>
            </a:pPr>
            <a:r>
              <a:rPr lang="en-US" sz="2000" dirty="0">
                <a:solidFill>
                  <a:prstClr val="black">
                    <a:lumMod val="65000"/>
                    <a:lumOff val="35000"/>
                  </a:prstClr>
                </a:solidFill>
              </a:rPr>
              <a:t>- The ‘good tidings’ are that God sent His Only-Begotten Son into the world to save the believers.</a:t>
            </a:r>
          </a:p>
          <a:p>
            <a:pPr marL="0" indent="0">
              <a:buNone/>
            </a:pPr>
            <a:r>
              <a:rPr lang="en-US" sz="2000" dirty="0"/>
              <a:t>II. The word ‘gospel’ was transformed in its meaning throughout history in three stages:</a:t>
            </a:r>
          </a:p>
          <a:p>
            <a:pPr marL="0" indent="0">
              <a:buNone/>
            </a:pPr>
            <a:r>
              <a:rPr lang="en-US" sz="2000" dirty="0"/>
              <a:t>1. The first stage was in the writings of the ancient Greek composers. ‘Gospel’ used to mean ‘recompense for telling good news.’ It meant also… </a:t>
            </a:r>
          </a:p>
        </p:txBody>
      </p:sp>
    </p:spTree>
    <p:extLst>
      <p:ext uri="{BB962C8B-B14F-4D97-AF65-F5344CB8AC3E}">
        <p14:creationId xmlns:p14="http://schemas.microsoft.com/office/powerpoint/2010/main" val="1407234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75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750" fill="hold"/>
                                        <p:tgtEl>
                                          <p:spTgt spid="2"/>
                                        </p:tgtEl>
                                        <p:attrNameLst>
                                          <p:attrName>ppt_y</p:attrName>
                                        </p:attrNameLst>
                                      </p:cBhvr>
                                      <p:tavLst>
                                        <p:tav tm="0">
                                          <p:val>
                                            <p:strVal val="#ppt_y"/>
                                          </p:val>
                                        </p:tav>
                                        <p:tav tm="100000">
                                          <p:val>
                                            <p:strVal val="#ppt_y"/>
                                          </p:val>
                                        </p:tav>
                                      </p:tavLst>
                                    </p:anim>
                                    <p:anim calcmode="lin" valueType="num">
                                      <p:cBhvr>
                                        <p:cTn id="9" dur="75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75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750" tmFilter="0,0; .5, 1; 1, 1"/>
                                        <p:tgtEl>
                                          <p:spTgt spid="2"/>
                                        </p:tgtEl>
                                      </p:cBhvr>
                                    </p:animEffect>
                                  </p:childTnLst>
                                </p:cTn>
                              </p:par>
                            </p:childTnLst>
                          </p:cTn>
                        </p:par>
                        <p:par>
                          <p:cTn id="12" fill="hold">
                            <p:stCondLst>
                              <p:cond delay="2775"/>
                            </p:stCondLst>
                            <p:childTnLst>
                              <p:par>
                                <p:cTn id="13" presetID="26"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07">
                                          <p:stCondLst>
                                            <p:cond delay="0"/>
                                          </p:stCondLst>
                                        </p:cTn>
                                        <p:tgtEl>
                                          <p:spTgt spid="3">
                                            <p:txEl>
                                              <p:pRg st="0" end="0"/>
                                            </p:txEl>
                                          </p:spTgt>
                                        </p:tgtEl>
                                      </p:cBhvr>
                                    </p:animEffect>
                                    <p:anim calcmode="lin" valueType="num">
                                      <p:cBhvr>
                                        <p:cTn id="16"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7"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8"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9"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0"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21" dur="23">
                                          <p:stCondLst>
                                            <p:cond delay="569"/>
                                          </p:stCondLst>
                                        </p:cTn>
                                        <p:tgtEl>
                                          <p:spTgt spid="3">
                                            <p:txEl>
                                              <p:pRg st="0" end="0"/>
                                            </p:txEl>
                                          </p:spTgt>
                                        </p:tgtEl>
                                      </p:cBhvr>
                                      <p:to x="100000" y="60000"/>
                                    </p:animScale>
                                    <p:animScale>
                                      <p:cBhvr>
                                        <p:cTn id="22" dur="145" decel="50000">
                                          <p:stCondLst>
                                            <p:cond delay="592"/>
                                          </p:stCondLst>
                                        </p:cTn>
                                        <p:tgtEl>
                                          <p:spTgt spid="3">
                                            <p:txEl>
                                              <p:pRg st="0" end="0"/>
                                            </p:txEl>
                                          </p:spTgt>
                                        </p:tgtEl>
                                      </p:cBhvr>
                                      <p:to x="100000" y="100000"/>
                                    </p:animScale>
                                    <p:animScale>
                                      <p:cBhvr>
                                        <p:cTn id="23" dur="23">
                                          <p:stCondLst>
                                            <p:cond delay="1148"/>
                                          </p:stCondLst>
                                        </p:cTn>
                                        <p:tgtEl>
                                          <p:spTgt spid="3">
                                            <p:txEl>
                                              <p:pRg st="0" end="0"/>
                                            </p:txEl>
                                          </p:spTgt>
                                        </p:tgtEl>
                                      </p:cBhvr>
                                      <p:to x="100000" y="80000"/>
                                    </p:animScale>
                                    <p:animScale>
                                      <p:cBhvr>
                                        <p:cTn id="24" dur="145" decel="50000">
                                          <p:stCondLst>
                                            <p:cond delay="1171"/>
                                          </p:stCondLst>
                                        </p:cTn>
                                        <p:tgtEl>
                                          <p:spTgt spid="3">
                                            <p:txEl>
                                              <p:pRg st="0" end="0"/>
                                            </p:txEl>
                                          </p:spTgt>
                                        </p:tgtEl>
                                      </p:cBhvr>
                                      <p:to x="100000" y="100000"/>
                                    </p:animScale>
                                    <p:animScale>
                                      <p:cBhvr>
                                        <p:cTn id="25" dur="23">
                                          <p:stCondLst>
                                            <p:cond delay="1437"/>
                                          </p:stCondLst>
                                        </p:cTn>
                                        <p:tgtEl>
                                          <p:spTgt spid="3">
                                            <p:txEl>
                                              <p:pRg st="0" end="0"/>
                                            </p:txEl>
                                          </p:spTgt>
                                        </p:tgtEl>
                                      </p:cBhvr>
                                      <p:to x="100000" y="90000"/>
                                    </p:animScale>
                                    <p:animScale>
                                      <p:cBhvr>
                                        <p:cTn id="26" dur="145" decel="50000">
                                          <p:stCondLst>
                                            <p:cond delay="1459"/>
                                          </p:stCondLst>
                                        </p:cTn>
                                        <p:tgtEl>
                                          <p:spTgt spid="3">
                                            <p:txEl>
                                              <p:pRg st="0" end="0"/>
                                            </p:txEl>
                                          </p:spTgt>
                                        </p:tgtEl>
                                      </p:cBhvr>
                                      <p:to x="100000" y="100000"/>
                                    </p:animScale>
                                    <p:animScale>
                                      <p:cBhvr>
                                        <p:cTn id="27" dur="23">
                                          <p:stCondLst>
                                            <p:cond delay="1582"/>
                                          </p:stCondLst>
                                        </p:cTn>
                                        <p:tgtEl>
                                          <p:spTgt spid="3">
                                            <p:txEl>
                                              <p:pRg st="0" end="0"/>
                                            </p:txEl>
                                          </p:spTgt>
                                        </p:tgtEl>
                                      </p:cBhvr>
                                      <p:to x="100000" y="95000"/>
                                    </p:animScale>
                                    <p:animScale>
                                      <p:cBhvr>
                                        <p:cTn id="28" dur="145" decel="50000">
                                          <p:stCondLst>
                                            <p:cond delay="1605"/>
                                          </p:stCondLst>
                                        </p:cTn>
                                        <p:tgtEl>
                                          <p:spTgt spid="3">
                                            <p:txEl>
                                              <p:pRg st="0" end="0"/>
                                            </p:txEl>
                                          </p:spTgt>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blinds(horizontal)">
                                      <p:cBhvr>
                                        <p:cTn id="33" dur="500"/>
                                        <p:tgtEl>
                                          <p:spTgt spid="3">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nodeType="clickEffect">
                                  <p:stCondLst>
                                    <p:cond delay="0"/>
                                  </p:stCondLst>
                                  <p:childTnLst>
                                    <p:set>
                                      <p:cBhvr>
                                        <p:cTn id="37" dur="1" fill="hold">
                                          <p:stCondLst>
                                            <p:cond delay="0"/>
                                          </p:stCondLst>
                                        </p:cTn>
                                        <p:tgtEl>
                                          <p:spTgt spid="3">
                                            <p:txEl>
                                              <p:pRg st="2" end="2"/>
                                            </p:txEl>
                                          </p:spTgt>
                                        </p:tgtEl>
                                        <p:attrNameLst>
                                          <p:attrName>style.visibility</p:attrName>
                                        </p:attrNameLst>
                                      </p:cBhvr>
                                      <p:to>
                                        <p:strVal val="visible"/>
                                      </p:to>
                                    </p:set>
                                    <p:animEffect transition="in" filter="blinds(horizontal)">
                                      <p:cBhvr>
                                        <p:cTn id="38" dur="500"/>
                                        <p:tgtEl>
                                          <p:spTgt spid="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blinds(horizontal)">
                                      <p:cBhvr>
                                        <p:cTn id="43" dur="500"/>
                                        <p:tgtEl>
                                          <p:spTgt spid="3">
                                            <p:txEl>
                                              <p:pRg st="3" end="3"/>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nodeType="clickEffect">
                                  <p:stCondLst>
                                    <p:cond delay="0"/>
                                  </p:stCondLst>
                                  <p:childTnLst>
                                    <p:set>
                                      <p:cBhvr>
                                        <p:cTn id="47" dur="1" fill="hold">
                                          <p:stCondLst>
                                            <p:cond delay="0"/>
                                          </p:stCondLst>
                                        </p:cTn>
                                        <p:tgtEl>
                                          <p:spTgt spid="3">
                                            <p:txEl>
                                              <p:pRg st="4" end="4"/>
                                            </p:txEl>
                                          </p:spTgt>
                                        </p:tgtEl>
                                        <p:attrNameLst>
                                          <p:attrName>style.visibility</p:attrName>
                                        </p:attrNameLst>
                                      </p:cBhvr>
                                      <p:to>
                                        <p:strVal val="visible"/>
                                      </p:to>
                                    </p:set>
                                    <p:animEffect transition="in" filter="blinds(horizontal)">
                                      <p:cBhvr>
                                        <p:cTn id="48" dur="500"/>
                                        <p:tgtEl>
                                          <p:spTgt spid="3">
                                            <p:txEl>
                                              <p:pRg st="4" end="4"/>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nodeType="clickEffect">
                                  <p:stCondLst>
                                    <p:cond delay="0"/>
                                  </p:stCondLst>
                                  <p:childTnLst>
                                    <p:set>
                                      <p:cBhvr>
                                        <p:cTn id="52" dur="1" fill="hold">
                                          <p:stCondLst>
                                            <p:cond delay="0"/>
                                          </p:stCondLst>
                                        </p:cTn>
                                        <p:tgtEl>
                                          <p:spTgt spid="3">
                                            <p:txEl>
                                              <p:pRg st="5" end="5"/>
                                            </p:txEl>
                                          </p:spTgt>
                                        </p:tgtEl>
                                        <p:attrNameLst>
                                          <p:attrName>style.visibility</p:attrName>
                                        </p:attrNameLst>
                                      </p:cBhvr>
                                      <p:to>
                                        <p:strVal val="visible"/>
                                      </p:to>
                                    </p:set>
                                    <p:animEffect transition="in" filter="blinds(horizontal)">
                                      <p:cBhvr>
                                        <p:cTn id="5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shameful behavior. They described Peter’s denials, the escape of the Disciples, and Judas Iscariot’s betrayal to the Lord Christ. They recorded the admonishing of the Lord Christ to them and the lack of their understanding, their need to faith and their hopelessness after crucifixion. The Gospels did not hide, alter or justify any and did not exaggerate any event. In addition, they indicated their modest professions before being called to the Discipleship, such as fishermen and tax collector.</a:t>
            </a:r>
          </a:p>
          <a:p>
            <a:pPr marL="0" indent="0">
              <a:buNone/>
            </a:pPr>
            <a:r>
              <a:rPr lang="en-US" sz="2000" dirty="0"/>
              <a:t>- If these events were not true, it would not suit them to fabricate such stories!</a:t>
            </a:r>
          </a:p>
          <a:p>
            <a:pPr marL="0" indent="0">
              <a:buNone/>
            </a:pPr>
            <a:r>
              <a:rPr lang="en-US" sz="2000" dirty="0"/>
              <a:t>g) The writers did not care for their own reputation, and refrained from mentioning their names. Their only mission was to tell the story of the Lord Jesus that by itself carries an undisputable weigh, joy, and awe to the heart of all who read it, who love the truth.</a:t>
            </a:r>
          </a:p>
        </p:txBody>
      </p:sp>
    </p:spTree>
    <p:extLst>
      <p:ext uri="{BB962C8B-B14F-4D97-AF65-F5344CB8AC3E}">
        <p14:creationId xmlns:p14="http://schemas.microsoft.com/office/powerpoint/2010/main" val="1423292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 Heretics throughout history have tried to slip into the Scriptures fake books and gave them a gospel title in order to deceive and mislead the believers and reap material and prestigious gains.</a:t>
            </a:r>
          </a:p>
          <a:p>
            <a:pPr marL="0" indent="0">
              <a:buNone/>
            </a:pPr>
            <a:r>
              <a:rPr lang="en-US" sz="2000" dirty="0"/>
              <a:t>- Examples of such fake gospels are the gospel of James, the gospel of the Hebrews, the gospel of the Egyptians, the gospel of Peter, the gospel of Thomas and the gospel of Barnabas, which appeared in the middles ages.</a:t>
            </a:r>
          </a:p>
          <a:p>
            <a:pPr marL="0" indent="0">
              <a:buNone/>
            </a:pPr>
            <a:r>
              <a:rPr lang="en-US" sz="2000" dirty="0"/>
              <a:t>- The early Church never adopted these false books, but to the contrary, it exposed them, and only canonized the four Gospels that we are now using.</a:t>
            </a:r>
          </a:p>
          <a:p>
            <a:pPr marL="0" indent="0">
              <a:buNone/>
            </a:pPr>
            <a:r>
              <a:rPr lang="en-US" b="1" dirty="0"/>
              <a:t>Relevance of the Existence of Four Gospels:</a:t>
            </a:r>
          </a:p>
          <a:p>
            <a:pPr marL="0" indent="0">
              <a:buNone/>
            </a:pPr>
            <a:r>
              <a:rPr lang="en-US" sz="2000" dirty="0"/>
              <a:t>1. From the very beginning the Church recognizes four Gospels only as</a:t>
            </a:r>
            <a:r>
              <a:rPr lang="mr-IN" sz="2000" dirty="0"/>
              <a:t>…</a:t>
            </a:r>
            <a:r>
              <a:rPr lang="en-CA" sz="2000" dirty="0"/>
              <a:t> </a:t>
            </a:r>
            <a:endParaRPr lang="en-US" sz="2000" dirty="0"/>
          </a:p>
        </p:txBody>
      </p:sp>
    </p:spTree>
    <p:extLst>
      <p:ext uri="{BB962C8B-B14F-4D97-AF65-F5344CB8AC3E}">
        <p14:creationId xmlns:p14="http://schemas.microsoft.com/office/powerpoint/2010/main" val="1349531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7">
                                          <p:stCondLst>
                                            <p:cond delay="0"/>
                                          </p:stCondLst>
                                        </p:cTn>
                                        <p:tgtEl>
                                          <p:spTgt spid="3">
                                            <p:txEl>
                                              <p:pRg st="3" end="3"/>
                                            </p:txEl>
                                          </p:spTgt>
                                        </p:tgtEl>
                                      </p:cBhvr>
                                    </p:animEffect>
                                    <p:anim calcmode="lin" valueType="num">
                                      <p:cBhvr>
                                        <p:cTn id="23" dur="1594"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4" dur="581"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25" dur="581" tmFilter="0, 0; 0.125,0.2665; 0.25,0.4; 0.375,0.465; 0.5,0.5;  0.625,0.535; 0.75,0.6; 0.875,0.7335; 1,1">
                                          <p:stCondLst>
                                            <p:cond delay="581"/>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26" dur="290" tmFilter="0, 0; 0.125,0.2665; 0.25,0.4; 0.375,0.465; 0.5,0.5;  0.625,0.535; 0.75,0.6; 0.875,0.7335; 1,1">
                                          <p:stCondLst>
                                            <p:cond delay="1159"/>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27" dur="144" tmFilter="0, 0; 0.125,0.2665; 0.25,0.4; 0.375,0.465; 0.5,0.5;  0.625,0.535; 0.75,0.6; 0.875,0.7335; 1,1">
                                          <p:stCondLst>
                                            <p:cond delay="1449"/>
                                          </p:stCondLst>
                                        </p:cTn>
                                        <p:tgtEl>
                                          <p:spTgt spid="3">
                                            <p:txEl>
                                              <p:pRg st="3" end="3"/>
                                            </p:txEl>
                                          </p:spTgt>
                                        </p:tgtEl>
                                        <p:attrNameLst>
                                          <p:attrName>ppt_y</p:attrName>
                                        </p:attrNameLst>
                                      </p:cBhvr>
                                      <p:tavLst>
                                        <p:tav tm="0" fmla="#ppt_y-sin(pi*$)/81">
                                          <p:val>
                                            <p:fltVal val="0"/>
                                          </p:val>
                                        </p:tav>
                                        <p:tav tm="100000">
                                          <p:val>
                                            <p:fltVal val="1"/>
                                          </p:val>
                                        </p:tav>
                                      </p:tavLst>
                                    </p:anim>
                                    <p:animScale>
                                      <p:cBhvr>
                                        <p:cTn id="28" dur="23">
                                          <p:stCondLst>
                                            <p:cond delay="569"/>
                                          </p:stCondLst>
                                        </p:cTn>
                                        <p:tgtEl>
                                          <p:spTgt spid="3">
                                            <p:txEl>
                                              <p:pRg st="3" end="3"/>
                                            </p:txEl>
                                          </p:spTgt>
                                        </p:tgtEl>
                                      </p:cBhvr>
                                      <p:to x="100000" y="60000"/>
                                    </p:animScale>
                                    <p:animScale>
                                      <p:cBhvr>
                                        <p:cTn id="29" dur="145" decel="50000">
                                          <p:stCondLst>
                                            <p:cond delay="592"/>
                                          </p:stCondLst>
                                        </p:cTn>
                                        <p:tgtEl>
                                          <p:spTgt spid="3">
                                            <p:txEl>
                                              <p:pRg st="3" end="3"/>
                                            </p:txEl>
                                          </p:spTgt>
                                        </p:tgtEl>
                                      </p:cBhvr>
                                      <p:to x="100000" y="100000"/>
                                    </p:animScale>
                                    <p:animScale>
                                      <p:cBhvr>
                                        <p:cTn id="30" dur="23">
                                          <p:stCondLst>
                                            <p:cond delay="1148"/>
                                          </p:stCondLst>
                                        </p:cTn>
                                        <p:tgtEl>
                                          <p:spTgt spid="3">
                                            <p:txEl>
                                              <p:pRg st="3" end="3"/>
                                            </p:txEl>
                                          </p:spTgt>
                                        </p:tgtEl>
                                      </p:cBhvr>
                                      <p:to x="100000" y="80000"/>
                                    </p:animScale>
                                    <p:animScale>
                                      <p:cBhvr>
                                        <p:cTn id="31" dur="145" decel="50000">
                                          <p:stCondLst>
                                            <p:cond delay="1171"/>
                                          </p:stCondLst>
                                        </p:cTn>
                                        <p:tgtEl>
                                          <p:spTgt spid="3">
                                            <p:txEl>
                                              <p:pRg st="3" end="3"/>
                                            </p:txEl>
                                          </p:spTgt>
                                        </p:tgtEl>
                                      </p:cBhvr>
                                      <p:to x="100000" y="100000"/>
                                    </p:animScale>
                                    <p:animScale>
                                      <p:cBhvr>
                                        <p:cTn id="32" dur="23">
                                          <p:stCondLst>
                                            <p:cond delay="1437"/>
                                          </p:stCondLst>
                                        </p:cTn>
                                        <p:tgtEl>
                                          <p:spTgt spid="3">
                                            <p:txEl>
                                              <p:pRg st="3" end="3"/>
                                            </p:txEl>
                                          </p:spTgt>
                                        </p:tgtEl>
                                      </p:cBhvr>
                                      <p:to x="100000" y="90000"/>
                                    </p:animScale>
                                    <p:animScale>
                                      <p:cBhvr>
                                        <p:cTn id="33" dur="145" decel="50000">
                                          <p:stCondLst>
                                            <p:cond delay="1459"/>
                                          </p:stCondLst>
                                        </p:cTn>
                                        <p:tgtEl>
                                          <p:spTgt spid="3">
                                            <p:txEl>
                                              <p:pRg st="3" end="3"/>
                                            </p:txEl>
                                          </p:spTgt>
                                        </p:tgtEl>
                                      </p:cBhvr>
                                      <p:to x="100000" y="100000"/>
                                    </p:animScale>
                                    <p:animScale>
                                      <p:cBhvr>
                                        <p:cTn id="34" dur="23">
                                          <p:stCondLst>
                                            <p:cond delay="1582"/>
                                          </p:stCondLst>
                                        </p:cTn>
                                        <p:tgtEl>
                                          <p:spTgt spid="3">
                                            <p:txEl>
                                              <p:pRg st="3" end="3"/>
                                            </p:txEl>
                                          </p:spTgt>
                                        </p:tgtEl>
                                      </p:cBhvr>
                                      <p:to x="100000" y="95000"/>
                                    </p:animScale>
                                    <p:animScale>
                                      <p:cBhvr>
                                        <p:cTn id="35" dur="145" decel="50000">
                                          <p:stCondLst>
                                            <p:cond delay="1605"/>
                                          </p:stCondLst>
                                        </p:cTn>
                                        <p:tgtEl>
                                          <p:spTgt spid="3">
                                            <p:txEl>
                                              <p:pRg st="3" end="3"/>
                                            </p:txEl>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canonical books that constitute a major part of the New Testament and relates these four Gospels to four main covenants between God and man throughout the history of mankind:</a:t>
            </a:r>
          </a:p>
          <a:p>
            <a:pPr marL="0" indent="0">
              <a:buNone/>
            </a:pPr>
            <a:r>
              <a:rPr lang="en-US" sz="2000" dirty="0"/>
              <a:t>a) God’s covenant with Noah, with the rainbow as its sign.</a:t>
            </a:r>
          </a:p>
          <a:p>
            <a:pPr marL="0" indent="0">
              <a:buNone/>
            </a:pPr>
            <a:r>
              <a:rPr lang="en-US" sz="2000" dirty="0"/>
              <a:t>b) His covenant with Abraham, with circumcision as its sign.</a:t>
            </a:r>
          </a:p>
          <a:p>
            <a:pPr marL="0" indent="0">
              <a:buNone/>
            </a:pPr>
            <a:r>
              <a:rPr lang="en-US" sz="2000" dirty="0"/>
              <a:t>c) The Law of Moses, with the blood of animals as its sign.</a:t>
            </a:r>
          </a:p>
          <a:p>
            <a:pPr marL="0" indent="0">
              <a:buNone/>
            </a:pPr>
            <a:r>
              <a:rPr lang="en-US" sz="2000" dirty="0"/>
              <a:t>d) The New Testament, with the precious blood of our Lord Jesus as its sign.</a:t>
            </a:r>
          </a:p>
          <a:p>
            <a:pPr marL="0" indent="0">
              <a:buNone/>
            </a:pPr>
            <a:r>
              <a:rPr lang="en-US" sz="2000" dirty="0"/>
              <a:t>2. As the river that went out of Eden and parted in four, the same may be said of the Gospel of the Lord Christ, it is one Gospel in four glad tidings:</a:t>
            </a:r>
          </a:p>
          <a:p>
            <a:pPr marL="0" indent="0">
              <a:buNone/>
            </a:pPr>
            <a:r>
              <a:rPr lang="en-US" sz="2000" dirty="0"/>
              <a:t>“Now a river went out of Eden to water the garden, and from there it</a:t>
            </a:r>
            <a:r>
              <a:rPr lang="mr-IN" sz="2000" dirty="0"/>
              <a:t>…</a:t>
            </a:r>
            <a:r>
              <a:rPr lang="en-CA" sz="2000" dirty="0"/>
              <a:t> </a:t>
            </a:r>
            <a:endParaRPr lang="en-US" sz="2000" dirty="0"/>
          </a:p>
        </p:txBody>
      </p:sp>
    </p:spTree>
    <p:extLst>
      <p:ext uri="{BB962C8B-B14F-4D97-AF65-F5344CB8AC3E}">
        <p14:creationId xmlns:p14="http://schemas.microsoft.com/office/powerpoint/2010/main" val="3013446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parted and became four riverheads”												       (Genesis 2:10)</a:t>
            </a:r>
          </a:p>
          <a:p>
            <a:pPr marL="0" indent="0">
              <a:buNone/>
            </a:pPr>
            <a:r>
              <a:rPr lang="en-US" sz="2000" dirty="0"/>
              <a:t>3. The Church relates the four Gospels to the four incorporeal living creatures:</a:t>
            </a:r>
          </a:p>
          <a:p>
            <a:pPr marL="0" indent="0">
              <a:buNone/>
            </a:pPr>
            <a:r>
              <a:rPr lang="en-US" sz="2000" dirty="0"/>
              <a:t>a) In Ezekiel’s revelation:</a:t>
            </a:r>
          </a:p>
          <a:p>
            <a:pPr marL="0" indent="0">
              <a:buNone/>
            </a:pPr>
            <a:r>
              <a:rPr lang="en-US" sz="2000" dirty="0"/>
              <a:t>“Also from within it came the likeness of four living creatures. And this was their appearance: they had the likeness of a man. Each one had four faces, and each one had four wings… As for the likeness of their faces, each had the face of a man; each of the four had the face of a lion on the right side, each of the four had the face of an ox on the left side, and each of the four had the face of an eagle”											             (Ezekiel 1:5-6,10)</a:t>
            </a:r>
          </a:p>
        </p:txBody>
      </p:sp>
    </p:spTree>
    <p:extLst>
      <p:ext uri="{BB962C8B-B14F-4D97-AF65-F5344CB8AC3E}">
        <p14:creationId xmlns:p14="http://schemas.microsoft.com/office/powerpoint/2010/main" val="2856879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b) In the Revelation to St. John the Divine:</a:t>
            </a:r>
          </a:p>
          <a:p>
            <a:pPr marL="0" indent="0">
              <a:buNone/>
            </a:pPr>
            <a:r>
              <a:rPr lang="en-US" sz="2000" dirty="0"/>
              <a:t>“And in the midst of the throne, and around the throne, were four living creatures full of eyes in front and in back. The first living creature was like a lion, the second living creature like a calf, the third living creature had a face like a man, and the fourth living creature was like a flying eagle”							  (Revelation 4:6-7)</a:t>
            </a:r>
          </a:p>
          <a:p>
            <a:pPr marL="0" indent="0">
              <a:buNone/>
            </a:pPr>
            <a:r>
              <a:rPr lang="en-US" sz="2000" dirty="0"/>
              <a:t>c) The Church depicted from the opening of each Gospel its reason for selecting the appropriate symbol for it:</a:t>
            </a:r>
          </a:p>
          <a:p>
            <a:pPr marL="0" indent="0">
              <a:buNone/>
            </a:pPr>
            <a:r>
              <a:rPr lang="en-US" sz="2000" dirty="0" err="1"/>
              <a:t>i</a:t>
            </a:r>
            <a:r>
              <a:rPr lang="en-US" sz="2000" dirty="0"/>
              <a:t>. The first living creature that is like a lion symbolizes the Gospel according to St. Mark:</a:t>
            </a:r>
          </a:p>
          <a:p>
            <a:pPr marL="0" indent="0">
              <a:buNone/>
            </a:pPr>
            <a:r>
              <a:rPr lang="en-US" sz="2000" dirty="0"/>
              <a:t>- In the opening, we read:</a:t>
            </a:r>
          </a:p>
        </p:txBody>
      </p:sp>
    </p:spTree>
    <p:extLst>
      <p:ext uri="{BB962C8B-B14F-4D97-AF65-F5344CB8AC3E}">
        <p14:creationId xmlns:p14="http://schemas.microsoft.com/office/powerpoint/2010/main" val="2856879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“The voice of one crying in the wilderness”												 (Mark 1:3)</a:t>
            </a:r>
          </a:p>
          <a:p>
            <a:pPr marL="0" indent="0">
              <a:buNone/>
            </a:pPr>
            <a:r>
              <a:rPr lang="en-US" sz="2000" dirty="0"/>
              <a:t>- It refers to Christ, the Lion of the tribe of Judah, to His effective ministry, and to His kingly might and authority:</a:t>
            </a:r>
          </a:p>
          <a:p>
            <a:pPr marL="0" indent="0">
              <a:buNone/>
            </a:pPr>
            <a:r>
              <a:rPr lang="en-US" sz="2000" dirty="0"/>
              <a:t>“Behold, the Lion of the tribe of Judah, the Root of David, has prevailed to open the scroll and to loose its seven seals”										     (Revelation 5:5)</a:t>
            </a:r>
          </a:p>
          <a:p>
            <a:pPr marL="0" indent="0">
              <a:buNone/>
            </a:pPr>
            <a:r>
              <a:rPr lang="en-US" sz="2000" dirty="0"/>
              <a:t>- It might also refer to the lion that St. Mark was able to tame in the name of the Lord.</a:t>
            </a:r>
          </a:p>
          <a:p>
            <a:pPr marL="0" indent="0">
              <a:buNone/>
            </a:pPr>
            <a:r>
              <a:rPr lang="en-US" sz="2000" dirty="0"/>
              <a:t>ii. The second living creature that is like a calf or an ox symbolizes the Gospel according to St. Luke:</a:t>
            </a:r>
          </a:p>
        </p:txBody>
      </p:sp>
    </p:spTree>
    <p:extLst>
      <p:ext uri="{BB962C8B-B14F-4D97-AF65-F5344CB8AC3E}">
        <p14:creationId xmlns:p14="http://schemas.microsoft.com/office/powerpoint/2010/main" val="1996045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 St. Luke opens the Gospel according to him with references to priesthood and sacrifices, where this Gospel introduces to us the priesthood and sacrificial ministry of Christ, as well as Christ, the servant of mankind. </a:t>
            </a:r>
          </a:p>
          <a:p>
            <a:pPr marL="0" indent="0">
              <a:buNone/>
            </a:pPr>
            <a:r>
              <a:rPr lang="en-US" sz="2000" dirty="0"/>
              <a:t>- The ox is both a domestic and sacrificial animal; he is a symbol of Christ’s sacrifice that reconciles us to the Father.</a:t>
            </a:r>
          </a:p>
          <a:p>
            <a:pPr marL="0" indent="0">
              <a:buNone/>
            </a:pPr>
            <a:r>
              <a:rPr lang="en-US" sz="2000" dirty="0"/>
              <a:t>- More than any other evangelist, St. Luke conveys to us the image of the redeemer Christ, who came to save sinners. He was both the sacrificial Lamb and the offering Priest who offer the sacrifice.</a:t>
            </a:r>
          </a:p>
          <a:p>
            <a:pPr marL="0" indent="0">
              <a:buNone/>
            </a:pPr>
            <a:r>
              <a:rPr lang="en-US" sz="2000" dirty="0"/>
              <a:t>iii. The third living creature that has a face like a man symbolizes the Gospel according to St. Matthew:</a:t>
            </a:r>
          </a:p>
          <a:p>
            <a:pPr marL="0" indent="0">
              <a:buNone/>
            </a:pPr>
            <a:r>
              <a:rPr lang="en-US" sz="2000" dirty="0"/>
              <a:t>- This Gospel’s opening lists the genealogy of the Lord Christ, and talks</a:t>
            </a:r>
            <a:r>
              <a:rPr lang="mr-IN" sz="2000" dirty="0"/>
              <a:t>…</a:t>
            </a:r>
            <a:r>
              <a:rPr lang="en-CA" sz="2000" dirty="0"/>
              <a:t> </a:t>
            </a:r>
            <a:endParaRPr lang="en-US" sz="2000" dirty="0"/>
          </a:p>
        </p:txBody>
      </p:sp>
    </p:spTree>
    <p:extLst>
      <p:ext uri="{BB962C8B-B14F-4D97-AF65-F5344CB8AC3E}">
        <p14:creationId xmlns:p14="http://schemas.microsoft.com/office/powerpoint/2010/main" val="1996045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rmAutofit/>
          </a:bodyPr>
          <a:lstStyle/>
          <a:p>
            <a:pPr marL="0" indent="0">
              <a:buNone/>
            </a:pPr>
            <a:r>
              <a:rPr lang="en-US" sz="2000" dirty="0"/>
              <a:t>about the Son of Man who is a descendent of the Prophet David:</a:t>
            </a:r>
          </a:p>
          <a:p>
            <a:pPr marL="0" indent="0">
              <a:buNone/>
            </a:pPr>
            <a:r>
              <a:rPr lang="en-US" sz="2000" dirty="0"/>
              <a:t>“The book of the genealogy of Jesus Christ, the Son of David, the Son of Abraham”															        (Matthew 1:1)</a:t>
            </a:r>
          </a:p>
          <a:p>
            <a:pPr marL="0" indent="0">
              <a:buNone/>
            </a:pPr>
            <a:r>
              <a:rPr lang="en-US" sz="2000" dirty="0"/>
              <a:t>iv. The fourth living creature that is like a flying eagle symbolizes the Gospel according to St. John:</a:t>
            </a:r>
          </a:p>
          <a:p>
            <a:pPr marL="0" indent="0">
              <a:buNone/>
            </a:pPr>
            <a:r>
              <a:rPr lang="en-US" sz="2000" dirty="0"/>
              <a:t>- St. John in the opening of the Gospel takes us in a flight up high to the extreme heights of divinity:</a:t>
            </a:r>
          </a:p>
          <a:p>
            <a:pPr marL="0" indent="0">
              <a:buNone/>
            </a:pPr>
            <a:r>
              <a:rPr lang="en-US" sz="2000" dirty="0"/>
              <a:t>“In the beginning was the Word, and the Word was with God, and the Word was God”															  (John 1:1)</a:t>
            </a:r>
          </a:p>
        </p:txBody>
      </p:sp>
    </p:spTree>
    <p:extLst>
      <p:ext uri="{BB962C8B-B14F-4D97-AF65-F5344CB8AC3E}">
        <p14:creationId xmlns:p14="http://schemas.microsoft.com/office/powerpoint/2010/main" val="1996045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 He talks about the elation and depth of the divinity of the Lord Christ, for the eagle cuts through the atmospheric layers and hides behind the clouds.</a:t>
            </a:r>
          </a:p>
          <a:p>
            <a:pPr marL="0" indent="0">
              <a:buNone/>
            </a:pPr>
            <a:r>
              <a:rPr lang="en-US" sz="2000" dirty="0"/>
              <a:t>- The fourth living creature also symbolizes the gift of the Holy Spirit that spread its wings around the Church.</a:t>
            </a:r>
          </a:p>
          <a:p>
            <a:pPr marL="0" indent="0">
              <a:buNone/>
            </a:pPr>
            <a:r>
              <a:rPr lang="en-US" sz="2000" dirty="0"/>
              <a:t>d) St. Ambrose, Bishop of Milan, in the opening of his book ‘Study of the Gospel according to Luke' writes:</a:t>
            </a:r>
          </a:p>
          <a:p>
            <a:pPr marL="0" indent="0">
              <a:buNone/>
            </a:pPr>
            <a:r>
              <a:rPr lang="en-US" sz="2000" dirty="0"/>
              <a:t>‘Our Lord Jesus Christ is portrayed in the four Gospels by symbols of the four incorporeal living creatures. He is the Man, He is the Lion, He is the Ox, and He is the Eagle… He is Man, for He is born of Mary. He is Lion, for He is mighty. He is Ox, for He is the sacrificial Lamb. And He is Eagle, for He is the resurrection.’</a:t>
            </a:r>
          </a:p>
        </p:txBody>
      </p:sp>
    </p:spTree>
    <p:extLst>
      <p:ext uri="{BB962C8B-B14F-4D97-AF65-F5344CB8AC3E}">
        <p14:creationId xmlns:p14="http://schemas.microsoft.com/office/powerpoint/2010/main" val="1996045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e) Testimony of St. </a:t>
            </a:r>
            <a:r>
              <a:rPr lang="en-US" sz="2000" dirty="0" err="1"/>
              <a:t>Irenaeus</a:t>
            </a:r>
            <a:r>
              <a:rPr lang="en-US" sz="2000" dirty="0"/>
              <a:t>, a disciple of St. Polycarp, who in turn was a disciple of St. John the Beloved:</a:t>
            </a:r>
          </a:p>
          <a:p>
            <a:pPr marL="0" indent="0">
              <a:buNone/>
            </a:pPr>
            <a:r>
              <a:rPr lang="en-US" sz="2000" dirty="0"/>
              <a:t>- In his book ‘Against Heresies,’ St. </a:t>
            </a:r>
            <a:r>
              <a:rPr lang="en-US" sz="2000" dirty="0" err="1"/>
              <a:t>Irenaeus</a:t>
            </a:r>
            <a:r>
              <a:rPr lang="en-US" sz="2000" dirty="0"/>
              <a:t> wrote a whole chapter titled: ‘Evidence to the existence of no more or less than four Gospels.’</a:t>
            </a:r>
          </a:p>
          <a:p>
            <a:pPr marL="0" indent="0">
              <a:buNone/>
            </a:pPr>
            <a:r>
              <a:rPr lang="en-US" sz="2000" dirty="0"/>
              <a:t>- He looked at the four Gospels as a unity and called them ‘the Gospel with the four faces.’</a:t>
            </a:r>
          </a:p>
          <a:p>
            <a:pPr marL="0" indent="0">
              <a:buNone/>
            </a:pPr>
            <a:r>
              <a:rPr lang="en-US" sz="2000" dirty="0"/>
              <a:t>- He ties the number four to the cherub with the four faces, to the four spirits of the universe, and to the four faces of the earth.</a:t>
            </a:r>
          </a:p>
          <a:p>
            <a:pPr marL="0" indent="0">
              <a:buNone/>
            </a:pPr>
            <a:r>
              <a:rPr lang="en-US" sz="2000" dirty="0"/>
              <a:t>- He said: ‘The number of Gospels could not be more or less than what we have; for there are four corners to the world we live in, four main winds, and Christianity was spread in the whole world. Since the Gospel is the pillar and ground of the church, and the spirit of life, it was befitting</a:t>
            </a:r>
            <a:r>
              <a:rPr lang="en-CA" sz="2000" dirty="0"/>
              <a:t>... </a:t>
            </a:r>
            <a:endParaRPr lang="en-US" sz="2000" dirty="0"/>
          </a:p>
        </p:txBody>
      </p:sp>
    </p:spTree>
    <p:extLst>
      <p:ext uri="{BB962C8B-B14F-4D97-AF65-F5344CB8AC3E}">
        <p14:creationId xmlns:p14="http://schemas.microsoft.com/office/powerpoint/2010/main" val="2856879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rmAutofit lnSpcReduction="10000"/>
          </a:bodyPr>
          <a:lstStyle/>
          <a:p>
            <a:pPr marL="0" indent="0">
              <a:buNone/>
            </a:pPr>
            <a:r>
              <a:rPr lang="en-US" sz="2000" dirty="0"/>
              <a:t>‘thanksgiving offering for hearing good news.’</a:t>
            </a:r>
          </a:p>
          <a:p>
            <a:pPr marL="0" indent="0">
              <a:buNone/>
            </a:pPr>
            <a:r>
              <a:rPr lang="en-US" sz="2000" dirty="0"/>
              <a:t>2. The second stage was in the writings of the later Greek composers. ‘Gospel’ became to mean ‘the good news’ themselves, as shown in the following from the Septuagint translation of the Old Testament:</a:t>
            </a:r>
          </a:p>
          <a:p>
            <a:pPr marL="0" indent="0">
              <a:buNone/>
            </a:pPr>
            <a:r>
              <a:rPr lang="en-US" sz="2000" dirty="0"/>
              <a:t>“When someone told me, saying: Look, Saul is dead, thinking to have brought good news, I arrested him and had him executed in </a:t>
            </a:r>
            <a:r>
              <a:rPr lang="en-US" sz="2000" dirty="0" err="1"/>
              <a:t>Ziklag</a:t>
            </a:r>
            <a:r>
              <a:rPr lang="en-US" sz="2000" dirty="0"/>
              <a:t>—the one who thought I would give him a reward for his news”									    (2 Samuel 4:10)</a:t>
            </a:r>
          </a:p>
          <a:p>
            <a:pPr marL="0" indent="0">
              <a:buNone/>
            </a:pPr>
            <a:r>
              <a:rPr lang="en-US" sz="2000" dirty="0"/>
              <a:t>- The word ‘gospel’ was used in the Book of Isaiah in the Septuagint translation to indicate the specific news of the sending of the Anointed One by God to save His people:</a:t>
            </a:r>
          </a:p>
          <a:p>
            <a:pPr marL="0" indent="0">
              <a:buNone/>
            </a:pPr>
            <a:r>
              <a:rPr lang="en-US" sz="2000" dirty="0"/>
              <a:t>“O Zion, You who bring good tidings, Get up into the high mountain”								         (Isaiah 40:9)</a:t>
            </a:r>
          </a:p>
        </p:txBody>
      </p:sp>
    </p:spTree>
    <p:extLst>
      <p:ext uri="{BB962C8B-B14F-4D97-AF65-F5344CB8AC3E}">
        <p14:creationId xmlns:p14="http://schemas.microsoft.com/office/powerpoint/2010/main" val="3152439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that the Church should have four pillars in order that it enjoys incorruption from all sides, and that it refreshes all humanity.</a:t>
            </a:r>
          </a:p>
          <a:p>
            <a:pPr marL="0" indent="0">
              <a:buNone/>
            </a:pPr>
            <a:r>
              <a:rPr lang="en-US" sz="2000" dirty="0"/>
              <a:t>From this fact, the Word who sits on the cherubim, the </a:t>
            </a:r>
            <a:r>
              <a:rPr lang="en-US" sz="2000" dirty="0" err="1"/>
              <a:t>Pantocrator</a:t>
            </a:r>
            <a:r>
              <a:rPr lang="en-US" sz="2000" dirty="0"/>
              <a:t>, when He revealed Himself to man, He presented us with a Gospel in four forms, tied together by one Spirit. The Prophet David in this regard says:</a:t>
            </a:r>
          </a:p>
          <a:p>
            <a:pPr marL="0" indent="0">
              <a:buNone/>
            </a:pPr>
            <a:r>
              <a:rPr lang="en-US" sz="2000" dirty="0"/>
              <a:t>“You who dwell between the cherubim, shine forth!”										         (Psalm 80:1)</a:t>
            </a:r>
          </a:p>
          <a:p>
            <a:pPr marL="0" indent="0">
              <a:buNone/>
            </a:pPr>
            <a:r>
              <a:rPr lang="en-US" sz="2000" dirty="0"/>
              <a:t>And the cherub has four faces representing the economy of salvation exerted in the Son of God. Scripture says the following regarding the four living creatures: The first was like a lion, and is an indication of Christ’s effective work, His magic, and His kingly authority. The second was like an ox, and is an indication of Christ’s sacrificial and priestly role. The third had a face like a man, and is an indication of Christ’s incarnation. The... </a:t>
            </a:r>
          </a:p>
        </p:txBody>
      </p:sp>
    </p:spTree>
    <p:extLst>
      <p:ext uri="{BB962C8B-B14F-4D97-AF65-F5344CB8AC3E}">
        <p14:creationId xmlns:p14="http://schemas.microsoft.com/office/powerpoint/2010/main" val="2856879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fourth was like a flying eagle, and is an indication of the gift of the Holy Spirit that hovers with His two wings over the Church.</a:t>
            </a:r>
          </a:p>
          <a:p>
            <a:pPr marL="0" indent="0">
              <a:buNone/>
            </a:pPr>
            <a:r>
              <a:rPr lang="en-US" sz="2000" dirty="0"/>
              <a:t>The four Gospels with Christ at their center are in agreement with the above analogies’:</a:t>
            </a:r>
          </a:p>
          <a:p>
            <a:pPr marL="0" indent="0">
              <a:buNone/>
            </a:pPr>
            <a:r>
              <a:rPr lang="en-US" sz="2000" dirty="0"/>
              <a:t>“And I looked, and behold, in the midst of the throne and of the four living creatures, and in the midst of the elders, stood a Lamb as though it had been slain”														     (Revelation 5:6)</a:t>
            </a:r>
          </a:p>
          <a:p>
            <a:pPr marL="0" indent="0">
              <a:buNone/>
            </a:pPr>
            <a:r>
              <a:rPr lang="en-US" b="1" dirty="0"/>
              <a:t>Wisdom Behind the Existence of Four Gospels:</a:t>
            </a:r>
          </a:p>
          <a:p>
            <a:pPr marL="0" indent="0">
              <a:buNone/>
            </a:pPr>
            <a:r>
              <a:rPr lang="en-US" sz="2000" dirty="0"/>
              <a:t>1. Divine inspiration offered us one Gospel, that is, the Gospel of our Lord Jesus Christ through four Evangelists: Matthew, Mark, Luke, and John. These evangelists reveal four sides of one Gospel; each one is portrayed… </a:t>
            </a:r>
          </a:p>
        </p:txBody>
      </p:sp>
    </p:spTree>
    <p:extLst>
      <p:ext uri="{BB962C8B-B14F-4D97-AF65-F5344CB8AC3E}">
        <p14:creationId xmlns:p14="http://schemas.microsoft.com/office/powerpoint/2010/main" val="704030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7">
                                          <p:stCondLst>
                                            <p:cond delay="0"/>
                                          </p:stCondLst>
                                        </p:cTn>
                                        <p:tgtEl>
                                          <p:spTgt spid="3">
                                            <p:txEl>
                                              <p:pRg st="3" end="3"/>
                                            </p:txEl>
                                          </p:spTgt>
                                        </p:tgtEl>
                                      </p:cBhvr>
                                    </p:animEffect>
                                    <p:anim calcmode="lin" valueType="num">
                                      <p:cBhvr>
                                        <p:cTn id="23" dur="1594"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4" dur="581"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25" dur="581" tmFilter="0, 0; 0.125,0.2665; 0.25,0.4; 0.375,0.465; 0.5,0.5;  0.625,0.535; 0.75,0.6; 0.875,0.7335; 1,1">
                                          <p:stCondLst>
                                            <p:cond delay="581"/>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26" dur="290" tmFilter="0, 0; 0.125,0.2665; 0.25,0.4; 0.375,0.465; 0.5,0.5;  0.625,0.535; 0.75,0.6; 0.875,0.7335; 1,1">
                                          <p:stCondLst>
                                            <p:cond delay="1159"/>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27" dur="144" tmFilter="0, 0; 0.125,0.2665; 0.25,0.4; 0.375,0.465; 0.5,0.5;  0.625,0.535; 0.75,0.6; 0.875,0.7335; 1,1">
                                          <p:stCondLst>
                                            <p:cond delay="1449"/>
                                          </p:stCondLst>
                                        </p:cTn>
                                        <p:tgtEl>
                                          <p:spTgt spid="3">
                                            <p:txEl>
                                              <p:pRg st="3" end="3"/>
                                            </p:txEl>
                                          </p:spTgt>
                                        </p:tgtEl>
                                        <p:attrNameLst>
                                          <p:attrName>ppt_y</p:attrName>
                                        </p:attrNameLst>
                                      </p:cBhvr>
                                      <p:tavLst>
                                        <p:tav tm="0" fmla="#ppt_y-sin(pi*$)/81">
                                          <p:val>
                                            <p:fltVal val="0"/>
                                          </p:val>
                                        </p:tav>
                                        <p:tav tm="100000">
                                          <p:val>
                                            <p:fltVal val="1"/>
                                          </p:val>
                                        </p:tav>
                                      </p:tavLst>
                                    </p:anim>
                                    <p:animScale>
                                      <p:cBhvr>
                                        <p:cTn id="28" dur="23">
                                          <p:stCondLst>
                                            <p:cond delay="569"/>
                                          </p:stCondLst>
                                        </p:cTn>
                                        <p:tgtEl>
                                          <p:spTgt spid="3">
                                            <p:txEl>
                                              <p:pRg st="3" end="3"/>
                                            </p:txEl>
                                          </p:spTgt>
                                        </p:tgtEl>
                                      </p:cBhvr>
                                      <p:to x="100000" y="60000"/>
                                    </p:animScale>
                                    <p:animScale>
                                      <p:cBhvr>
                                        <p:cTn id="29" dur="145" decel="50000">
                                          <p:stCondLst>
                                            <p:cond delay="592"/>
                                          </p:stCondLst>
                                        </p:cTn>
                                        <p:tgtEl>
                                          <p:spTgt spid="3">
                                            <p:txEl>
                                              <p:pRg st="3" end="3"/>
                                            </p:txEl>
                                          </p:spTgt>
                                        </p:tgtEl>
                                      </p:cBhvr>
                                      <p:to x="100000" y="100000"/>
                                    </p:animScale>
                                    <p:animScale>
                                      <p:cBhvr>
                                        <p:cTn id="30" dur="23">
                                          <p:stCondLst>
                                            <p:cond delay="1148"/>
                                          </p:stCondLst>
                                        </p:cTn>
                                        <p:tgtEl>
                                          <p:spTgt spid="3">
                                            <p:txEl>
                                              <p:pRg st="3" end="3"/>
                                            </p:txEl>
                                          </p:spTgt>
                                        </p:tgtEl>
                                      </p:cBhvr>
                                      <p:to x="100000" y="80000"/>
                                    </p:animScale>
                                    <p:animScale>
                                      <p:cBhvr>
                                        <p:cTn id="31" dur="145" decel="50000">
                                          <p:stCondLst>
                                            <p:cond delay="1171"/>
                                          </p:stCondLst>
                                        </p:cTn>
                                        <p:tgtEl>
                                          <p:spTgt spid="3">
                                            <p:txEl>
                                              <p:pRg st="3" end="3"/>
                                            </p:txEl>
                                          </p:spTgt>
                                        </p:tgtEl>
                                      </p:cBhvr>
                                      <p:to x="100000" y="100000"/>
                                    </p:animScale>
                                    <p:animScale>
                                      <p:cBhvr>
                                        <p:cTn id="32" dur="23">
                                          <p:stCondLst>
                                            <p:cond delay="1437"/>
                                          </p:stCondLst>
                                        </p:cTn>
                                        <p:tgtEl>
                                          <p:spTgt spid="3">
                                            <p:txEl>
                                              <p:pRg st="3" end="3"/>
                                            </p:txEl>
                                          </p:spTgt>
                                        </p:tgtEl>
                                      </p:cBhvr>
                                      <p:to x="100000" y="90000"/>
                                    </p:animScale>
                                    <p:animScale>
                                      <p:cBhvr>
                                        <p:cTn id="33" dur="145" decel="50000">
                                          <p:stCondLst>
                                            <p:cond delay="1459"/>
                                          </p:stCondLst>
                                        </p:cTn>
                                        <p:tgtEl>
                                          <p:spTgt spid="3">
                                            <p:txEl>
                                              <p:pRg st="3" end="3"/>
                                            </p:txEl>
                                          </p:spTgt>
                                        </p:tgtEl>
                                      </p:cBhvr>
                                      <p:to x="100000" y="100000"/>
                                    </p:animScale>
                                    <p:animScale>
                                      <p:cBhvr>
                                        <p:cTn id="34" dur="23">
                                          <p:stCondLst>
                                            <p:cond delay="1582"/>
                                          </p:stCondLst>
                                        </p:cTn>
                                        <p:tgtEl>
                                          <p:spTgt spid="3">
                                            <p:txEl>
                                              <p:pRg st="3" end="3"/>
                                            </p:txEl>
                                          </p:spTgt>
                                        </p:tgtEl>
                                      </p:cBhvr>
                                      <p:to x="100000" y="95000"/>
                                    </p:animScale>
                                    <p:animScale>
                                      <p:cBhvr>
                                        <p:cTn id="35" dur="145" decel="50000">
                                          <p:stCondLst>
                                            <p:cond delay="1605"/>
                                          </p:stCondLst>
                                        </p:cTn>
                                        <p:tgtEl>
                                          <p:spTgt spid="3">
                                            <p:txEl>
                                              <p:pRg st="3" end="3"/>
                                            </p:txEl>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from a different angle. It is like the one pearl that each author describes from his point of view.</a:t>
            </a:r>
          </a:p>
          <a:p>
            <a:pPr marL="0" indent="0">
              <a:buNone/>
            </a:pPr>
            <a:r>
              <a:rPr lang="en-US" sz="2000" dirty="0"/>
              <a:t>2. The Gospels, especially the first three, show similarity in content, order and statement, in terms of their content of the life, ministry, and sayings of the Lord Christ and are thus called ‘Synoptic Gospels,’ nevertheless in their essence each offer a face of the life and saving work of the Lord.</a:t>
            </a:r>
          </a:p>
          <a:p>
            <a:pPr marL="0" indent="0">
              <a:buNone/>
            </a:pPr>
            <a:r>
              <a:rPr lang="en-US" sz="2000" dirty="0"/>
              <a:t>3. The Gospel according to St. John appears to have a unique way, as it was written towards the end of the 1</a:t>
            </a:r>
            <a:r>
              <a:rPr lang="en-US" sz="2000" baseline="30000" dirty="0"/>
              <a:t>st</a:t>
            </a:r>
            <a:r>
              <a:rPr lang="en-US" sz="2000" dirty="0"/>
              <a:t> century, when the other Gospels have already been known and circulated. St. John wrote mainly to attest to the divinity of Christ and His holy incarnation, to counteract the heresies that emerged at that time. He wrote to detail some events and to record others that were not mentioned by the other Evangelists, which refute those heresies.</a:t>
            </a:r>
          </a:p>
        </p:txBody>
      </p:sp>
    </p:spTree>
    <p:extLst>
      <p:ext uri="{BB962C8B-B14F-4D97-AF65-F5344CB8AC3E}">
        <p14:creationId xmlns:p14="http://schemas.microsoft.com/office/powerpoint/2010/main" val="704030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4. While the four Gospels have much material in common, and each Gospel affirms what the others are saying, yet they differ from each other so that they are complementing each other.</a:t>
            </a:r>
          </a:p>
          <a:p>
            <a:pPr marL="0" indent="0">
              <a:buNone/>
            </a:pPr>
            <a:r>
              <a:rPr lang="en-US" sz="2000" dirty="0"/>
              <a:t>5. The Gospel of Christ according to Matthew, or Mark, or Luke, or John is none but a foursome true picture of the person of Christ and His ministry.</a:t>
            </a:r>
          </a:p>
          <a:p>
            <a:pPr marL="0" indent="0">
              <a:buNone/>
            </a:pPr>
            <a:r>
              <a:rPr lang="en-US" sz="2000" dirty="0"/>
              <a:t>6. While a statue is better than a picture, for it can be viewed from all angles, the same is for the foursome picture of Christ, witnessed by four Evangelists, that enables the viewer to enjoy its beauty from various points of view. The viewer always gains new knowledge. Thus the Gospels express four angles or faces or pictures of one Gospel or good news.</a:t>
            </a:r>
          </a:p>
          <a:p>
            <a:pPr marL="0" indent="0">
              <a:buNone/>
            </a:pPr>
            <a:r>
              <a:rPr lang="en-US" sz="2000" dirty="0"/>
              <a:t>7. The person of the Lord Christ is like a vast ocean, and the four Gospels are likened to floodlights shining over this unique Person.</a:t>
            </a:r>
          </a:p>
        </p:txBody>
      </p:sp>
    </p:spTree>
    <p:extLst>
      <p:ext uri="{BB962C8B-B14F-4D97-AF65-F5344CB8AC3E}">
        <p14:creationId xmlns:p14="http://schemas.microsoft.com/office/powerpoint/2010/main" val="1622931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8. Each of the four Evangelists intended to portray a particular view and show a side of the Lord Christ and His ministry as it affected him, and to serve the purpose that he wrote for and whom he addressed the Gospel to. The end product of the four Gospels is a complete picture of the Lord Christ and His ministry that sticks in our mind.</a:t>
            </a:r>
          </a:p>
          <a:p>
            <a:pPr marL="0" indent="0">
              <a:buNone/>
            </a:pPr>
            <a:r>
              <a:rPr lang="en-US" sz="2000" dirty="0"/>
              <a:t>9. Thus each Gospel was written for a certain purpose and for a particular group of people, in order for every person to understand that Christ came for him and to redeem him. The Spirit of God moved the Evangelists and they wrote about the need of all men, without prior agreement or conspiracy on what they should write. This explains some of the apparent discrepancies among the four Gospels.</a:t>
            </a:r>
          </a:p>
          <a:p>
            <a:pPr marL="0" indent="0">
              <a:buNone/>
            </a:pPr>
            <a:r>
              <a:rPr lang="en-US" sz="2000" dirty="0"/>
              <a:t>10. Discrepancies may be explained by having an Evangelist document what the other Evangelist had left, and each one of them was documenting the events mostly suiting the purpose of why he was writing.</a:t>
            </a:r>
          </a:p>
        </p:txBody>
      </p:sp>
    </p:spTree>
    <p:extLst>
      <p:ext uri="{BB962C8B-B14F-4D97-AF65-F5344CB8AC3E}">
        <p14:creationId xmlns:p14="http://schemas.microsoft.com/office/powerpoint/2010/main" val="1725101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This proves the truthfulness of their witnessing and demonstrates to all of us that the Evangelists were independent and never consulted one another.</a:t>
            </a:r>
          </a:p>
          <a:p>
            <a:pPr marL="0" indent="0">
              <a:buNone/>
            </a:pPr>
            <a:r>
              <a:rPr lang="en-US" sz="2000" dirty="0"/>
              <a:t>11. Also some discrepancies could simply be due to different Evangelists recording similar events; that is different incidents having the same nature or category, which have occurred independently.</a:t>
            </a:r>
          </a:p>
          <a:p>
            <a:pPr marL="0" indent="0">
              <a:buNone/>
            </a:pPr>
            <a:r>
              <a:rPr lang="en-US" sz="2000" dirty="0"/>
              <a:t>12. The church fathers cared and talked about the unity of the Evangelists in their description of the events, explaining what might seem to some as controversies:</a:t>
            </a:r>
          </a:p>
          <a:p>
            <a:pPr marL="0" indent="0">
              <a:buNone/>
            </a:pPr>
            <a:r>
              <a:rPr lang="en-US" sz="2000" dirty="0"/>
              <a:t>- St. Augustine wrote a book in the 4</a:t>
            </a:r>
            <a:r>
              <a:rPr lang="en-US" sz="2000" baseline="30000" dirty="0"/>
              <a:t>th</a:t>
            </a:r>
            <a:r>
              <a:rPr lang="en-US" sz="2000" dirty="0"/>
              <a:t> century about the harmony among the Evangelists, titled ‘De </a:t>
            </a:r>
            <a:r>
              <a:rPr lang="en-US" sz="2000" dirty="0" err="1"/>
              <a:t>Consensu</a:t>
            </a:r>
            <a:r>
              <a:rPr lang="en-US" sz="2000" dirty="0"/>
              <a:t> </a:t>
            </a:r>
            <a:r>
              <a:rPr lang="en-US" sz="2000" dirty="0" err="1"/>
              <a:t>Evangelistarum</a:t>
            </a:r>
            <a:r>
              <a:rPr lang="en-US" sz="2000" dirty="0"/>
              <a:t>.’</a:t>
            </a:r>
          </a:p>
          <a:p>
            <a:pPr marL="0" indent="0">
              <a:buNone/>
            </a:pPr>
            <a:r>
              <a:rPr lang="en-US" sz="2000" dirty="0"/>
              <a:t>- The scholar Origen in the 2</a:t>
            </a:r>
            <a:r>
              <a:rPr lang="en-US" sz="2000" baseline="30000" dirty="0"/>
              <a:t>nd</a:t>
            </a:r>
            <a:r>
              <a:rPr lang="en-US" sz="2000" dirty="0"/>
              <a:t> century A.D. wrote about the agreement… </a:t>
            </a:r>
          </a:p>
        </p:txBody>
      </p:sp>
    </p:spTree>
    <p:extLst>
      <p:ext uri="{BB962C8B-B14F-4D97-AF65-F5344CB8AC3E}">
        <p14:creationId xmlns:p14="http://schemas.microsoft.com/office/powerpoint/2010/main" val="1382427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among the four Evangelists and the harmony between their Gospels and the rest of the New Testament Books, even though each Book discusses the facts from a different point of view than the other Books. Origen compares the Holy Book to a harp with many different cords that deliver a beautiful and harmonious melody.</a:t>
            </a:r>
          </a:p>
          <a:p>
            <a:pPr marL="0" indent="0">
              <a:buNone/>
            </a:pPr>
            <a:r>
              <a:rPr lang="en-US" sz="2000" dirty="0"/>
              <a:t>Origen says: ‘As every cord of a harp gives a particular sound that appears different from other cord’s sound, and the unmusical man that does not fathom the music harmony might think that the cords are not balanced, for they give different sounds, so are those who are not used to hearing and recognizing the harmony of God (His words) in the Holy Books. He might think old does not agree with the new, or the Prophets with the Law, or the Gospels with each other and with the rest of the Disciples.</a:t>
            </a:r>
          </a:p>
          <a:p>
            <a:pPr marL="0" indent="0">
              <a:buNone/>
            </a:pPr>
            <a:r>
              <a:rPr lang="en-US" sz="2000" dirty="0"/>
              <a:t>However, the connoisseur of the music of God is like a wise man in</a:t>
            </a:r>
            <a:r>
              <a:rPr lang="mr-IN" sz="2000" dirty="0"/>
              <a:t>…</a:t>
            </a:r>
            <a:r>
              <a:rPr lang="en-CA" sz="2000" dirty="0"/>
              <a:t> </a:t>
            </a:r>
            <a:endParaRPr lang="en-US" sz="2000" dirty="0"/>
          </a:p>
        </p:txBody>
      </p:sp>
    </p:spTree>
    <p:extLst>
      <p:ext uri="{BB962C8B-B14F-4D97-AF65-F5344CB8AC3E}">
        <p14:creationId xmlns:p14="http://schemas.microsoft.com/office/powerpoint/2010/main" val="704030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rmAutofit lnSpcReduction="10000"/>
          </a:bodyPr>
          <a:lstStyle/>
          <a:p>
            <a:pPr marL="0" indent="0">
              <a:buNone/>
            </a:pPr>
            <a:r>
              <a:rPr lang="en-US" sz="2000" dirty="0"/>
              <a:t>words and in deeds, and is considered another David. By the skill of his interpretation he may bring the melody of the music of God. At the proper time, he may hit the cord of the Law, at another time the cord of the Gospels that is in harmony with the first cord, then the cord of the Prophets. When wisdom dictates, he may hit the apostolic cords such as the Gospels that are in harmony with the prophetic cords.</a:t>
            </a:r>
          </a:p>
          <a:p>
            <a:pPr marL="0" indent="0">
              <a:buNone/>
            </a:pPr>
            <a:r>
              <a:rPr lang="en-US" sz="2000" dirty="0"/>
              <a:t>Therefore, the Holy Book is a tool of God, one, complete, and harmonious. It gives through the distinctive sounds, the sound of the only salvation to those willing to learn. This harp resists and eliminates the work of all evil spirits, as it happened with David the musician, when he used it to quiet the evil spirit that used to torture Saul’:</a:t>
            </a:r>
          </a:p>
          <a:p>
            <a:pPr marL="0" indent="0">
              <a:buNone/>
            </a:pPr>
            <a:r>
              <a:rPr lang="en-US" sz="2000" dirty="0"/>
              <a:t>“And so it was, whenever the spirit from God was upon Saul, that David would take a harp and play it with his hand. Then Saul would become refreshed and well, and the distressing spirit would depart from him”							  (1 Samuel 16:23)</a:t>
            </a:r>
          </a:p>
        </p:txBody>
      </p:sp>
    </p:spTree>
    <p:extLst>
      <p:ext uri="{BB962C8B-B14F-4D97-AF65-F5344CB8AC3E}">
        <p14:creationId xmlns:p14="http://schemas.microsoft.com/office/powerpoint/2010/main" val="704030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13. Regardless of the purpose of each Evangelist in writing, it is clear that the Holy Spirit inspired the Gospels. They altogether include enough biography and teachings of our Savior to lead His Church in faith and ministering throughout all generations.</a:t>
            </a:r>
          </a:p>
          <a:p>
            <a:pPr marL="0" indent="0">
              <a:buNone/>
            </a:pPr>
            <a:r>
              <a:rPr lang="en-US" b="1" dirty="0"/>
              <a:t>The Four Gospels are Not Mere Historic Books:</a:t>
            </a:r>
          </a:p>
          <a:p>
            <a:pPr marL="0" indent="0">
              <a:buNone/>
            </a:pPr>
            <a:r>
              <a:rPr lang="en-US" sz="2000" dirty="0"/>
              <a:t>1. The four Evangelists in reality are not historians sketching the bibliography of the Lord Christ according to the scientific definition of history.</a:t>
            </a:r>
          </a:p>
          <a:p>
            <a:pPr marL="0" indent="0">
              <a:buNone/>
            </a:pPr>
            <a:r>
              <a:rPr lang="en-US" sz="2000" dirty="0"/>
              <a:t>2. They are, however, truthful witnesses declaring the good news that affects our lives, making known the light of the resurrected Christ and the bestowing of the Spirit of God upon us.</a:t>
            </a:r>
          </a:p>
          <a:p>
            <a:pPr marL="0" indent="0">
              <a:buNone/>
            </a:pPr>
            <a:r>
              <a:rPr lang="en-US" sz="2000" dirty="0"/>
              <a:t>3. The historic bibliography from this point of view is ministering to our… </a:t>
            </a:r>
          </a:p>
        </p:txBody>
      </p:sp>
    </p:spTree>
    <p:extLst>
      <p:ext uri="{BB962C8B-B14F-4D97-AF65-F5344CB8AC3E}">
        <p14:creationId xmlns:p14="http://schemas.microsoft.com/office/powerpoint/2010/main" val="704030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7">
                                          <p:stCondLst>
                                            <p:cond delay="0"/>
                                          </p:stCondLst>
                                        </p:cTn>
                                        <p:tgtEl>
                                          <p:spTgt spid="3">
                                            <p:txEl>
                                              <p:pRg st="1" end="1"/>
                                            </p:txEl>
                                          </p:spTgt>
                                        </p:tgtEl>
                                      </p:cBhvr>
                                    </p:animEffect>
                                    <p:anim calcmode="lin" valueType="num">
                                      <p:cBhvr>
                                        <p:cTn id="13" dur="1594"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4" dur="581"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5" dur="581" tmFilter="0, 0; 0.125,0.2665; 0.25,0.4; 0.375,0.465; 0.5,0.5;  0.625,0.535; 0.75,0.6; 0.875,0.7335; 1,1">
                                          <p:stCondLst>
                                            <p:cond delay="581"/>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6" dur="290" tmFilter="0, 0; 0.125,0.2665; 0.25,0.4; 0.375,0.465; 0.5,0.5;  0.625,0.535; 0.75,0.6; 0.875,0.7335; 1,1">
                                          <p:stCondLst>
                                            <p:cond delay="1159"/>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7" dur="144" tmFilter="0, 0; 0.125,0.2665; 0.25,0.4; 0.375,0.465; 0.5,0.5;  0.625,0.535; 0.75,0.6; 0.875,0.7335; 1,1">
                                          <p:stCondLst>
                                            <p:cond delay="1449"/>
                                          </p:stCondLst>
                                        </p:cTn>
                                        <p:tgtEl>
                                          <p:spTgt spid="3">
                                            <p:txEl>
                                              <p:pRg st="1" end="1"/>
                                            </p:txEl>
                                          </p:spTgt>
                                        </p:tgtEl>
                                        <p:attrNameLst>
                                          <p:attrName>ppt_y</p:attrName>
                                        </p:attrNameLst>
                                      </p:cBhvr>
                                      <p:tavLst>
                                        <p:tav tm="0" fmla="#ppt_y-sin(pi*$)/81">
                                          <p:val>
                                            <p:fltVal val="0"/>
                                          </p:val>
                                        </p:tav>
                                        <p:tav tm="100000">
                                          <p:val>
                                            <p:fltVal val="1"/>
                                          </p:val>
                                        </p:tav>
                                      </p:tavLst>
                                    </p:anim>
                                    <p:animScale>
                                      <p:cBhvr>
                                        <p:cTn id="18" dur="23">
                                          <p:stCondLst>
                                            <p:cond delay="569"/>
                                          </p:stCondLst>
                                        </p:cTn>
                                        <p:tgtEl>
                                          <p:spTgt spid="3">
                                            <p:txEl>
                                              <p:pRg st="1" end="1"/>
                                            </p:txEl>
                                          </p:spTgt>
                                        </p:tgtEl>
                                      </p:cBhvr>
                                      <p:to x="100000" y="60000"/>
                                    </p:animScale>
                                    <p:animScale>
                                      <p:cBhvr>
                                        <p:cTn id="19" dur="145" decel="50000">
                                          <p:stCondLst>
                                            <p:cond delay="592"/>
                                          </p:stCondLst>
                                        </p:cTn>
                                        <p:tgtEl>
                                          <p:spTgt spid="3">
                                            <p:txEl>
                                              <p:pRg st="1" end="1"/>
                                            </p:txEl>
                                          </p:spTgt>
                                        </p:tgtEl>
                                      </p:cBhvr>
                                      <p:to x="100000" y="100000"/>
                                    </p:animScale>
                                    <p:animScale>
                                      <p:cBhvr>
                                        <p:cTn id="20" dur="23">
                                          <p:stCondLst>
                                            <p:cond delay="1148"/>
                                          </p:stCondLst>
                                        </p:cTn>
                                        <p:tgtEl>
                                          <p:spTgt spid="3">
                                            <p:txEl>
                                              <p:pRg st="1" end="1"/>
                                            </p:txEl>
                                          </p:spTgt>
                                        </p:tgtEl>
                                      </p:cBhvr>
                                      <p:to x="100000" y="80000"/>
                                    </p:animScale>
                                    <p:animScale>
                                      <p:cBhvr>
                                        <p:cTn id="21" dur="145" decel="50000">
                                          <p:stCondLst>
                                            <p:cond delay="1171"/>
                                          </p:stCondLst>
                                        </p:cTn>
                                        <p:tgtEl>
                                          <p:spTgt spid="3">
                                            <p:txEl>
                                              <p:pRg st="1" end="1"/>
                                            </p:txEl>
                                          </p:spTgt>
                                        </p:tgtEl>
                                      </p:cBhvr>
                                      <p:to x="100000" y="100000"/>
                                    </p:animScale>
                                    <p:animScale>
                                      <p:cBhvr>
                                        <p:cTn id="22" dur="23">
                                          <p:stCondLst>
                                            <p:cond delay="1437"/>
                                          </p:stCondLst>
                                        </p:cTn>
                                        <p:tgtEl>
                                          <p:spTgt spid="3">
                                            <p:txEl>
                                              <p:pRg st="1" end="1"/>
                                            </p:txEl>
                                          </p:spTgt>
                                        </p:tgtEl>
                                      </p:cBhvr>
                                      <p:to x="100000" y="90000"/>
                                    </p:animScale>
                                    <p:animScale>
                                      <p:cBhvr>
                                        <p:cTn id="23" dur="145" decel="50000">
                                          <p:stCondLst>
                                            <p:cond delay="1459"/>
                                          </p:stCondLst>
                                        </p:cTn>
                                        <p:tgtEl>
                                          <p:spTgt spid="3">
                                            <p:txEl>
                                              <p:pRg st="1" end="1"/>
                                            </p:txEl>
                                          </p:spTgt>
                                        </p:tgtEl>
                                      </p:cBhvr>
                                      <p:to x="100000" y="100000"/>
                                    </p:animScale>
                                    <p:animScale>
                                      <p:cBhvr>
                                        <p:cTn id="24" dur="23">
                                          <p:stCondLst>
                                            <p:cond delay="1582"/>
                                          </p:stCondLst>
                                        </p:cTn>
                                        <p:tgtEl>
                                          <p:spTgt spid="3">
                                            <p:txEl>
                                              <p:pRg st="1" end="1"/>
                                            </p:txEl>
                                          </p:spTgt>
                                        </p:tgtEl>
                                      </p:cBhvr>
                                      <p:to x="100000" y="95000"/>
                                    </p:animScale>
                                    <p:animScale>
                                      <p:cBhvr>
                                        <p:cTn id="25" dur="145" decel="50000">
                                          <p:stCondLst>
                                            <p:cond delay="1605"/>
                                          </p:stCondLst>
                                        </p:cTn>
                                        <p:tgtEl>
                                          <p:spTgt spid="3">
                                            <p:txEl>
                                              <p:pRg st="1" end="1"/>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spiritual life and to our union with the Savior who is resurrected from the dead.</a:t>
            </a:r>
          </a:p>
          <a:p>
            <a:pPr marL="0" indent="0">
              <a:buNone/>
            </a:pPr>
            <a:r>
              <a:rPr lang="en-US" sz="2000" dirty="0"/>
              <a:t>4. The four Gospels are not just historic Books meant to record all that is related to the life and teachings of the Lord Christ. They are not complete record of the bibliography of the Lord Christ on earth. Many facts known to the Disciples are not recorded in their writings:</a:t>
            </a:r>
          </a:p>
          <a:p>
            <a:pPr marL="0" indent="0">
              <a:buNone/>
            </a:pPr>
            <a:r>
              <a:rPr lang="en-US" sz="2000" dirty="0"/>
              <a:t>“And truly Jesus did many other signs in the presence of His disciples, which are not written in this book; but these are written that you may believe that Jesus is the Christ, the Son of God, and that believing you may have life in His name”													    (John 20:30-31)</a:t>
            </a:r>
          </a:p>
          <a:p>
            <a:pPr marL="0" indent="0">
              <a:buNone/>
            </a:pPr>
            <a:r>
              <a:rPr lang="en-US" sz="2000" dirty="0"/>
              <a:t>“And there are also many other things that Jesus did, which if they were written one by one, I suppose that even the world itself could not… </a:t>
            </a:r>
          </a:p>
        </p:txBody>
      </p:sp>
    </p:spTree>
    <p:extLst>
      <p:ext uri="{BB962C8B-B14F-4D97-AF65-F5344CB8AC3E}">
        <p14:creationId xmlns:p14="http://schemas.microsoft.com/office/powerpoint/2010/main" val="704030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3. The third stage was in the New Testament era, and this word was to refer to four Holy Books ‘Gospels’ that contain the life of the Lord Jesus Christ.</a:t>
            </a:r>
          </a:p>
          <a:p>
            <a:pPr marL="0" indent="0">
              <a:buNone/>
            </a:pPr>
            <a:r>
              <a:rPr lang="en-US" sz="2000" dirty="0"/>
              <a:t>- In the New Testament, the word ‘gospel’ took also a larger meaning encompassing the whole Christian message:</a:t>
            </a:r>
          </a:p>
          <a:p>
            <a:pPr marL="0" indent="0">
              <a:buNone/>
            </a:pPr>
            <a:r>
              <a:rPr lang="en-US" sz="2000" dirty="0"/>
              <a:t>“Moreover, brethren, I declare to you the gospel which I preached to you, which also you received and in which you stand”									          (1 Corinthians 15:1)</a:t>
            </a:r>
          </a:p>
          <a:p>
            <a:pPr marL="0" indent="0">
              <a:buNone/>
            </a:pPr>
            <a:r>
              <a:rPr lang="en-US" sz="2000" dirty="0"/>
              <a:t>- The Lord Christ declared the ‘kingdom’ or ‘the gospel of the kingdom’ and He Himself evangelized this gospel:</a:t>
            </a:r>
          </a:p>
          <a:p>
            <a:pPr marL="0" indent="0">
              <a:buNone/>
            </a:pPr>
            <a:r>
              <a:rPr lang="en-US" sz="2000" dirty="0"/>
              <a:t>“Now after John was put in prison, Jesus came to Galilee, preaching the gospel of the kingdom of God, and saying: The time is fulfilled, and the… </a:t>
            </a:r>
          </a:p>
        </p:txBody>
      </p:sp>
    </p:spTree>
    <p:extLst>
      <p:ext uri="{BB962C8B-B14F-4D97-AF65-F5344CB8AC3E}">
        <p14:creationId xmlns:p14="http://schemas.microsoft.com/office/powerpoint/2010/main" val="593546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contain the books that would be written. Amen”									                     (John 21:25)</a:t>
            </a:r>
          </a:p>
          <a:p>
            <a:pPr marL="0" indent="0">
              <a:buNone/>
            </a:pPr>
            <a:r>
              <a:rPr lang="en-US" sz="2000" dirty="0"/>
              <a:t>5. As evidence to this fact, let us ask the following questions:</a:t>
            </a:r>
          </a:p>
          <a:p>
            <a:pPr marL="0" indent="0">
              <a:buNone/>
            </a:pPr>
            <a:r>
              <a:rPr lang="en-US" sz="2000" dirty="0"/>
              <a:t>a) What did the four Gospels tell us of the first thirty years of the life of the Lord Christ, except those relatively short segments about the birth of Jesus and His visit to Jerusalem with His parents at the age of twelve?</a:t>
            </a:r>
          </a:p>
          <a:p>
            <a:pPr marL="0" indent="0">
              <a:buNone/>
            </a:pPr>
            <a:r>
              <a:rPr lang="en-US" sz="2000" dirty="0"/>
              <a:t>b) What did the four Gospels contain of the teachings of the Lord Christ after His resurrection during the forty days till His holy Ascension?</a:t>
            </a:r>
          </a:p>
          <a:p>
            <a:pPr marL="0" indent="0">
              <a:buNone/>
            </a:pPr>
            <a:r>
              <a:rPr lang="en-US" sz="2000" dirty="0"/>
              <a:t>c) Why did not the four Gospels keep the chronological sequence of the events surrounding the Lord Christ? The only exceptions are the events of the nativity and the events of the passion of Christ during the Holy Week.</a:t>
            </a:r>
          </a:p>
        </p:txBody>
      </p:sp>
    </p:spTree>
    <p:extLst>
      <p:ext uri="{BB962C8B-B14F-4D97-AF65-F5344CB8AC3E}">
        <p14:creationId xmlns:p14="http://schemas.microsoft.com/office/powerpoint/2010/main" val="704030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6. Therefore the Gospels are not a biography of the Lord Christ, but they are greater and deeper than history. They offer us the Person of Christ in order for us to accept Him, live by Him and in Him, and partake in His suffering and in His glory. This is why the Gospels concentrated on a short period of His life. The events of the Last week of the life of Christ, from entering Jerusalem to His resurrection, constitute around one third of the Gospel according to Mark, and slightly less than on third of the other three Gospels.</a:t>
            </a:r>
          </a:p>
          <a:p>
            <a:pPr marL="0" indent="0">
              <a:buNone/>
            </a:pPr>
            <a:r>
              <a:rPr lang="en-US" sz="2000" dirty="0"/>
              <a:t>7. For the above reason, the early Church ignored the work of Titian who in the 2</a:t>
            </a:r>
            <a:r>
              <a:rPr lang="en-US" sz="2000" baseline="30000" dirty="0"/>
              <a:t>nd</a:t>
            </a:r>
            <a:r>
              <a:rPr lang="en-US" sz="2000" dirty="0"/>
              <a:t> century A.D. combined the four Gospels into one book that he called ‘</a:t>
            </a:r>
            <a:r>
              <a:rPr lang="en-US" sz="2000" dirty="0" err="1"/>
              <a:t>Diatessaron</a:t>
            </a:r>
            <a:r>
              <a:rPr lang="en-US" sz="2000" dirty="0"/>
              <a:t>’ or the ‘The Quartette.’</a:t>
            </a:r>
          </a:p>
          <a:p>
            <a:pPr marL="0" indent="0">
              <a:buNone/>
            </a:pPr>
            <a:r>
              <a:rPr lang="en-US" sz="2000" dirty="0"/>
              <a:t>8. The goal of the Gospel is not to collect and put in chronological order the events surrounding the life of Christ on earth, but to witness in many complementary and different ways to one truth, the infallible word of… </a:t>
            </a:r>
          </a:p>
        </p:txBody>
      </p:sp>
    </p:spTree>
    <p:extLst>
      <p:ext uri="{BB962C8B-B14F-4D97-AF65-F5344CB8AC3E}">
        <p14:creationId xmlns:p14="http://schemas.microsoft.com/office/powerpoint/2010/main" val="704030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God inspired by the Holy Spirit Himself and designated as canonical Books.</a:t>
            </a:r>
          </a:p>
          <a:p>
            <a:pPr marL="0" indent="0">
              <a:buNone/>
            </a:pPr>
            <a:r>
              <a:rPr lang="en-US" sz="2000" dirty="0"/>
              <a:t>9. Thus the Church takes pride in the Gospel as the living and effective word of God, inspired by the Holy Spirit for our instruction and edification in a superb method.</a:t>
            </a:r>
          </a:p>
          <a:p>
            <a:pPr marL="0" indent="0">
              <a:buNone/>
            </a:pPr>
            <a:r>
              <a:rPr lang="en-US" sz="2000" dirty="0"/>
              <a:t>10. Accordingly, the Church fathers did not care for combining and sorting chronologically the material of the Gospels, but instead concentrated on uncovering the depth of the content of each Gospel, in order to reveal the secrets of life hidden behind its words.</a:t>
            </a:r>
          </a:p>
          <a:p>
            <a:pPr marL="0" indent="0">
              <a:buNone/>
            </a:pPr>
            <a:r>
              <a:rPr lang="en-US" b="1" dirty="0"/>
              <a:t>The Gospel According to St. Matthew the Evangelist:</a:t>
            </a:r>
          </a:p>
          <a:p>
            <a:pPr marL="0" indent="0">
              <a:buNone/>
            </a:pPr>
            <a:r>
              <a:rPr lang="en-US" sz="2000" dirty="0"/>
              <a:t>1. It was originally written, in general, to the Jews, and in particular, to the victorious Jews who recently embraced Christianity.</a:t>
            </a:r>
          </a:p>
        </p:txBody>
      </p:sp>
    </p:spTree>
    <p:extLst>
      <p:ext uri="{BB962C8B-B14F-4D97-AF65-F5344CB8AC3E}">
        <p14:creationId xmlns:p14="http://schemas.microsoft.com/office/powerpoint/2010/main" val="704030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7">
                                          <p:stCondLst>
                                            <p:cond delay="0"/>
                                          </p:stCondLst>
                                        </p:cTn>
                                        <p:tgtEl>
                                          <p:spTgt spid="3">
                                            <p:txEl>
                                              <p:pRg st="3" end="3"/>
                                            </p:txEl>
                                          </p:spTgt>
                                        </p:tgtEl>
                                      </p:cBhvr>
                                    </p:animEffect>
                                    <p:anim calcmode="lin" valueType="num">
                                      <p:cBhvr>
                                        <p:cTn id="23" dur="1594"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4" dur="581"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25" dur="581" tmFilter="0, 0; 0.125,0.2665; 0.25,0.4; 0.375,0.465; 0.5,0.5;  0.625,0.535; 0.75,0.6; 0.875,0.7335; 1,1">
                                          <p:stCondLst>
                                            <p:cond delay="581"/>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26" dur="290" tmFilter="0, 0; 0.125,0.2665; 0.25,0.4; 0.375,0.465; 0.5,0.5;  0.625,0.535; 0.75,0.6; 0.875,0.7335; 1,1">
                                          <p:stCondLst>
                                            <p:cond delay="1159"/>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27" dur="144" tmFilter="0, 0; 0.125,0.2665; 0.25,0.4; 0.375,0.465; 0.5,0.5;  0.625,0.535; 0.75,0.6; 0.875,0.7335; 1,1">
                                          <p:stCondLst>
                                            <p:cond delay="1449"/>
                                          </p:stCondLst>
                                        </p:cTn>
                                        <p:tgtEl>
                                          <p:spTgt spid="3">
                                            <p:txEl>
                                              <p:pRg st="3" end="3"/>
                                            </p:txEl>
                                          </p:spTgt>
                                        </p:tgtEl>
                                        <p:attrNameLst>
                                          <p:attrName>ppt_y</p:attrName>
                                        </p:attrNameLst>
                                      </p:cBhvr>
                                      <p:tavLst>
                                        <p:tav tm="0" fmla="#ppt_y-sin(pi*$)/81">
                                          <p:val>
                                            <p:fltVal val="0"/>
                                          </p:val>
                                        </p:tav>
                                        <p:tav tm="100000">
                                          <p:val>
                                            <p:fltVal val="1"/>
                                          </p:val>
                                        </p:tav>
                                      </p:tavLst>
                                    </p:anim>
                                    <p:animScale>
                                      <p:cBhvr>
                                        <p:cTn id="28" dur="23">
                                          <p:stCondLst>
                                            <p:cond delay="569"/>
                                          </p:stCondLst>
                                        </p:cTn>
                                        <p:tgtEl>
                                          <p:spTgt spid="3">
                                            <p:txEl>
                                              <p:pRg st="3" end="3"/>
                                            </p:txEl>
                                          </p:spTgt>
                                        </p:tgtEl>
                                      </p:cBhvr>
                                      <p:to x="100000" y="60000"/>
                                    </p:animScale>
                                    <p:animScale>
                                      <p:cBhvr>
                                        <p:cTn id="29" dur="145" decel="50000">
                                          <p:stCondLst>
                                            <p:cond delay="592"/>
                                          </p:stCondLst>
                                        </p:cTn>
                                        <p:tgtEl>
                                          <p:spTgt spid="3">
                                            <p:txEl>
                                              <p:pRg st="3" end="3"/>
                                            </p:txEl>
                                          </p:spTgt>
                                        </p:tgtEl>
                                      </p:cBhvr>
                                      <p:to x="100000" y="100000"/>
                                    </p:animScale>
                                    <p:animScale>
                                      <p:cBhvr>
                                        <p:cTn id="30" dur="23">
                                          <p:stCondLst>
                                            <p:cond delay="1148"/>
                                          </p:stCondLst>
                                        </p:cTn>
                                        <p:tgtEl>
                                          <p:spTgt spid="3">
                                            <p:txEl>
                                              <p:pRg st="3" end="3"/>
                                            </p:txEl>
                                          </p:spTgt>
                                        </p:tgtEl>
                                      </p:cBhvr>
                                      <p:to x="100000" y="80000"/>
                                    </p:animScale>
                                    <p:animScale>
                                      <p:cBhvr>
                                        <p:cTn id="31" dur="145" decel="50000">
                                          <p:stCondLst>
                                            <p:cond delay="1171"/>
                                          </p:stCondLst>
                                        </p:cTn>
                                        <p:tgtEl>
                                          <p:spTgt spid="3">
                                            <p:txEl>
                                              <p:pRg st="3" end="3"/>
                                            </p:txEl>
                                          </p:spTgt>
                                        </p:tgtEl>
                                      </p:cBhvr>
                                      <p:to x="100000" y="100000"/>
                                    </p:animScale>
                                    <p:animScale>
                                      <p:cBhvr>
                                        <p:cTn id="32" dur="23">
                                          <p:stCondLst>
                                            <p:cond delay="1437"/>
                                          </p:stCondLst>
                                        </p:cTn>
                                        <p:tgtEl>
                                          <p:spTgt spid="3">
                                            <p:txEl>
                                              <p:pRg st="3" end="3"/>
                                            </p:txEl>
                                          </p:spTgt>
                                        </p:tgtEl>
                                      </p:cBhvr>
                                      <p:to x="100000" y="90000"/>
                                    </p:animScale>
                                    <p:animScale>
                                      <p:cBhvr>
                                        <p:cTn id="33" dur="145" decel="50000">
                                          <p:stCondLst>
                                            <p:cond delay="1459"/>
                                          </p:stCondLst>
                                        </p:cTn>
                                        <p:tgtEl>
                                          <p:spTgt spid="3">
                                            <p:txEl>
                                              <p:pRg st="3" end="3"/>
                                            </p:txEl>
                                          </p:spTgt>
                                        </p:tgtEl>
                                      </p:cBhvr>
                                      <p:to x="100000" y="100000"/>
                                    </p:animScale>
                                    <p:animScale>
                                      <p:cBhvr>
                                        <p:cTn id="34" dur="23">
                                          <p:stCondLst>
                                            <p:cond delay="1582"/>
                                          </p:stCondLst>
                                        </p:cTn>
                                        <p:tgtEl>
                                          <p:spTgt spid="3">
                                            <p:txEl>
                                              <p:pRg st="3" end="3"/>
                                            </p:txEl>
                                          </p:spTgt>
                                        </p:tgtEl>
                                      </p:cBhvr>
                                      <p:to x="100000" y="95000"/>
                                    </p:animScale>
                                    <p:animScale>
                                      <p:cBhvr>
                                        <p:cTn id="35" dur="145" decel="50000">
                                          <p:stCondLst>
                                            <p:cond delay="1605"/>
                                          </p:stCondLst>
                                        </p:cTn>
                                        <p:tgtEl>
                                          <p:spTgt spid="3">
                                            <p:txEl>
                                              <p:pRg st="3" end="3"/>
                                            </p:txEl>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2. Since Jews were expecting Christ, the Son of David, St. Matthew demonstrated to them through the many prophecies in the Old Testament that Jesus is the expected King.</a:t>
            </a:r>
          </a:p>
          <a:p>
            <a:pPr marL="0" indent="0">
              <a:buNone/>
            </a:pPr>
            <a:r>
              <a:rPr lang="en-US" sz="2000" dirty="0"/>
              <a:t>3. In other words, St. Matthew presents to us Christ as the Anointed One, the King in whom all prophecies were fulfilled and the Law was completed. He came to reign over us, and we reign with Him in the heavens.</a:t>
            </a:r>
          </a:p>
          <a:p>
            <a:pPr marL="0" indent="0">
              <a:buNone/>
            </a:pPr>
            <a:r>
              <a:rPr lang="en-US" sz="2000" dirty="0"/>
              <a:t>4. St. Matthew also presents to us Christ, Jesus the Nazarene, as the Anointed One that offers us the Law of the kingdom of heaven, and demands in return our obedience.</a:t>
            </a:r>
          </a:p>
          <a:p>
            <a:pPr marL="0" indent="0">
              <a:buNone/>
            </a:pPr>
            <a:r>
              <a:rPr lang="en-US" sz="2000" dirty="0"/>
              <a:t>5. Accordingly, the Gospel according to St. Matthew presents the Person of the Lord Christ in a Jewish-Christian point of view, but its core is educational and apologetic. It offers Christ the rejected by Jewish… </a:t>
            </a:r>
            <a:endParaRPr lang="en-US" sz="2000" b="1" dirty="0"/>
          </a:p>
        </p:txBody>
      </p:sp>
    </p:spTree>
    <p:extLst>
      <p:ext uri="{BB962C8B-B14F-4D97-AF65-F5344CB8AC3E}">
        <p14:creationId xmlns:p14="http://schemas.microsoft.com/office/powerpoint/2010/main" val="411094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leaders, the fulfillment of the Law, and the subject of Old Testament prophecies. In Him the kingdom of heaven is accomplished (the heavenly kingdom of God on earth), correcting the Jewish conception of the Messiah as an earthly King.</a:t>
            </a:r>
          </a:p>
          <a:p>
            <a:pPr marL="0" indent="0">
              <a:buNone/>
            </a:pPr>
            <a:r>
              <a:rPr lang="en-US" sz="2000" dirty="0"/>
              <a:t>6. The Gospel is symbolized by the face of a man, as it focused on the divine incarnation.</a:t>
            </a:r>
          </a:p>
          <a:p>
            <a:pPr marL="0" lvl="0" indent="0">
              <a:buClr>
                <a:srgbClr val="2C7C9F">
                  <a:lumMod val="60000"/>
                  <a:lumOff val="40000"/>
                </a:srgbClr>
              </a:buClr>
              <a:buNone/>
            </a:pPr>
            <a:r>
              <a:rPr lang="en-US" b="1" dirty="0">
                <a:solidFill>
                  <a:prstClr val="black">
                    <a:lumMod val="65000"/>
                    <a:lumOff val="35000"/>
                  </a:prstClr>
                </a:solidFill>
              </a:rPr>
              <a:t>The Gospel According to St. Mark the Evangelist:</a:t>
            </a:r>
          </a:p>
          <a:p>
            <a:pPr marL="0" lvl="0" indent="0">
              <a:buClr>
                <a:srgbClr val="2C7C9F">
                  <a:lumMod val="60000"/>
                  <a:lumOff val="40000"/>
                </a:srgbClr>
              </a:buClr>
              <a:buNone/>
            </a:pPr>
            <a:r>
              <a:rPr lang="en-US" sz="2000" dirty="0">
                <a:solidFill>
                  <a:prstClr val="black">
                    <a:lumMod val="65000"/>
                    <a:lumOff val="35000"/>
                  </a:prstClr>
                </a:solidFill>
              </a:rPr>
              <a:t>1. It was originally written to the Roman world. The Romans were men of power and proud of human might. Having authority, the Romans believed in power and violence, as an indication of life and maturity.</a:t>
            </a:r>
          </a:p>
          <a:p>
            <a:pPr marL="0" lvl="0" indent="0">
              <a:buClr>
                <a:srgbClr val="2C7C9F">
                  <a:lumMod val="60000"/>
                  <a:lumOff val="40000"/>
                </a:srgbClr>
              </a:buClr>
              <a:buNone/>
            </a:pPr>
            <a:r>
              <a:rPr lang="en-US" sz="2000" dirty="0">
                <a:solidFill>
                  <a:prstClr val="black">
                    <a:lumMod val="65000"/>
                    <a:lumOff val="35000"/>
                  </a:prstClr>
                </a:solidFill>
              </a:rPr>
              <a:t>2. Accordingly, </a:t>
            </a:r>
            <a:r>
              <a:rPr lang="en-US" sz="2000" dirty="0"/>
              <a:t>the Gospel according to St. Mark offers to us the strong Christ that helps the humanity in need. It accentuates the Person of… </a:t>
            </a:r>
          </a:p>
        </p:txBody>
      </p:sp>
    </p:spTree>
    <p:extLst>
      <p:ext uri="{BB962C8B-B14F-4D97-AF65-F5344CB8AC3E}">
        <p14:creationId xmlns:p14="http://schemas.microsoft.com/office/powerpoint/2010/main" val="115350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7">
                                          <p:stCondLst>
                                            <p:cond delay="0"/>
                                          </p:stCondLst>
                                        </p:cTn>
                                        <p:tgtEl>
                                          <p:spTgt spid="3">
                                            <p:txEl>
                                              <p:pRg st="2" end="2"/>
                                            </p:txEl>
                                          </p:spTgt>
                                        </p:tgtEl>
                                      </p:cBhvr>
                                    </p:animEffect>
                                    <p:anim calcmode="lin" valueType="num">
                                      <p:cBhvr>
                                        <p:cTn id="18" dur="1594"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19" dur="581"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0" dur="581" tmFilter="0, 0; 0.125,0.2665; 0.25,0.4; 0.375,0.465; 0.5,0.5;  0.625,0.535; 0.75,0.6; 0.875,0.7335; 1,1">
                                          <p:stCondLst>
                                            <p:cond delay="581"/>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1" dur="290" tmFilter="0, 0; 0.125,0.2665; 0.25,0.4; 0.375,0.465; 0.5,0.5;  0.625,0.535; 0.75,0.6; 0.875,0.7335; 1,1">
                                          <p:stCondLst>
                                            <p:cond delay="1159"/>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2" dur="144" tmFilter="0, 0; 0.125,0.2665; 0.25,0.4; 0.375,0.465; 0.5,0.5;  0.625,0.535; 0.75,0.6; 0.875,0.7335; 1,1">
                                          <p:stCondLst>
                                            <p:cond delay="1449"/>
                                          </p:stCondLst>
                                        </p:cTn>
                                        <p:tgtEl>
                                          <p:spTgt spid="3">
                                            <p:txEl>
                                              <p:pRg st="2" end="2"/>
                                            </p:txEl>
                                          </p:spTgt>
                                        </p:tgtEl>
                                        <p:attrNameLst>
                                          <p:attrName>ppt_y</p:attrName>
                                        </p:attrNameLst>
                                      </p:cBhvr>
                                      <p:tavLst>
                                        <p:tav tm="0" fmla="#ppt_y-sin(pi*$)/81">
                                          <p:val>
                                            <p:fltVal val="0"/>
                                          </p:val>
                                        </p:tav>
                                        <p:tav tm="100000">
                                          <p:val>
                                            <p:fltVal val="1"/>
                                          </p:val>
                                        </p:tav>
                                      </p:tavLst>
                                    </p:anim>
                                    <p:animScale>
                                      <p:cBhvr>
                                        <p:cTn id="23" dur="23">
                                          <p:stCondLst>
                                            <p:cond delay="569"/>
                                          </p:stCondLst>
                                        </p:cTn>
                                        <p:tgtEl>
                                          <p:spTgt spid="3">
                                            <p:txEl>
                                              <p:pRg st="2" end="2"/>
                                            </p:txEl>
                                          </p:spTgt>
                                        </p:tgtEl>
                                      </p:cBhvr>
                                      <p:to x="100000" y="60000"/>
                                    </p:animScale>
                                    <p:animScale>
                                      <p:cBhvr>
                                        <p:cTn id="24" dur="145" decel="50000">
                                          <p:stCondLst>
                                            <p:cond delay="592"/>
                                          </p:stCondLst>
                                        </p:cTn>
                                        <p:tgtEl>
                                          <p:spTgt spid="3">
                                            <p:txEl>
                                              <p:pRg st="2" end="2"/>
                                            </p:txEl>
                                          </p:spTgt>
                                        </p:tgtEl>
                                      </p:cBhvr>
                                      <p:to x="100000" y="100000"/>
                                    </p:animScale>
                                    <p:animScale>
                                      <p:cBhvr>
                                        <p:cTn id="25" dur="23">
                                          <p:stCondLst>
                                            <p:cond delay="1148"/>
                                          </p:stCondLst>
                                        </p:cTn>
                                        <p:tgtEl>
                                          <p:spTgt spid="3">
                                            <p:txEl>
                                              <p:pRg st="2" end="2"/>
                                            </p:txEl>
                                          </p:spTgt>
                                        </p:tgtEl>
                                      </p:cBhvr>
                                      <p:to x="100000" y="80000"/>
                                    </p:animScale>
                                    <p:animScale>
                                      <p:cBhvr>
                                        <p:cTn id="26" dur="145" decel="50000">
                                          <p:stCondLst>
                                            <p:cond delay="1171"/>
                                          </p:stCondLst>
                                        </p:cTn>
                                        <p:tgtEl>
                                          <p:spTgt spid="3">
                                            <p:txEl>
                                              <p:pRg st="2" end="2"/>
                                            </p:txEl>
                                          </p:spTgt>
                                        </p:tgtEl>
                                      </p:cBhvr>
                                      <p:to x="100000" y="100000"/>
                                    </p:animScale>
                                    <p:animScale>
                                      <p:cBhvr>
                                        <p:cTn id="27" dur="23">
                                          <p:stCondLst>
                                            <p:cond delay="1437"/>
                                          </p:stCondLst>
                                        </p:cTn>
                                        <p:tgtEl>
                                          <p:spTgt spid="3">
                                            <p:txEl>
                                              <p:pRg st="2" end="2"/>
                                            </p:txEl>
                                          </p:spTgt>
                                        </p:tgtEl>
                                      </p:cBhvr>
                                      <p:to x="100000" y="90000"/>
                                    </p:animScale>
                                    <p:animScale>
                                      <p:cBhvr>
                                        <p:cTn id="28" dur="145" decel="50000">
                                          <p:stCondLst>
                                            <p:cond delay="1459"/>
                                          </p:stCondLst>
                                        </p:cTn>
                                        <p:tgtEl>
                                          <p:spTgt spid="3">
                                            <p:txEl>
                                              <p:pRg st="2" end="2"/>
                                            </p:txEl>
                                          </p:spTgt>
                                        </p:tgtEl>
                                      </p:cBhvr>
                                      <p:to x="100000" y="100000"/>
                                    </p:animScale>
                                    <p:animScale>
                                      <p:cBhvr>
                                        <p:cTn id="29" dur="23">
                                          <p:stCondLst>
                                            <p:cond delay="1582"/>
                                          </p:stCondLst>
                                        </p:cTn>
                                        <p:tgtEl>
                                          <p:spTgt spid="3">
                                            <p:txEl>
                                              <p:pRg st="2" end="2"/>
                                            </p:txEl>
                                          </p:spTgt>
                                        </p:tgtEl>
                                      </p:cBhvr>
                                      <p:to x="100000" y="95000"/>
                                    </p:animScale>
                                    <p:animScale>
                                      <p:cBhvr>
                                        <p:cTn id="30" dur="145" decel="50000">
                                          <p:stCondLst>
                                            <p:cond delay="1605"/>
                                          </p:stCondLst>
                                        </p:cTn>
                                        <p:tgtEl>
                                          <p:spTgt spid="3">
                                            <p:txEl>
                                              <p:pRg st="2" end="2"/>
                                            </p:txEl>
                                          </p:spTgt>
                                        </p:tgtEl>
                                      </p:cBhvr>
                                      <p:to x="100000" y="100000"/>
                                    </p:animScale>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Clr>
                <a:srgbClr val="2C7C9F">
                  <a:lumMod val="60000"/>
                  <a:lumOff val="40000"/>
                </a:srgbClr>
              </a:buClr>
              <a:buNone/>
            </a:pPr>
            <a:r>
              <a:rPr lang="en-US" sz="2000" dirty="0"/>
              <a:t>Christ the Savior that conquers the power of evil and sin, the miracle and wonder maker, and the spiritual conqueror that amazes us.</a:t>
            </a:r>
          </a:p>
          <a:p>
            <a:pPr marL="0" indent="0">
              <a:buClr>
                <a:srgbClr val="2C7C9F">
                  <a:lumMod val="60000"/>
                  <a:lumOff val="40000"/>
                </a:srgbClr>
              </a:buClr>
              <a:buNone/>
            </a:pPr>
            <a:r>
              <a:rPr lang="en-US" sz="2000" dirty="0"/>
              <a:t>3. Christ defeated the devil by His Cross and love, and not through warfare and violence. Above all, it offers us the power of Christ for Salvation as demonstrated in His miracles.</a:t>
            </a:r>
          </a:p>
          <a:p>
            <a:pPr marL="0" indent="0">
              <a:buNone/>
            </a:pPr>
            <a:r>
              <a:rPr lang="en-US" sz="2000" dirty="0"/>
              <a:t>4. If the Romans were occupied by their empire in the known world of that time, the Gospel according to St. Mark attracted them to a different kind of kingdom that depends on the power of the Spirit and Divine work, and not on arrogant human hand.</a:t>
            </a:r>
          </a:p>
          <a:p>
            <a:pPr marL="0" indent="0">
              <a:buNone/>
            </a:pPr>
            <a:r>
              <a:rPr lang="en-US" sz="2000" dirty="0"/>
              <a:t>5. Its symbol is the face of a lion, declaring victory, power and authority.</a:t>
            </a:r>
          </a:p>
        </p:txBody>
      </p:sp>
    </p:spTree>
    <p:extLst>
      <p:ext uri="{BB962C8B-B14F-4D97-AF65-F5344CB8AC3E}">
        <p14:creationId xmlns:p14="http://schemas.microsoft.com/office/powerpoint/2010/main" val="115350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b="1" dirty="0"/>
              <a:t>The Gospel According to St. Luke the Evangelist:</a:t>
            </a:r>
          </a:p>
          <a:p>
            <a:pPr marL="0" indent="0">
              <a:buNone/>
            </a:pPr>
            <a:r>
              <a:rPr lang="en-US" sz="2000" dirty="0"/>
              <a:t>1. The Gospel according to St. Luke was originally written to the cultured Greek, the scholars of Greek philosophy and literature. Accordingly, it has a brilliant and eloquent text, and probably is the finest and most elegant of all the Gospels with respect to literature.</a:t>
            </a:r>
          </a:p>
          <a:p>
            <a:pPr marL="0" indent="0">
              <a:buNone/>
            </a:pPr>
            <a:r>
              <a:rPr lang="en-US" sz="2000" dirty="0"/>
              <a:t>2. It does not offer us the biography of Christ in a classical format, but in a divine style. It declares Christ the Savior of all humanity: the educated and the illiterate, the philosopher and the simple, the rich and the poor, and the idolatrous and the sinner. Christ does not save by human wisdom and philosophies, but by the offering of love.</a:t>
            </a:r>
          </a:p>
          <a:p>
            <a:pPr marL="0" indent="0">
              <a:buNone/>
            </a:pPr>
            <a:r>
              <a:rPr lang="en-US" sz="2000" dirty="0"/>
              <a:t>3. The Greeks used to dwell on human ideals and perfections and the virtuous city. Therefore, our teacher Luke offers them Christ in an image of perfection and mercy.</a:t>
            </a:r>
          </a:p>
        </p:txBody>
      </p:sp>
    </p:spTree>
    <p:extLst>
      <p:ext uri="{BB962C8B-B14F-4D97-AF65-F5344CB8AC3E}">
        <p14:creationId xmlns:p14="http://schemas.microsoft.com/office/powerpoint/2010/main" val="115350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7">
                                          <p:stCondLst>
                                            <p:cond delay="0"/>
                                          </p:stCondLst>
                                        </p:cTn>
                                        <p:tgtEl>
                                          <p:spTgt spid="3">
                                            <p:txEl>
                                              <p:pRg st="0" end="0"/>
                                            </p:txEl>
                                          </p:spTgt>
                                        </p:tgtEl>
                                      </p:cBhvr>
                                    </p:animEffect>
                                    <p:anim calcmode="lin" valueType="num">
                                      <p:cBhvr>
                                        <p:cTn id="8"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3">
                                          <p:stCondLst>
                                            <p:cond delay="569"/>
                                          </p:stCondLst>
                                        </p:cTn>
                                        <p:tgtEl>
                                          <p:spTgt spid="3">
                                            <p:txEl>
                                              <p:pRg st="0" end="0"/>
                                            </p:txEl>
                                          </p:spTgt>
                                        </p:tgtEl>
                                      </p:cBhvr>
                                      <p:to x="100000" y="60000"/>
                                    </p:animScale>
                                    <p:animScale>
                                      <p:cBhvr>
                                        <p:cTn id="14" dur="145" decel="50000">
                                          <p:stCondLst>
                                            <p:cond delay="592"/>
                                          </p:stCondLst>
                                        </p:cTn>
                                        <p:tgtEl>
                                          <p:spTgt spid="3">
                                            <p:txEl>
                                              <p:pRg st="0" end="0"/>
                                            </p:txEl>
                                          </p:spTgt>
                                        </p:tgtEl>
                                      </p:cBhvr>
                                      <p:to x="100000" y="100000"/>
                                    </p:animScale>
                                    <p:animScale>
                                      <p:cBhvr>
                                        <p:cTn id="15" dur="23">
                                          <p:stCondLst>
                                            <p:cond delay="1148"/>
                                          </p:stCondLst>
                                        </p:cTn>
                                        <p:tgtEl>
                                          <p:spTgt spid="3">
                                            <p:txEl>
                                              <p:pRg st="0" end="0"/>
                                            </p:txEl>
                                          </p:spTgt>
                                        </p:tgtEl>
                                      </p:cBhvr>
                                      <p:to x="100000" y="80000"/>
                                    </p:animScale>
                                    <p:animScale>
                                      <p:cBhvr>
                                        <p:cTn id="16" dur="145" decel="50000">
                                          <p:stCondLst>
                                            <p:cond delay="1171"/>
                                          </p:stCondLst>
                                        </p:cTn>
                                        <p:tgtEl>
                                          <p:spTgt spid="3">
                                            <p:txEl>
                                              <p:pRg st="0" end="0"/>
                                            </p:txEl>
                                          </p:spTgt>
                                        </p:tgtEl>
                                      </p:cBhvr>
                                      <p:to x="100000" y="100000"/>
                                    </p:animScale>
                                    <p:animScale>
                                      <p:cBhvr>
                                        <p:cTn id="17" dur="23">
                                          <p:stCondLst>
                                            <p:cond delay="1437"/>
                                          </p:stCondLst>
                                        </p:cTn>
                                        <p:tgtEl>
                                          <p:spTgt spid="3">
                                            <p:txEl>
                                              <p:pRg st="0" end="0"/>
                                            </p:txEl>
                                          </p:spTgt>
                                        </p:tgtEl>
                                      </p:cBhvr>
                                      <p:to x="100000" y="90000"/>
                                    </p:animScale>
                                    <p:animScale>
                                      <p:cBhvr>
                                        <p:cTn id="18" dur="145" decel="50000">
                                          <p:stCondLst>
                                            <p:cond delay="1459"/>
                                          </p:stCondLst>
                                        </p:cTn>
                                        <p:tgtEl>
                                          <p:spTgt spid="3">
                                            <p:txEl>
                                              <p:pRg st="0" end="0"/>
                                            </p:txEl>
                                          </p:spTgt>
                                        </p:tgtEl>
                                      </p:cBhvr>
                                      <p:to x="100000" y="100000"/>
                                    </p:animScale>
                                    <p:animScale>
                                      <p:cBhvr>
                                        <p:cTn id="19" dur="23">
                                          <p:stCondLst>
                                            <p:cond delay="1582"/>
                                          </p:stCondLst>
                                        </p:cTn>
                                        <p:tgtEl>
                                          <p:spTgt spid="3">
                                            <p:txEl>
                                              <p:pRg st="0" end="0"/>
                                            </p:txEl>
                                          </p:spTgt>
                                        </p:tgtEl>
                                      </p:cBhvr>
                                      <p:to x="100000" y="95000"/>
                                    </p:animScale>
                                    <p:animScale>
                                      <p:cBhvr>
                                        <p:cTn id="20" dur="145" decel="50000">
                                          <p:stCondLst>
                                            <p:cond delay="1605"/>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blinds(horizontal)">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4. He explains to them that the Lord Christ who was born of a woman, as a Son of Man, is also true God of the true God, the only Savior of man. He offers us Jesus Christ the Nazarene as friend and Savior of men, who demands our trust in Him.</a:t>
            </a:r>
          </a:p>
          <a:p>
            <a:pPr marL="0" indent="0">
              <a:buNone/>
            </a:pPr>
            <a:r>
              <a:rPr lang="en-US" sz="2000" dirty="0"/>
              <a:t>5. The Gospel according to St. Luke starts and ends in Jerusalem as the Holy City, and salvation occurs in it. The message, however, is addressed to the entire Gentile world.</a:t>
            </a:r>
          </a:p>
          <a:p>
            <a:pPr marL="0" indent="0">
              <a:buNone/>
            </a:pPr>
            <a:r>
              <a:rPr lang="en-US" sz="2000" dirty="0"/>
              <a:t>6. It is symbolized by the face of an ox, representing the Lord Jesus the sacrificial Lamb.</a:t>
            </a:r>
          </a:p>
          <a:p>
            <a:pPr marL="0" lvl="0" indent="0">
              <a:buClr>
                <a:srgbClr val="2C7C9F">
                  <a:lumMod val="60000"/>
                  <a:lumOff val="40000"/>
                </a:srgbClr>
              </a:buClr>
              <a:buNone/>
            </a:pPr>
            <a:r>
              <a:rPr lang="en-US" b="1" dirty="0">
                <a:solidFill>
                  <a:prstClr val="black">
                    <a:lumMod val="65000"/>
                    <a:lumOff val="35000"/>
                  </a:prstClr>
                </a:solidFill>
              </a:rPr>
              <a:t>The Gospel According to St. John the Evangelist:</a:t>
            </a:r>
          </a:p>
          <a:p>
            <a:pPr marL="0" lvl="0" indent="0">
              <a:buClr>
                <a:srgbClr val="2C7C9F">
                  <a:lumMod val="60000"/>
                  <a:lumOff val="40000"/>
                </a:srgbClr>
              </a:buClr>
              <a:buNone/>
            </a:pPr>
            <a:r>
              <a:rPr lang="en-US" sz="2000" dirty="0">
                <a:solidFill>
                  <a:prstClr val="black">
                    <a:lumMod val="65000"/>
                    <a:lumOff val="35000"/>
                  </a:prstClr>
                </a:solidFill>
              </a:rPr>
              <a:t>1. The Gospel according to St. John was, in general, written to believers in the whole world. It declares to them the Lord Christ, the Divine… </a:t>
            </a:r>
            <a:endParaRPr lang="en-US" sz="2000" dirty="0"/>
          </a:p>
        </p:txBody>
      </p:sp>
    </p:spTree>
    <p:extLst>
      <p:ext uri="{BB962C8B-B14F-4D97-AF65-F5344CB8AC3E}">
        <p14:creationId xmlns:p14="http://schemas.microsoft.com/office/powerpoint/2010/main" val="115350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7">
                                          <p:stCondLst>
                                            <p:cond delay="0"/>
                                          </p:stCondLst>
                                        </p:cTn>
                                        <p:tgtEl>
                                          <p:spTgt spid="3">
                                            <p:txEl>
                                              <p:pRg st="3" end="3"/>
                                            </p:txEl>
                                          </p:spTgt>
                                        </p:tgtEl>
                                      </p:cBhvr>
                                    </p:animEffect>
                                    <p:anim calcmode="lin" valueType="num">
                                      <p:cBhvr>
                                        <p:cTn id="23" dur="1594"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4" dur="581"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25" dur="581" tmFilter="0, 0; 0.125,0.2665; 0.25,0.4; 0.375,0.465; 0.5,0.5;  0.625,0.535; 0.75,0.6; 0.875,0.7335; 1,1">
                                          <p:stCondLst>
                                            <p:cond delay="581"/>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26" dur="290" tmFilter="0, 0; 0.125,0.2665; 0.25,0.4; 0.375,0.465; 0.5,0.5;  0.625,0.535; 0.75,0.6; 0.875,0.7335; 1,1">
                                          <p:stCondLst>
                                            <p:cond delay="1159"/>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27" dur="144" tmFilter="0, 0; 0.125,0.2665; 0.25,0.4; 0.375,0.465; 0.5,0.5;  0.625,0.535; 0.75,0.6; 0.875,0.7335; 1,1">
                                          <p:stCondLst>
                                            <p:cond delay="1449"/>
                                          </p:stCondLst>
                                        </p:cTn>
                                        <p:tgtEl>
                                          <p:spTgt spid="3">
                                            <p:txEl>
                                              <p:pRg st="3" end="3"/>
                                            </p:txEl>
                                          </p:spTgt>
                                        </p:tgtEl>
                                        <p:attrNameLst>
                                          <p:attrName>ppt_y</p:attrName>
                                        </p:attrNameLst>
                                      </p:cBhvr>
                                      <p:tavLst>
                                        <p:tav tm="0" fmla="#ppt_y-sin(pi*$)/81">
                                          <p:val>
                                            <p:fltVal val="0"/>
                                          </p:val>
                                        </p:tav>
                                        <p:tav tm="100000">
                                          <p:val>
                                            <p:fltVal val="1"/>
                                          </p:val>
                                        </p:tav>
                                      </p:tavLst>
                                    </p:anim>
                                    <p:animScale>
                                      <p:cBhvr>
                                        <p:cTn id="28" dur="23">
                                          <p:stCondLst>
                                            <p:cond delay="569"/>
                                          </p:stCondLst>
                                        </p:cTn>
                                        <p:tgtEl>
                                          <p:spTgt spid="3">
                                            <p:txEl>
                                              <p:pRg st="3" end="3"/>
                                            </p:txEl>
                                          </p:spTgt>
                                        </p:tgtEl>
                                      </p:cBhvr>
                                      <p:to x="100000" y="60000"/>
                                    </p:animScale>
                                    <p:animScale>
                                      <p:cBhvr>
                                        <p:cTn id="29" dur="145" decel="50000">
                                          <p:stCondLst>
                                            <p:cond delay="592"/>
                                          </p:stCondLst>
                                        </p:cTn>
                                        <p:tgtEl>
                                          <p:spTgt spid="3">
                                            <p:txEl>
                                              <p:pRg st="3" end="3"/>
                                            </p:txEl>
                                          </p:spTgt>
                                        </p:tgtEl>
                                      </p:cBhvr>
                                      <p:to x="100000" y="100000"/>
                                    </p:animScale>
                                    <p:animScale>
                                      <p:cBhvr>
                                        <p:cTn id="30" dur="23">
                                          <p:stCondLst>
                                            <p:cond delay="1148"/>
                                          </p:stCondLst>
                                        </p:cTn>
                                        <p:tgtEl>
                                          <p:spTgt spid="3">
                                            <p:txEl>
                                              <p:pRg st="3" end="3"/>
                                            </p:txEl>
                                          </p:spTgt>
                                        </p:tgtEl>
                                      </p:cBhvr>
                                      <p:to x="100000" y="80000"/>
                                    </p:animScale>
                                    <p:animScale>
                                      <p:cBhvr>
                                        <p:cTn id="31" dur="145" decel="50000">
                                          <p:stCondLst>
                                            <p:cond delay="1171"/>
                                          </p:stCondLst>
                                        </p:cTn>
                                        <p:tgtEl>
                                          <p:spTgt spid="3">
                                            <p:txEl>
                                              <p:pRg st="3" end="3"/>
                                            </p:txEl>
                                          </p:spTgt>
                                        </p:tgtEl>
                                      </p:cBhvr>
                                      <p:to x="100000" y="100000"/>
                                    </p:animScale>
                                    <p:animScale>
                                      <p:cBhvr>
                                        <p:cTn id="32" dur="23">
                                          <p:stCondLst>
                                            <p:cond delay="1437"/>
                                          </p:stCondLst>
                                        </p:cTn>
                                        <p:tgtEl>
                                          <p:spTgt spid="3">
                                            <p:txEl>
                                              <p:pRg st="3" end="3"/>
                                            </p:txEl>
                                          </p:spTgt>
                                        </p:tgtEl>
                                      </p:cBhvr>
                                      <p:to x="100000" y="90000"/>
                                    </p:animScale>
                                    <p:animScale>
                                      <p:cBhvr>
                                        <p:cTn id="33" dur="145" decel="50000">
                                          <p:stCondLst>
                                            <p:cond delay="1459"/>
                                          </p:stCondLst>
                                        </p:cTn>
                                        <p:tgtEl>
                                          <p:spTgt spid="3">
                                            <p:txEl>
                                              <p:pRg st="3" end="3"/>
                                            </p:txEl>
                                          </p:spTgt>
                                        </p:tgtEl>
                                      </p:cBhvr>
                                      <p:to x="100000" y="100000"/>
                                    </p:animScale>
                                    <p:animScale>
                                      <p:cBhvr>
                                        <p:cTn id="34" dur="23">
                                          <p:stCondLst>
                                            <p:cond delay="1582"/>
                                          </p:stCondLst>
                                        </p:cTn>
                                        <p:tgtEl>
                                          <p:spTgt spid="3">
                                            <p:txEl>
                                              <p:pRg st="3" end="3"/>
                                            </p:txEl>
                                          </p:spTgt>
                                        </p:tgtEl>
                                      </p:cBhvr>
                                      <p:to x="100000" y="95000"/>
                                    </p:animScale>
                                    <p:animScale>
                                      <p:cBhvr>
                                        <p:cTn id="35" dur="145" decel="50000">
                                          <p:stCondLst>
                                            <p:cond delay="1605"/>
                                          </p:stCondLst>
                                        </p:cTn>
                                        <p:tgtEl>
                                          <p:spTgt spid="3">
                                            <p:txEl>
                                              <p:pRg st="3" end="3"/>
                                            </p:txEl>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Incarnated Word, who came among us to elevate us to Him in His heavens.</a:t>
            </a:r>
          </a:p>
          <a:p>
            <a:pPr marL="0" indent="0">
              <a:buNone/>
            </a:pPr>
            <a:r>
              <a:rPr lang="en-US" sz="2000" dirty="0"/>
              <a:t>2. The Gospel has its own Divine style, for it was written to believers who knew Christ, but needed a deeper knowledge that demonstrates the Divinity of Christ, especially that some heresies and fallacies had surfaced, trying to diminish from His Divinity and deny His incarnation.</a:t>
            </a:r>
          </a:p>
          <a:p>
            <a:pPr marL="0" indent="0">
              <a:buNone/>
            </a:pPr>
            <a:r>
              <a:rPr lang="en-US" sz="2000" dirty="0"/>
              <a:t>3. Therefore, our teacher John the Beloved, the last surviving of the twelve Apostles, the beloved Disciple that used to lean on the Lord’s chest, had the task of demonstrating the Divinity of the Lord Christ and the reality of His blessed incarnation.</a:t>
            </a:r>
          </a:p>
          <a:p>
            <a:pPr marL="0" indent="0">
              <a:buNone/>
            </a:pPr>
            <a:r>
              <a:rPr lang="en-US" sz="2000" dirty="0"/>
              <a:t>4. St. John presents to us Jesus the Nazarene, Son of the eternal and everlasting God, the Word of God, Who appeared in the flesh for our salvation, and declares the Father to all those who accept Him. He</a:t>
            </a:r>
            <a:r>
              <a:rPr lang="en-CA" sz="2000" dirty="0"/>
              <a:t>... </a:t>
            </a:r>
            <a:endParaRPr lang="en-US" sz="2000" dirty="0"/>
          </a:p>
        </p:txBody>
      </p:sp>
    </p:spTree>
    <p:extLst>
      <p:ext uri="{BB962C8B-B14F-4D97-AF65-F5344CB8AC3E}">
        <p14:creationId xmlns:p14="http://schemas.microsoft.com/office/powerpoint/2010/main" val="115350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demands from us to kneel and worship the Lord Christ, so that if we believe in Him we obtain everlasting life.</a:t>
            </a:r>
          </a:p>
          <a:p>
            <a:pPr marL="0" indent="0">
              <a:buNone/>
            </a:pPr>
            <a:r>
              <a:rPr lang="en-US" sz="2000" dirty="0"/>
              <a:t>5. The symbol of the Gospel is the face of an eagle, denoting the divinity of the Lord Jesus Christ.</a:t>
            </a:r>
          </a:p>
        </p:txBody>
      </p:sp>
    </p:spTree>
    <p:extLst>
      <p:ext uri="{BB962C8B-B14F-4D97-AF65-F5344CB8AC3E}">
        <p14:creationId xmlns:p14="http://schemas.microsoft.com/office/powerpoint/2010/main" val="115350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kingdom of God is at hand. Repent, and believe in the gospel”								      (Mark 1:14-15)</a:t>
            </a:r>
          </a:p>
          <a:p>
            <a:pPr marL="0" indent="0">
              <a:buNone/>
            </a:pPr>
            <a:r>
              <a:rPr lang="en-US" sz="2000" dirty="0"/>
              <a:t>- The word ‘gospel’ is repeated 100 times in the New Testament, to indicate the good news of salvation that God bestowed upon us by offering His Son Jesus Christ to lead us to the bosom of His Father through the Holy Spirit:</a:t>
            </a:r>
          </a:p>
          <a:p>
            <a:pPr marL="0" indent="0">
              <a:buNone/>
            </a:pPr>
            <a:r>
              <a:rPr lang="en-US" sz="2000" dirty="0"/>
              <a:t>“For I am not ashamed of the gospel of Christ, for it is the power of God to salvation for everyone who believes, for the Jew first and also for the Greek”																      (Romans 1:16)</a:t>
            </a:r>
          </a:p>
          <a:p>
            <a:pPr marL="0" indent="0">
              <a:buNone/>
            </a:pPr>
            <a:r>
              <a:rPr lang="en-US" sz="2000" dirty="0"/>
              <a:t>III. The word ‘gospel’ is also related to some words and expressions, which reveal its role and significance in our life:</a:t>
            </a:r>
          </a:p>
        </p:txBody>
      </p:sp>
    </p:spTree>
    <p:extLst>
      <p:ext uri="{BB962C8B-B14F-4D97-AF65-F5344CB8AC3E}">
        <p14:creationId xmlns:p14="http://schemas.microsoft.com/office/powerpoint/2010/main" val="2618869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43269437"/>
              </p:ext>
            </p:extLst>
          </p:nvPr>
        </p:nvGraphicFramePr>
        <p:xfrm>
          <a:off x="88900" y="1634067"/>
          <a:ext cx="8966200" cy="5122334"/>
        </p:xfrm>
        <a:graphic>
          <a:graphicData uri="http://schemas.openxmlformats.org/drawingml/2006/table">
            <a:tbl>
              <a:tblPr firstRow="1" firstCol="1" bandRow="1">
                <a:tableStyleId>{5C22544A-7EE6-4342-B048-85BDC9FD1C3A}</a:tableStyleId>
              </a:tblPr>
              <a:tblGrid>
                <a:gridCol w="1794933">
                  <a:extLst>
                    <a:ext uri="{9D8B030D-6E8A-4147-A177-3AD203B41FA5}">
                      <a16:colId xmlns:a16="http://schemas.microsoft.com/office/drawing/2014/main" val="20000"/>
                    </a:ext>
                  </a:extLst>
                </a:gridCol>
                <a:gridCol w="1854200">
                  <a:extLst>
                    <a:ext uri="{9D8B030D-6E8A-4147-A177-3AD203B41FA5}">
                      <a16:colId xmlns:a16="http://schemas.microsoft.com/office/drawing/2014/main" val="20001"/>
                    </a:ext>
                  </a:extLst>
                </a:gridCol>
                <a:gridCol w="1701800">
                  <a:extLst>
                    <a:ext uri="{9D8B030D-6E8A-4147-A177-3AD203B41FA5}">
                      <a16:colId xmlns:a16="http://schemas.microsoft.com/office/drawing/2014/main" val="20002"/>
                    </a:ext>
                  </a:extLst>
                </a:gridCol>
                <a:gridCol w="1837267">
                  <a:extLst>
                    <a:ext uri="{9D8B030D-6E8A-4147-A177-3AD203B41FA5}">
                      <a16:colId xmlns:a16="http://schemas.microsoft.com/office/drawing/2014/main" val="20003"/>
                    </a:ext>
                  </a:extLst>
                </a:gridCol>
                <a:gridCol w="1778000">
                  <a:extLst>
                    <a:ext uri="{9D8B030D-6E8A-4147-A177-3AD203B41FA5}">
                      <a16:colId xmlns:a16="http://schemas.microsoft.com/office/drawing/2014/main" val="20004"/>
                    </a:ext>
                  </a:extLst>
                </a:gridCol>
              </a:tblGrid>
              <a:tr h="509695">
                <a:tc>
                  <a:txBody>
                    <a:bodyPr/>
                    <a:lstStyle/>
                    <a:p>
                      <a:pPr algn="ctr"/>
                      <a:endParaRPr lang="en-US" dirty="0"/>
                    </a:p>
                  </a:txBody>
                  <a:tcPr/>
                </a:tc>
                <a:tc>
                  <a:txBody>
                    <a:bodyPr/>
                    <a:lstStyle/>
                    <a:p>
                      <a:pPr algn="ctr">
                        <a:lnSpc>
                          <a:spcPct val="120000"/>
                        </a:lnSpc>
                      </a:pPr>
                      <a:r>
                        <a:rPr lang="en-US" dirty="0"/>
                        <a:t>Matthew</a:t>
                      </a:r>
                    </a:p>
                  </a:txBody>
                  <a:tcPr/>
                </a:tc>
                <a:tc>
                  <a:txBody>
                    <a:bodyPr/>
                    <a:lstStyle/>
                    <a:p>
                      <a:pPr algn="ctr">
                        <a:lnSpc>
                          <a:spcPct val="120000"/>
                        </a:lnSpc>
                      </a:pPr>
                      <a:r>
                        <a:rPr lang="en-US" dirty="0"/>
                        <a:t>Mark</a:t>
                      </a:r>
                    </a:p>
                  </a:txBody>
                  <a:tcPr/>
                </a:tc>
                <a:tc>
                  <a:txBody>
                    <a:bodyPr/>
                    <a:lstStyle/>
                    <a:p>
                      <a:pPr algn="ctr">
                        <a:lnSpc>
                          <a:spcPct val="120000"/>
                        </a:lnSpc>
                      </a:pPr>
                      <a:r>
                        <a:rPr lang="en-US" dirty="0"/>
                        <a:t>Luke</a:t>
                      </a:r>
                    </a:p>
                  </a:txBody>
                  <a:tcPr/>
                </a:tc>
                <a:tc>
                  <a:txBody>
                    <a:bodyPr/>
                    <a:lstStyle/>
                    <a:p>
                      <a:pPr algn="ctr">
                        <a:lnSpc>
                          <a:spcPct val="120000"/>
                        </a:lnSpc>
                      </a:pPr>
                      <a:r>
                        <a:rPr lang="en-US" dirty="0"/>
                        <a:t>John</a:t>
                      </a:r>
                    </a:p>
                  </a:txBody>
                  <a:tcPr/>
                </a:tc>
                <a:extLst>
                  <a:ext uri="{0D108BD9-81ED-4DB2-BD59-A6C34878D82A}">
                    <a16:rowId xmlns:a16="http://schemas.microsoft.com/office/drawing/2014/main" val="10000"/>
                  </a:ext>
                </a:extLst>
              </a:tr>
              <a:tr h="370840">
                <a:tc>
                  <a:txBody>
                    <a:bodyPr/>
                    <a:lstStyle/>
                    <a:p>
                      <a:pPr algn="ctr"/>
                      <a:r>
                        <a:rPr lang="en-US" b="1" i="1" dirty="0"/>
                        <a:t>Time of</a:t>
                      </a:r>
                      <a:r>
                        <a:rPr lang="en-US" b="1" i="1" baseline="0" dirty="0"/>
                        <a:t> </a:t>
                      </a:r>
                      <a:r>
                        <a:rPr lang="en-US" b="1" i="1" dirty="0"/>
                        <a:t>Writing</a:t>
                      </a:r>
                    </a:p>
                  </a:txBody>
                  <a:tcPr/>
                </a:tc>
                <a:tc>
                  <a:txBody>
                    <a:bodyPr/>
                    <a:lstStyle/>
                    <a:p>
                      <a:pPr algn="ctr"/>
                      <a:r>
                        <a:rPr lang="en-US" sz="1400" dirty="0"/>
                        <a:t>Aramaic A.D.</a:t>
                      </a:r>
                      <a:r>
                        <a:rPr lang="en-US" sz="1400" baseline="0" dirty="0"/>
                        <a:t> 39-45</a:t>
                      </a:r>
                    </a:p>
                    <a:p>
                      <a:pPr algn="ctr"/>
                      <a:r>
                        <a:rPr lang="en-US" sz="1400" baseline="0" dirty="0"/>
                        <a:t>Greek A.D. 60-65</a:t>
                      </a:r>
                      <a:endParaRPr lang="en-US" sz="1400" dirty="0"/>
                    </a:p>
                  </a:txBody>
                  <a:tcPr/>
                </a:tc>
                <a:tc>
                  <a:txBody>
                    <a:bodyPr/>
                    <a:lstStyle/>
                    <a:p>
                      <a:pPr algn="ctr"/>
                      <a:r>
                        <a:rPr lang="en-US" sz="1400" dirty="0"/>
                        <a:t>A.D. 55-61</a:t>
                      </a:r>
                    </a:p>
                  </a:txBody>
                  <a:tcPr/>
                </a:tc>
                <a:tc>
                  <a:txBody>
                    <a:bodyPr/>
                    <a:lstStyle/>
                    <a:p>
                      <a:pPr algn="ctr"/>
                      <a:r>
                        <a:rPr lang="en-US" sz="1400" dirty="0"/>
                        <a:t>A.D.</a:t>
                      </a:r>
                      <a:r>
                        <a:rPr lang="en-US" sz="1400" baseline="0" dirty="0"/>
                        <a:t> </a:t>
                      </a:r>
                      <a:r>
                        <a:rPr lang="en-US" sz="1400" dirty="0"/>
                        <a:t>63-67</a:t>
                      </a:r>
                    </a:p>
                  </a:txBody>
                  <a:tcPr/>
                </a:tc>
                <a:tc>
                  <a:txBody>
                    <a:bodyPr/>
                    <a:lstStyle/>
                    <a:p>
                      <a:pPr algn="ctr"/>
                      <a:r>
                        <a:rPr lang="en-US" sz="1400" dirty="0"/>
                        <a:t>A.D. 90-100</a:t>
                      </a:r>
                    </a:p>
                  </a:txBody>
                  <a:tcPr/>
                </a:tc>
                <a:extLst>
                  <a:ext uri="{0D108BD9-81ED-4DB2-BD59-A6C34878D82A}">
                    <a16:rowId xmlns:a16="http://schemas.microsoft.com/office/drawing/2014/main" val="10001"/>
                  </a:ext>
                </a:extLst>
              </a:tr>
              <a:tr h="370840">
                <a:tc>
                  <a:txBody>
                    <a:bodyPr/>
                    <a:lstStyle/>
                    <a:p>
                      <a:pPr algn="ctr"/>
                      <a:r>
                        <a:rPr lang="en-US" b="1" i="1" dirty="0"/>
                        <a:t>Place of Writing</a:t>
                      </a:r>
                    </a:p>
                  </a:txBody>
                  <a:tcPr/>
                </a:tc>
                <a:tc>
                  <a:txBody>
                    <a:bodyPr/>
                    <a:lstStyle/>
                    <a:p>
                      <a:pPr algn="ctr"/>
                      <a:r>
                        <a:rPr lang="en-US" sz="1400" dirty="0"/>
                        <a:t>Palestine</a:t>
                      </a:r>
                    </a:p>
                  </a:txBody>
                  <a:tcPr/>
                </a:tc>
                <a:tc>
                  <a:txBody>
                    <a:bodyPr/>
                    <a:lstStyle/>
                    <a:p>
                      <a:pPr algn="ctr"/>
                      <a:r>
                        <a:rPr lang="en-US" sz="1400" dirty="0"/>
                        <a:t>Mostly Egypt</a:t>
                      </a:r>
                    </a:p>
                    <a:p>
                      <a:pPr algn="ctr"/>
                      <a:r>
                        <a:rPr lang="en-US" sz="1400" dirty="0"/>
                        <a:t>(May</a:t>
                      </a:r>
                      <a:r>
                        <a:rPr lang="en-US" sz="1400" baseline="0" dirty="0"/>
                        <a:t> be Rome)</a:t>
                      </a:r>
                      <a:endParaRPr lang="en-US" sz="1400" dirty="0"/>
                    </a:p>
                  </a:txBody>
                  <a:tcPr/>
                </a:tc>
                <a:tc>
                  <a:txBody>
                    <a:bodyPr/>
                    <a:lstStyle/>
                    <a:p>
                      <a:pPr algn="ctr"/>
                      <a:r>
                        <a:rPr lang="en-US" sz="1400" dirty="0"/>
                        <a:t>Mostly Rome</a:t>
                      </a:r>
                    </a:p>
                  </a:txBody>
                  <a:tcPr/>
                </a:tc>
                <a:tc>
                  <a:txBody>
                    <a:bodyPr/>
                    <a:lstStyle/>
                    <a:p>
                      <a:pPr algn="ctr"/>
                      <a:r>
                        <a:rPr lang="en-US" sz="1400" dirty="0"/>
                        <a:t>Ephesus</a:t>
                      </a:r>
                    </a:p>
                  </a:txBody>
                  <a:tcPr/>
                </a:tc>
                <a:extLst>
                  <a:ext uri="{0D108BD9-81ED-4DB2-BD59-A6C34878D82A}">
                    <a16:rowId xmlns:a16="http://schemas.microsoft.com/office/drawing/2014/main" val="10002"/>
                  </a:ext>
                </a:extLst>
              </a:tr>
              <a:tr h="370840">
                <a:tc>
                  <a:txBody>
                    <a:bodyPr/>
                    <a:lstStyle/>
                    <a:p>
                      <a:pPr algn="ctr"/>
                      <a:r>
                        <a:rPr lang="en-US" b="1" i="1" dirty="0"/>
                        <a:t>Whom it</a:t>
                      </a:r>
                      <a:r>
                        <a:rPr lang="en-US" b="1" i="1" baseline="0" dirty="0"/>
                        <a:t> was Written For</a:t>
                      </a:r>
                      <a:endParaRPr lang="en-US" b="1" i="1" dirty="0"/>
                    </a:p>
                  </a:txBody>
                  <a:tcPr/>
                </a:tc>
                <a:tc>
                  <a:txBody>
                    <a:bodyPr/>
                    <a:lstStyle/>
                    <a:p>
                      <a:pPr algn="ctr"/>
                      <a:r>
                        <a:rPr lang="en-US" sz="1400" dirty="0"/>
                        <a:t>Jews</a:t>
                      </a:r>
                    </a:p>
                    <a:p>
                      <a:pPr algn="ctr"/>
                      <a:r>
                        <a:rPr lang="en-US" sz="1400" dirty="0"/>
                        <a:t>(Messiah)</a:t>
                      </a:r>
                    </a:p>
                  </a:txBody>
                  <a:tcPr/>
                </a:tc>
                <a:tc>
                  <a:txBody>
                    <a:bodyPr/>
                    <a:lstStyle/>
                    <a:p>
                      <a:pPr algn="ctr"/>
                      <a:r>
                        <a:rPr lang="en-US" sz="1400" dirty="0"/>
                        <a:t>Roman</a:t>
                      </a:r>
                    </a:p>
                    <a:p>
                      <a:pPr algn="ctr"/>
                      <a:r>
                        <a:rPr lang="en-US" sz="1400" dirty="0"/>
                        <a:t>(Power)</a:t>
                      </a:r>
                    </a:p>
                  </a:txBody>
                  <a:tcPr/>
                </a:tc>
                <a:tc>
                  <a:txBody>
                    <a:bodyPr/>
                    <a:lstStyle/>
                    <a:p>
                      <a:pPr algn="ctr"/>
                      <a:r>
                        <a:rPr lang="en-US" sz="1400" dirty="0"/>
                        <a:t>Greek</a:t>
                      </a:r>
                    </a:p>
                    <a:p>
                      <a:pPr algn="ctr"/>
                      <a:r>
                        <a:rPr lang="en-US" sz="1400" dirty="0"/>
                        <a:t>(Philosophy)</a:t>
                      </a:r>
                    </a:p>
                  </a:txBody>
                  <a:tcPr/>
                </a:tc>
                <a:tc>
                  <a:txBody>
                    <a:bodyPr/>
                    <a:lstStyle/>
                    <a:p>
                      <a:pPr algn="ctr"/>
                      <a:r>
                        <a:rPr lang="en-US" sz="1400" dirty="0"/>
                        <a:t>Whole World</a:t>
                      </a:r>
                    </a:p>
                    <a:p>
                      <a:pPr algn="ctr"/>
                      <a:r>
                        <a:rPr lang="en-US" sz="1400" dirty="0"/>
                        <a:t>(Incarnation)</a:t>
                      </a:r>
                    </a:p>
                  </a:txBody>
                  <a:tcPr/>
                </a:tc>
                <a:extLst>
                  <a:ext uri="{0D108BD9-81ED-4DB2-BD59-A6C34878D82A}">
                    <a16:rowId xmlns:a16="http://schemas.microsoft.com/office/drawing/2014/main" val="10003"/>
                  </a:ext>
                </a:extLst>
              </a:tr>
              <a:tr h="370840">
                <a:tc>
                  <a:txBody>
                    <a:bodyPr/>
                    <a:lstStyle/>
                    <a:p>
                      <a:pPr algn="ctr"/>
                      <a:r>
                        <a:rPr lang="en-US" b="1" i="1" dirty="0"/>
                        <a:t>Opening</a:t>
                      </a:r>
                    </a:p>
                  </a:txBody>
                  <a:tcPr/>
                </a:tc>
                <a:tc>
                  <a:txBody>
                    <a:bodyPr/>
                    <a:lstStyle/>
                    <a:p>
                      <a:pPr algn="ctr"/>
                      <a:r>
                        <a:rPr lang="en-US" sz="1400" dirty="0"/>
                        <a:t>Genealogy</a:t>
                      </a:r>
                      <a:r>
                        <a:rPr lang="en-US" sz="1400" baseline="0" dirty="0"/>
                        <a:t> </a:t>
                      </a:r>
                    </a:p>
                    <a:p>
                      <a:pPr algn="ctr"/>
                      <a:r>
                        <a:rPr lang="en-US" sz="1400" dirty="0"/>
                        <a:t>of</a:t>
                      </a:r>
                      <a:r>
                        <a:rPr lang="en-US" sz="1400" baseline="0" dirty="0"/>
                        <a:t> Christ</a:t>
                      </a:r>
                      <a:endParaRPr lang="en-US" sz="1400" dirty="0"/>
                    </a:p>
                  </a:txBody>
                  <a:tcPr/>
                </a:tc>
                <a:tc>
                  <a:txBody>
                    <a:bodyPr/>
                    <a:lstStyle/>
                    <a:p>
                      <a:pPr algn="ctr"/>
                      <a:r>
                        <a:rPr lang="en-US" sz="1400" dirty="0"/>
                        <a:t>Voice Crying</a:t>
                      </a:r>
                      <a:r>
                        <a:rPr lang="en-US" sz="1400" baseline="0" dirty="0"/>
                        <a:t> </a:t>
                      </a:r>
                    </a:p>
                    <a:p>
                      <a:pPr algn="ctr"/>
                      <a:r>
                        <a:rPr lang="en-US" sz="1400" baseline="0" dirty="0"/>
                        <a:t>in the wilderness</a:t>
                      </a:r>
                      <a:endParaRPr lang="en-US" sz="1400" dirty="0"/>
                    </a:p>
                  </a:txBody>
                  <a:tcPr/>
                </a:tc>
                <a:tc>
                  <a:txBody>
                    <a:bodyPr/>
                    <a:lstStyle/>
                    <a:p>
                      <a:pPr algn="ctr"/>
                      <a:r>
                        <a:rPr lang="en-US" sz="1400" dirty="0"/>
                        <a:t>Offerings</a:t>
                      </a:r>
                    </a:p>
                  </a:txBody>
                  <a:tcPr/>
                </a:tc>
                <a:tc>
                  <a:txBody>
                    <a:bodyPr/>
                    <a:lstStyle/>
                    <a:p>
                      <a:pPr algn="ctr"/>
                      <a:r>
                        <a:rPr lang="en-US" sz="1400" dirty="0"/>
                        <a:t>In the Beginning was the</a:t>
                      </a:r>
                      <a:r>
                        <a:rPr lang="en-US" sz="1400" baseline="0" dirty="0"/>
                        <a:t> Word</a:t>
                      </a:r>
                      <a:endParaRPr lang="en-US" sz="1400" dirty="0"/>
                    </a:p>
                  </a:txBody>
                  <a:tcPr/>
                </a:tc>
                <a:extLst>
                  <a:ext uri="{0D108BD9-81ED-4DB2-BD59-A6C34878D82A}">
                    <a16:rowId xmlns:a16="http://schemas.microsoft.com/office/drawing/2014/main" val="10004"/>
                  </a:ext>
                </a:extLst>
              </a:tr>
              <a:tr h="370840">
                <a:tc>
                  <a:txBody>
                    <a:bodyPr/>
                    <a:lstStyle/>
                    <a:p>
                      <a:pPr algn="ctr"/>
                      <a:r>
                        <a:rPr lang="en-US" b="1" i="1" dirty="0"/>
                        <a:t>Portraying</a:t>
                      </a:r>
                      <a:r>
                        <a:rPr lang="en-US" b="1" i="1" baseline="0" dirty="0"/>
                        <a:t> of Christ</a:t>
                      </a:r>
                      <a:endParaRPr lang="en-US" b="1" i="1" dirty="0"/>
                    </a:p>
                  </a:txBody>
                  <a:tcPr/>
                </a:tc>
                <a:tc>
                  <a:txBody>
                    <a:bodyPr/>
                    <a:lstStyle/>
                    <a:p>
                      <a:pPr algn="ctr"/>
                      <a:r>
                        <a:rPr lang="en-US" sz="1400" dirty="0"/>
                        <a:t>King</a:t>
                      </a:r>
                    </a:p>
                  </a:txBody>
                  <a:tcPr/>
                </a:tc>
                <a:tc>
                  <a:txBody>
                    <a:bodyPr/>
                    <a:lstStyle/>
                    <a:p>
                      <a:pPr algn="ctr"/>
                      <a:r>
                        <a:rPr lang="en-US" sz="1400" dirty="0"/>
                        <a:t>- Conqueror</a:t>
                      </a:r>
                      <a:r>
                        <a:rPr lang="en-US" sz="1400" baseline="0" dirty="0"/>
                        <a:t> of the devil</a:t>
                      </a:r>
                    </a:p>
                    <a:p>
                      <a:pPr algn="ctr"/>
                      <a:r>
                        <a:rPr lang="en-US" sz="1400" baseline="0" dirty="0"/>
                        <a:t>- Miracle maker</a:t>
                      </a:r>
                      <a:endParaRPr lang="en-US" sz="1400" dirty="0"/>
                    </a:p>
                  </a:txBody>
                  <a:tcPr/>
                </a:tc>
                <a:tc>
                  <a:txBody>
                    <a:bodyPr/>
                    <a:lstStyle/>
                    <a:p>
                      <a:pPr algn="ctr"/>
                      <a:r>
                        <a:rPr lang="en-US" sz="1400" baseline="0" dirty="0"/>
                        <a:t>- </a:t>
                      </a:r>
                      <a:r>
                        <a:rPr lang="en-US" sz="1400" dirty="0"/>
                        <a:t>Friend of mankind</a:t>
                      </a:r>
                    </a:p>
                    <a:p>
                      <a:pPr algn="ctr"/>
                      <a:r>
                        <a:rPr lang="en-US" sz="1400" dirty="0"/>
                        <a:t>- The</a:t>
                      </a:r>
                      <a:r>
                        <a:rPr lang="en-US" sz="1400" baseline="0" dirty="0"/>
                        <a:t> Sacrifice</a:t>
                      </a:r>
                    </a:p>
                    <a:p>
                      <a:pPr algn="ctr"/>
                      <a:r>
                        <a:rPr lang="en-US" sz="1400" baseline="0" dirty="0"/>
                        <a:t>and the Priest</a:t>
                      </a:r>
                      <a:endParaRPr lang="en-US" sz="1400" dirty="0"/>
                    </a:p>
                  </a:txBody>
                  <a:tcPr/>
                </a:tc>
                <a:tc>
                  <a:txBody>
                    <a:bodyPr/>
                    <a:lstStyle/>
                    <a:p>
                      <a:pPr algn="ctr"/>
                      <a:r>
                        <a:rPr lang="en-US" sz="1400" dirty="0"/>
                        <a:t>The</a:t>
                      </a:r>
                      <a:r>
                        <a:rPr lang="en-US" sz="1400" baseline="0" dirty="0"/>
                        <a:t> Incarnated Word</a:t>
                      </a:r>
                      <a:endParaRPr lang="en-US" sz="1400" dirty="0"/>
                    </a:p>
                  </a:txBody>
                  <a:tcPr/>
                </a:tc>
                <a:extLst>
                  <a:ext uri="{0D108BD9-81ED-4DB2-BD59-A6C34878D82A}">
                    <a16:rowId xmlns:a16="http://schemas.microsoft.com/office/drawing/2014/main" val="10005"/>
                  </a:ext>
                </a:extLst>
              </a:tr>
              <a:tr h="370840">
                <a:tc>
                  <a:txBody>
                    <a:bodyPr/>
                    <a:lstStyle/>
                    <a:p>
                      <a:pPr algn="ctr"/>
                      <a:r>
                        <a:rPr lang="en-US" b="1" i="1" dirty="0"/>
                        <a:t>Christ Came to</a:t>
                      </a:r>
                    </a:p>
                  </a:txBody>
                  <a:tcPr/>
                </a:tc>
                <a:tc>
                  <a:txBody>
                    <a:bodyPr/>
                    <a:lstStyle/>
                    <a:p>
                      <a:pPr algn="ctr"/>
                      <a:r>
                        <a:rPr lang="en-US" sz="1400" dirty="0"/>
                        <a:t>Fulfill the Law</a:t>
                      </a:r>
                    </a:p>
                  </a:txBody>
                  <a:tcPr/>
                </a:tc>
                <a:tc>
                  <a:txBody>
                    <a:bodyPr/>
                    <a:lstStyle/>
                    <a:p>
                      <a:pPr algn="ctr"/>
                      <a:r>
                        <a:rPr lang="en-US" sz="1400" dirty="0"/>
                        <a:t>Perform Miracles</a:t>
                      </a:r>
                    </a:p>
                  </a:txBody>
                  <a:tcPr/>
                </a:tc>
                <a:tc>
                  <a:txBody>
                    <a:bodyPr/>
                    <a:lstStyle/>
                    <a:p>
                      <a:pPr algn="ctr"/>
                      <a:r>
                        <a:rPr lang="en-US" sz="1400" dirty="0"/>
                        <a:t>Save humanity</a:t>
                      </a:r>
                    </a:p>
                  </a:txBody>
                  <a:tcPr/>
                </a:tc>
                <a:tc>
                  <a:txBody>
                    <a:bodyPr/>
                    <a:lstStyle/>
                    <a:p>
                      <a:pPr algn="ctr"/>
                      <a:r>
                        <a:rPr lang="en-US" sz="1400" dirty="0"/>
                        <a:t>Dwell among us</a:t>
                      </a:r>
                    </a:p>
                  </a:txBody>
                  <a:tcPr/>
                </a:tc>
                <a:extLst>
                  <a:ext uri="{0D108BD9-81ED-4DB2-BD59-A6C34878D82A}">
                    <a16:rowId xmlns:a16="http://schemas.microsoft.com/office/drawing/2014/main" val="10006"/>
                  </a:ext>
                </a:extLst>
              </a:tr>
              <a:tr h="370840">
                <a:tc>
                  <a:txBody>
                    <a:bodyPr/>
                    <a:lstStyle/>
                    <a:p>
                      <a:pPr algn="ctr"/>
                      <a:r>
                        <a:rPr lang="en-US" b="1" i="1" dirty="0"/>
                        <a:t>Elaborated on</a:t>
                      </a:r>
                    </a:p>
                  </a:txBody>
                  <a:tcPr/>
                </a:tc>
                <a:tc>
                  <a:txBody>
                    <a:bodyPr/>
                    <a:lstStyle/>
                    <a:p>
                      <a:pPr algn="ctr"/>
                      <a:r>
                        <a:rPr lang="en-US" sz="1400" dirty="0"/>
                        <a:t>Prophecies</a:t>
                      </a:r>
                    </a:p>
                  </a:txBody>
                  <a:tcPr/>
                </a:tc>
                <a:tc>
                  <a:txBody>
                    <a:bodyPr/>
                    <a:lstStyle/>
                    <a:p>
                      <a:pPr algn="ctr"/>
                      <a:r>
                        <a:rPr lang="en-US" sz="1400" dirty="0"/>
                        <a:t>Works</a:t>
                      </a:r>
                    </a:p>
                  </a:txBody>
                  <a:tcPr/>
                </a:tc>
                <a:tc>
                  <a:txBody>
                    <a:bodyPr/>
                    <a:lstStyle/>
                    <a:p>
                      <a:pPr algn="ctr"/>
                      <a:r>
                        <a:rPr lang="en-US" sz="1400" dirty="0"/>
                        <a:t>History</a:t>
                      </a:r>
                    </a:p>
                  </a:txBody>
                  <a:tcPr/>
                </a:tc>
                <a:tc>
                  <a:txBody>
                    <a:bodyPr/>
                    <a:lstStyle/>
                    <a:p>
                      <a:pPr algn="ctr"/>
                      <a:r>
                        <a:rPr lang="en-US" sz="1400" dirty="0"/>
                        <a:t>Divinity</a:t>
                      </a:r>
                    </a:p>
                  </a:txBody>
                  <a:tcPr/>
                </a:tc>
                <a:extLst>
                  <a:ext uri="{0D108BD9-81ED-4DB2-BD59-A6C34878D82A}">
                    <a16:rowId xmlns:a16="http://schemas.microsoft.com/office/drawing/2014/main" val="10007"/>
                  </a:ext>
                </a:extLst>
              </a:tr>
              <a:tr h="64230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i="1" dirty="0"/>
                        <a:t>Its Symbol</a:t>
                      </a:r>
                    </a:p>
                  </a:txBody>
                  <a:tcPr/>
                </a:tc>
                <a:tc>
                  <a:txBody>
                    <a:bodyPr/>
                    <a:lstStyle/>
                    <a:p>
                      <a:pPr algn="ctr"/>
                      <a:r>
                        <a:rPr lang="en-US" sz="1400" dirty="0"/>
                        <a:t>Face of a man</a:t>
                      </a:r>
                    </a:p>
                    <a:p>
                      <a:pPr algn="ctr"/>
                      <a:r>
                        <a:rPr lang="en-US" sz="1400" dirty="0"/>
                        <a:t>(His Incarnation)</a:t>
                      </a:r>
                    </a:p>
                  </a:txBody>
                  <a:tcPr/>
                </a:tc>
                <a:tc>
                  <a:txBody>
                    <a:bodyPr/>
                    <a:lstStyle/>
                    <a:p>
                      <a:pPr algn="ctr"/>
                      <a:r>
                        <a:rPr lang="en-US" sz="1400" dirty="0"/>
                        <a:t>Face of a</a:t>
                      </a:r>
                      <a:r>
                        <a:rPr lang="en-US" sz="1400" baseline="0" dirty="0"/>
                        <a:t> l</a:t>
                      </a:r>
                      <a:r>
                        <a:rPr lang="en-US" sz="1400" dirty="0"/>
                        <a:t>ion</a:t>
                      </a:r>
                    </a:p>
                    <a:p>
                      <a:pPr algn="ctr"/>
                      <a:r>
                        <a:rPr lang="en-US" sz="1400" dirty="0"/>
                        <a:t>(His</a:t>
                      </a:r>
                      <a:r>
                        <a:rPr lang="en-US" sz="1400" baseline="0" dirty="0"/>
                        <a:t> s</a:t>
                      </a:r>
                      <a:r>
                        <a:rPr lang="en-US" sz="1400" dirty="0"/>
                        <a:t>trength</a:t>
                      </a:r>
                      <a:endParaRPr lang="en-US" sz="1400" baseline="0" dirty="0"/>
                    </a:p>
                    <a:p>
                      <a:pPr algn="ctr"/>
                      <a:r>
                        <a:rPr lang="en-US" sz="1400" baseline="0" dirty="0"/>
                        <a:t>and </a:t>
                      </a:r>
                      <a:r>
                        <a:rPr lang="en-US" sz="1400" dirty="0"/>
                        <a:t>authority)</a:t>
                      </a:r>
                    </a:p>
                  </a:txBody>
                  <a:tcPr/>
                </a:tc>
                <a:tc>
                  <a:txBody>
                    <a:bodyPr/>
                    <a:lstStyle/>
                    <a:p>
                      <a:pPr algn="ctr"/>
                      <a:r>
                        <a:rPr lang="en-US" sz="1400" dirty="0"/>
                        <a:t>Face</a:t>
                      </a:r>
                      <a:r>
                        <a:rPr lang="en-US" sz="1400" baseline="0" dirty="0"/>
                        <a:t> of an o</a:t>
                      </a:r>
                      <a:r>
                        <a:rPr lang="en-US" sz="1400" dirty="0"/>
                        <a:t>x</a:t>
                      </a:r>
                    </a:p>
                    <a:p>
                      <a:pPr algn="ctr"/>
                      <a:r>
                        <a:rPr lang="en-US" sz="1400" dirty="0"/>
                        <a:t>(He</a:t>
                      </a:r>
                      <a:r>
                        <a:rPr lang="en-US" sz="1400" baseline="0" dirty="0"/>
                        <a:t> is t</a:t>
                      </a:r>
                      <a:r>
                        <a:rPr lang="en-US" sz="1400" dirty="0"/>
                        <a:t>he</a:t>
                      </a:r>
                      <a:r>
                        <a:rPr lang="en-US" sz="1400" baseline="0" dirty="0"/>
                        <a:t> Offering)</a:t>
                      </a:r>
                      <a:endParaRPr lang="en-US" sz="1400" dirty="0"/>
                    </a:p>
                  </a:txBody>
                  <a:tcPr/>
                </a:tc>
                <a:tc>
                  <a:txBody>
                    <a:bodyPr/>
                    <a:lstStyle/>
                    <a:p>
                      <a:pPr algn="ctr"/>
                      <a:r>
                        <a:rPr lang="en-US" sz="1400" dirty="0"/>
                        <a:t>Face of</a:t>
                      </a:r>
                      <a:r>
                        <a:rPr lang="en-US" sz="1400" baseline="0" dirty="0"/>
                        <a:t> an eagle</a:t>
                      </a:r>
                    </a:p>
                    <a:p>
                      <a:pPr algn="ctr"/>
                      <a:r>
                        <a:rPr lang="en-US" sz="1400" baseline="0" dirty="0"/>
                        <a:t>(His divinity and the Resurrection)</a:t>
                      </a:r>
                      <a:endParaRPr lang="en-US" sz="1400" dirty="0"/>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15350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rmAutofit/>
          </a:bodyPr>
          <a:lstStyle/>
          <a:p>
            <a:pPr marL="0" indent="0">
              <a:buNone/>
            </a:pPr>
            <a:r>
              <a:rPr lang="en-US" sz="2000" dirty="0"/>
              <a:t>1. ‘The Gospel of God’:</a:t>
            </a:r>
          </a:p>
          <a:p>
            <a:pPr marL="0" indent="0">
              <a:buNone/>
            </a:pPr>
            <a:r>
              <a:rPr lang="en-US" sz="2000" dirty="0"/>
              <a:t>“Paul, a bondservant of Jesus Christ, called to be an apostle, separated to the gospel of God”														        (Romans 1:1)</a:t>
            </a:r>
          </a:p>
          <a:p>
            <a:pPr marL="0" indent="0">
              <a:buNone/>
            </a:pPr>
            <a:r>
              <a:rPr lang="en-US" sz="2000" dirty="0"/>
              <a:t>- The gospel declares the nature of God as a lover of mankind, such joyful truth that is offered for our salvation. Some Gnostics portrayed God as an angry and severe punisher of man! The Evangelists, however, portrayed the loving Christ, thus the glad tidings from the Father declared in His Son. Christ accordingly, asserted that He came to fulfill the will of the Father.</a:t>
            </a:r>
          </a:p>
          <a:p>
            <a:pPr marL="0" indent="0">
              <a:buNone/>
            </a:pPr>
            <a:r>
              <a:rPr lang="en-US" sz="2000" dirty="0"/>
              <a:t>2. ‘The Gospel of Jesus Christ’:</a:t>
            </a:r>
          </a:p>
          <a:p>
            <a:pPr marL="0" indent="0">
              <a:buNone/>
            </a:pPr>
            <a:r>
              <a:rPr lang="en-US" sz="2000" dirty="0"/>
              <a:t>“The beginning of the gospel of Jesus Christ, the Son of God”									 (Mark 1:1)</a:t>
            </a:r>
          </a:p>
        </p:txBody>
      </p:sp>
    </p:spTree>
    <p:extLst>
      <p:ext uri="{BB962C8B-B14F-4D97-AF65-F5344CB8AC3E}">
        <p14:creationId xmlns:p14="http://schemas.microsoft.com/office/powerpoint/2010/main" val="2618869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 While the Son came to declare to us the love of the Father, He Himself carries the same love. The gospel of the Father is the same as the gospel of the Son, and leads us to union with the Father through His Son.</a:t>
            </a:r>
          </a:p>
          <a:p>
            <a:pPr marL="0" indent="0">
              <a:buNone/>
            </a:pPr>
            <a:r>
              <a:rPr lang="en-US" sz="2000" dirty="0"/>
              <a:t>3. ‘My Gospel’ or ‘Our Gospel’:</a:t>
            </a:r>
          </a:p>
          <a:p>
            <a:pPr marL="0" indent="0">
              <a:buNone/>
            </a:pPr>
            <a:r>
              <a:rPr lang="en-US" sz="2000" dirty="0"/>
              <a:t>“For our gospel did not come to you in word only, but also in power, and in the Holy Spirit and in much assurance, as you know what kind of men we were among you for your sake”											        (1 Thessalonians 1:5)</a:t>
            </a:r>
          </a:p>
          <a:p>
            <a:pPr marL="0" indent="0">
              <a:buNone/>
            </a:pPr>
            <a:r>
              <a:rPr lang="en-US" sz="2000" dirty="0"/>
              <a:t>- Man is the object of the gospel, for God wants us to enjoy the gospel and live by it. The gospel is a divine grace bestowed upon man to accept it and believe in it, to serve it, and to defend it. We ought to defend the gospel with our private lives as well as with our words and behavior, and not become an obstacle to it.</a:t>
            </a:r>
          </a:p>
        </p:txBody>
      </p:sp>
    </p:spTree>
    <p:extLst>
      <p:ext uri="{BB962C8B-B14F-4D97-AF65-F5344CB8AC3E}">
        <p14:creationId xmlns:p14="http://schemas.microsoft.com/office/powerpoint/2010/main" val="2618869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the Four Gospels</a:t>
            </a:r>
          </a:p>
        </p:txBody>
      </p:sp>
      <p:sp>
        <p:nvSpPr>
          <p:cNvPr id="3" name="Content Placeholder 2"/>
          <p:cNvSpPr>
            <a:spLocks noGrp="1"/>
          </p:cNvSpPr>
          <p:nvPr>
            <p:ph idx="1"/>
          </p:nvPr>
        </p:nvSpPr>
        <p:spPr>
          <a:xfrm>
            <a:off x="0" y="1862666"/>
            <a:ext cx="9144000" cy="4995334"/>
          </a:xfrm>
        </p:spPr>
        <p:txBody>
          <a:bodyPr>
            <a:normAutofit lnSpcReduction="10000"/>
          </a:bodyPr>
          <a:lstStyle/>
          <a:p>
            <a:pPr marL="0" indent="0">
              <a:buNone/>
            </a:pPr>
            <a:r>
              <a:rPr lang="en-US" sz="2000" dirty="0"/>
              <a:t>- Thus the gospel does not only represent the love of God towards man, but mutual love between God and man. Man ought not to be negative or neutral toward the gospel, but continually acting positively in order to become the image if his Creator:</a:t>
            </a:r>
          </a:p>
          <a:p>
            <a:pPr marL="0" indent="0">
              <a:buNone/>
            </a:pPr>
            <a:r>
              <a:rPr lang="en-US" sz="2000" dirty="0"/>
              <a:t>“Only let your conduct be worthy of the gospel of Christ”									  (Philippians 1:27)</a:t>
            </a:r>
          </a:p>
          <a:p>
            <a:pPr marL="0" indent="0">
              <a:buNone/>
            </a:pPr>
            <a:r>
              <a:rPr lang="en-US" sz="2000" dirty="0"/>
              <a:t>4. ‘Preached to all the Nations’:</a:t>
            </a:r>
          </a:p>
          <a:p>
            <a:pPr marL="0" indent="0">
              <a:buNone/>
            </a:pPr>
            <a:r>
              <a:rPr lang="en-US" sz="2000" dirty="0"/>
              <a:t>“And the gospel must first be preached to all the nations”															       	         (Mark 13:16)</a:t>
            </a:r>
          </a:p>
          <a:p>
            <a:pPr marL="0" indent="0">
              <a:buNone/>
            </a:pPr>
            <a:r>
              <a:rPr lang="en-US" sz="2000" dirty="0"/>
              <a:t>- It is not limited to Jews but includes all tongues, races, and nations. All get to know God, enjoy the union with Him, and be gratified in the eternal inheritance.</a:t>
            </a:r>
          </a:p>
        </p:txBody>
      </p:sp>
    </p:spTree>
    <p:extLst>
      <p:ext uri="{BB962C8B-B14F-4D97-AF65-F5344CB8AC3E}">
        <p14:creationId xmlns:p14="http://schemas.microsoft.com/office/powerpoint/2010/main" val="2618869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4247</TotalTime>
  <Words>9357</Words>
  <Application>Microsoft Macintosh PowerPoint</Application>
  <PresentationFormat>On-screen Show (4:3)</PresentationFormat>
  <Paragraphs>370</Paragraphs>
  <Slides>60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60</vt:i4>
      </vt:variant>
    </vt:vector>
  </HeadingPairs>
  <TitlesOfParts>
    <vt:vector size="64" baseType="lpstr">
      <vt:lpstr>News Gothic MT</vt:lpstr>
      <vt:lpstr>Times New Roman</vt:lpstr>
      <vt:lpstr>Wingdings 2</vt:lpstr>
      <vt:lpstr>Breeze</vt:lpstr>
      <vt:lpstr>The Four Gospels</vt:lpstr>
      <vt:lpstr>Introduction to  the Four Gospels </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lpstr>Introduction to the Four Gospels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Holy Bible</dc:title>
  <dc:creator>Amir</dc:creator>
  <cp:lastModifiedBy>Amir Abdou</cp:lastModifiedBy>
  <cp:revision>215</cp:revision>
  <dcterms:created xsi:type="dcterms:W3CDTF">2015-04-29T16:18:35Z</dcterms:created>
  <dcterms:modified xsi:type="dcterms:W3CDTF">2023-05-04T19:54:54Z</dcterms:modified>
</cp:coreProperties>
</file>