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47" r:id="rId2"/>
    <p:sldId id="348" r:id="rId3"/>
    <p:sldId id="371" r:id="rId4"/>
    <p:sldId id="350" r:id="rId5"/>
    <p:sldId id="35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72" r:id="rId19"/>
    <p:sldId id="364" r:id="rId20"/>
    <p:sldId id="368" r:id="rId21"/>
    <p:sldId id="366" r:id="rId22"/>
    <p:sldId id="367" r:id="rId23"/>
    <p:sldId id="36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83" autoAdjust="0"/>
  </p:normalViewPr>
  <p:slideViewPr>
    <p:cSldViewPr snapToGrid="0" snapToObjects="1">
      <p:cViewPr varScale="1">
        <p:scale>
          <a:sx n="129" d="100"/>
          <a:sy n="129" d="100"/>
        </p:scale>
        <p:origin x="-1864" y="-112"/>
      </p:cViewPr>
      <p:guideLst>
        <p:guide orient="horz" pos="2160"/>
        <p:guide pos="2880"/>
      </p:guideLst>
    </p:cSldViewPr>
  </p:slideViewPr>
  <p:outlineViewPr>
    <p:cViewPr>
      <p:scale>
        <a:sx n="33" d="100"/>
        <a:sy n="33" d="100"/>
      </p:scale>
      <p:origin x="0" y="433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183ED-E701-A145-8145-F2566AA0E8CF}" type="datetimeFigureOut">
              <a:rPr lang="en-US" smtClean="0"/>
              <a:t>17-06-10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D5396B-D8A2-CE43-AC5E-E4EA9AA9A1C6}" type="slidenum">
              <a:rPr lang="en-US" smtClean="0"/>
              <a:t>‹#›</a:t>
            </a:fld>
            <a:endParaRPr lang="en-US"/>
          </a:p>
        </p:txBody>
      </p:sp>
    </p:spTree>
    <p:extLst>
      <p:ext uri="{BB962C8B-B14F-4D97-AF65-F5344CB8AC3E}">
        <p14:creationId xmlns:p14="http://schemas.microsoft.com/office/powerpoint/2010/main" val="24521116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First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a:t>
            </a:r>
            <a:r>
              <a:rPr lang="en-US" sz="4800" b="1" dirty="0" smtClean="0">
                <a:solidFill>
                  <a:srgbClr val="2C7C9F"/>
                </a:solidFill>
                <a:latin typeface="Times New Roman"/>
                <a:cs typeface="Times New Roman"/>
              </a:rPr>
              <a:t>Corinthians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385392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Therefore judge nothing before the time, until the Lord comes, who will both bring to light the hidden things of darkness and reveal the counsels of the hearts. Then each one’s praise will come from God”								           </a:t>
            </a:r>
            <a:r>
              <a:rPr lang="en-US" sz="2000" dirty="0" smtClean="0"/>
              <a:t> (</a:t>
            </a:r>
            <a:r>
              <a:rPr lang="en-US" sz="2000" dirty="0"/>
              <a:t>1 Corinthians 4:5</a:t>
            </a:r>
            <a:r>
              <a:rPr lang="en-US" sz="2000" dirty="0" smtClean="0"/>
              <a:t>)</a:t>
            </a:r>
          </a:p>
          <a:p>
            <a:pPr marL="0" indent="0">
              <a:buNone/>
            </a:pPr>
            <a:r>
              <a:rPr lang="en-US" sz="2200" dirty="0"/>
              <a:t>III. </a:t>
            </a:r>
            <a:r>
              <a:rPr lang="en-US" sz="2200" u="sng" dirty="0" smtClean="0"/>
              <a:t>Handling the Problem of </a:t>
            </a:r>
            <a:r>
              <a:rPr lang="en-US" sz="2200" u="sng" dirty="0"/>
              <a:t>Sexual Immorality:</a:t>
            </a:r>
            <a:r>
              <a:rPr lang="en-US" sz="2200" dirty="0"/>
              <a:t> (</a:t>
            </a:r>
            <a:r>
              <a:rPr lang="en-US" sz="2200" dirty="0" err="1"/>
              <a:t>Chs</a:t>
            </a:r>
            <a:r>
              <a:rPr lang="en-US" sz="2200" dirty="0"/>
              <a:t>. 5-6)</a:t>
            </a:r>
          </a:p>
          <a:p>
            <a:pPr marL="0" indent="0">
              <a:buNone/>
            </a:pPr>
            <a:r>
              <a:rPr lang="en-US" sz="2000" i="1" dirty="0"/>
              <a:t>1. Immorality </a:t>
            </a:r>
            <a:r>
              <a:rPr lang="en-US" sz="2000" i="1" dirty="0" smtClean="0"/>
              <a:t>Defiles </a:t>
            </a:r>
            <a:r>
              <a:rPr lang="en-US" sz="2000" i="1" dirty="0"/>
              <a:t>the Church:</a:t>
            </a:r>
          </a:p>
          <a:p>
            <a:pPr marL="0" indent="0">
              <a:buNone/>
            </a:pPr>
            <a:r>
              <a:rPr lang="en-US" sz="2000" dirty="0"/>
              <a:t>“Do you not know that a little leaven leavens the whole lump? Therefore purge out the old leaven, that you may be a new lump, since you truly are unleavened. For indeed Christ, our Passover, was sacrificed for us”							        </a:t>
            </a:r>
            <a:r>
              <a:rPr lang="en-US" sz="2000" dirty="0" smtClean="0"/>
              <a:t> (</a:t>
            </a:r>
            <a:r>
              <a:rPr lang="en-US" sz="2000" dirty="0"/>
              <a:t>1 Corinthians 5:6-7</a:t>
            </a:r>
            <a:r>
              <a:rPr lang="en-US" sz="2000" dirty="0" smtClean="0"/>
              <a:t>)</a:t>
            </a:r>
          </a:p>
          <a:p>
            <a:pPr marL="0" indent="0">
              <a:buNone/>
            </a:pPr>
            <a:r>
              <a:rPr lang="en-US" sz="2000" i="1" dirty="0"/>
              <a:t>2. The Body is </a:t>
            </a:r>
            <a:r>
              <a:rPr lang="en-US" sz="2000" i="1" dirty="0" smtClean="0"/>
              <a:t>for </a:t>
            </a:r>
            <a:r>
              <a:rPr lang="en-US" sz="2000" i="1" dirty="0"/>
              <a:t>the Lord</a:t>
            </a:r>
            <a:r>
              <a:rPr lang="en-US" sz="2000" i="1" dirty="0" smtClean="0"/>
              <a:t>:</a:t>
            </a:r>
            <a:endParaRPr lang="en-US" sz="2000" i="1"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Now the body is not for sexual immorality but for the Lord, and the Lord for the body”													 </a:t>
            </a:r>
            <a:r>
              <a:rPr lang="en-US" sz="2000" dirty="0" smtClean="0"/>
              <a:t>                    (</a:t>
            </a:r>
            <a:r>
              <a:rPr lang="en-US" sz="2000" dirty="0"/>
              <a:t>1 Corinthians 6:13</a:t>
            </a:r>
            <a:r>
              <a:rPr lang="en-US" sz="2000" dirty="0" smtClean="0"/>
              <a:t>)</a:t>
            </a:r>
          </a:p>
          <a:p>
            <a:pPr marL="0" indent="0">
              <a:buNone/>
            </a:pPr>
            <a:r>
              <a:rPr lang="en-US" sz="2000" i="1" dirty="0"/>
              <a:t>3. Our Bodies are Members of Christ:</a:t>
            </a:r>
          </a:p>
          <a:p>
            <a:pPr marL="0" indent="0">
              <a:buNone/>
            </a:pPr>
            <a:r>
              <a:rPr lang="en-US" sz="2000" dirty="0"/>
              <a:t>“Do you not know that your bodies are members of Christ? Shall I then take the members of Christ and make them members of a harlot? Certainly not!”														       </a:t>
            </a:r>
            <a:r>
              <a:rPr lang="en-US" sz="2000" dirty="0" smtClean="0"/>
              <a:t>   (</a:t>
            </a:r>
            <a:r>
              <a:rPr lang="en-US" sz="2000" dirty="0"/>
              <a:t>1 Corinthians 6:15)</a:t>
            </a:r>
          </a:p>
          <a:p>
            <a:pPr marL="0" indent="0">
              <a:buNone/>
            </a:pPr>
            <a:r>
              <a:rPr lang="en-US" sz="2000" i="1" dirty="0"/>
              <a:t>4. Our Body is the Temple of the Holy Spirit:</a:t>
            </a:r>
          </a:p>
          <a:p>
            <a:pPr marL="0" indent="0">
              <a:buNone/>
            </a:pPr>
            <a:r>
              <a:rPr lang="en-US" sz="2000" dirty="0"/>
              <a:t>“Flee sexual immorality. Every sin that a man does is outside the body, but he who commits sexual immorality sins against his own body. Or do you not know that your body is the temple of the Holy Spirit who is </a:t>
            </a:r>
            <a:r>
              <a:rPr lang="en-US" sz="2000" dirty="0" smtClean="0"/>
              <a:t>in… </a:t>
            </a:r>
            <a:endParaRPr lang="en-US" sz="2000"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you</a:t>
            </a:r>
            <a:r>
              <a:rPr lang="en-US" sz="2000" dirty="0"/>
              <a:t>, whom you have from God, and you are not your own? For you were bought at a price; therefore glorify God in your body and in your spirit, which are God’s”						     							</a:t>
            </a:r>
            <a:r>
              <a:rPr lang="en-US" sz="2000" dirty="0" smtClean="0"/>
              <a:t>     (</a:t>
            </a:r>
            <a:r>
              <a:rPr lang="en-US" sz="2000" dirty="0"/>
              <a:t>1 Corinthians 6:18-20</a:t>
            </a:r>
            <a:r>
              <a:rPr lang="en-US" sz="2000" dirty="0" smtClean="0"/>
              <a:t>)</a:t>
            </a:r>
          </a:p>
          <a:p>
            <a:pPr marL="0" indent="0">
              <a:buNone/>
            </a:pPr>
            <a:r>
              <a:rPr lang="en-US" sz="2200" dirty="0"/>
              <a:t>IV. </a:t>
            </a:r>
            <a:r>
              <a:rPr lang="en-US" sz="2200" u="sng" dirty="0"/>
              <a:t>Advices Related to the Social Life of the Corinthians:</a:t>
            </a:r>
            <a:r>
              <a:rPr lang="en-US" sz="2200" dirty="0"/>
              <a:t> (</a:t>
            </a:r>
            <a:r>
              <a:rPr lang="en-US" sz="2200" dirty="0" err="1"/>
              <a:t>Chs</a:t>
            </a:r>
            <a:r>
              <a:rPr lang="en-US" sz="2200" dirty="0"/>
              <a:t>. 7-10)</a:t>
            </a:r>
            <a:endParaRPr lang="en-US" sz="2200" u="sng" dirty="0"/>
          </a:p>
          <a:p>
            <a:pPr marL="0" indent="0">
              <a:buNone/>
            </a:pPr>
            <a:r>
              <a:rPr lang="en-US" sz="2000" i="1" dirty="0"/>
              <a:t>1. </a:t>
            </a:r>
            <a:r>
              <a:rPr lang="en-US" sz="2000" i="1" dirty="0" smtClean="0"/>
              <a:t>Marriage Versus </a:t>
            </a:r>
            <a:r>
              <a:rPr lang="en-US" sz="2000" i="1" dirty="0"/>
              <a:t>Celibacy:</a:t>
            </a:r>
          </a:p>
          <a:p>
            <a:pPr marL="0" indent="0">
              <a:buNone/>
            </a:pPr>
            <a:r>
              <a:rPr lang="en-US" sz="2000" dirty="0" smtClean="0"/>
              <a:t>“The </a:t>
            </a:r>
            <a:r>
              <a:rPr lang="en-US" sz="2000" dirty="0"/>
              <a:t>wife does not have authority over her own body, but the </a:t>
            </a:r>
            <a:r>
              <a:rPr lang="en-US" sz="2000" dirty="0" smtClean="0"/>
              <a:t>husband does</a:t>
            </a:r>
            <a:r>
              <a:rPr lang="en-US" sz="2000" dirty="0"/>
              <a:t>. And likewise the husband does not have authority over his own body, but the wife does”													       </a:t>
            </a:r>
            <a:r>
              <a:rPr lang="en-US" sz="2000" dirty="0" smtClean="0"/>
              <a:t>     (</a:t>
            </a:r>
            <a:r>
              <a:rPr lang="en-US" sz="2000" dirty="0"/>
              <a:t>1 Corinthians 7:4</a:t>
            </a:r>
            <a:r>
              <a:rPr lang="en-US" sz="2000" dirty="0" smtClean="0"/>
              <a:t>)</a:t>
            </a:r>
          </a:p>
          <a:p>
            <a:pPr marL="0" indent="0">
              <a:buNone/>
            </a:pPr>
            <a:r>
              <a:rPr lang="en-US" sz="2000" dirty="0"/>
              <a:t>“A wife is not to depart from her husband… And a husband is not to divorce his wife”													     </a:t>
            </a:r>
            <a:r>
              <a:rPr lang="en-US" sz="2000" dirty="0" smtClean="0"/>
              <a:t>(</a:t>
            </a:r>
            <a:r>
              <a:rPr lang="en-US" sz="2000" dirty="0"/>
              <a:t>1 Corinthians 7:10-11</a:t>
            </a:r>
            <a:r>
              <a:rPr lang="en-US" sz="2000" dirty="0" smtClean="0"/>
              <a:t>)</a:t>
            </a:r>
            <a:endParaRPr lang="en-US" sz="2000"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But I want you to be without care. He who is unmarried cares for the things of the Lord—how he may please the Lord”									        </a:t>
            </a:r>
            <a:r>
              <a:rPr lang="en-US" sz="2000" dirty="0" smtClean="0"/>
              <a:t>  (</a:t>
            </a:r>
            <a:r>
              <a:rPr lang="en-US" sz="2000" dirty="0"/>
              <a:t>1 Corinthians 7:32</a:t>
            </a:r>
            <a:r>
              <a:rPr lang="en-US" sz="2000" dirty="0" smtClean="0"/>
              <a:t>)</a:t>
            </a:r>
          </a:p>
          <a:p>
            <a:pPr marL="0" indent="0">
              <a:buNone/>
            </a:pPr>
            <a:r>
              <a:rPr lang="en-US" sz="2000" i="1" dirty="0"/>
              <a:t>2. Relationships b</a:t>
            </a:r>
            <a:r>
              <a:rPr lang="en-US" sz="2000" i="1" dirty="0" smtClean="0"/>
              <a:t>etween </a:t>
            </a:r>
            <a:r>
              <a:rPr lang="en-US" sz="2000" i="1" dirty="0"/>
              <a:t>Believers and Pagans:</a:t>
            </a:r>
          </a:p>
          <a:p>
            <a:pPr marL="0" indent="0">
              <a:buNone/>
            </a:pPr>
            <a:r>
              <a:rPr lang="en-US" sz="2000" dirty="0"/>
              <a:t>“Yet for us there is one God, the Father, of whom are all things, and we for Him; and one Lord Jesus Christ, through whom are all things, and through whom we live”														        </a:t>
            </a:r>
            <a:r>
              <a:rPr lang="en-US" sz="2000" dirty="0" smtClean="0"/>
              <a:t>    (</a:t>
            </a:r>
            <a:r>
              <a:rPr lang="en-US" sz="2000" dirty="0"/>
              <a:t>1 Corinthians 8:6)</a:t>
            </a:r>
          </a:p>
          <a:p>
            <a:pPr marL="0" indent="0">
              <a:buNone/>
            </a:pPr>
            <a:r>
              <a:rPr lang="en-US" sz="2000" dirty="0"/>
              <a:t>“And because of your knowledge shall the weak brother perish, </a:t>
            </a:r>
            <a:r>
              <a:rPr lang="en-US" sz="2000" dirty="0" smtClean="0"/>
              <a:t>for </a:t>
            </a:r>
            <a:r>
              <a:rPr lang="en-US" sz="2000" dirty="0"/>
              <a:t>whom Christ died? But when you thus sin against the brethren, and wound their weak conscience, you sin against Christ. Therefore, if food makes my brother stumble, I will never again eat meat, lest I make my brother stumble”														     </a:t>
            </a:r>
            <a:r>
              <a:rPr lang="en-US" sz="2000" dirty="0" smtClean="0"/>
              <a:t>(</a:t>
            </a:r>
            <a:r>
              <a:rPr lang="en-US" sz="2000" dirty="0"/>
              <a:t>1 Corinthians 8:11-13</a:t>
            </a:r>
            <a:r>
              <a:rPr lang="en-US" sz="2000" dirty="0" smtClean="0"/>
              <a:t>)</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I have become all things to all men, that I might by all means save some. Now this I do for the gospel’s sake”											         </a:t>
            </a:r>
            <a:r>
              <a:rPr lang="en-US" sz="2000" dirty="0" smtClean="0"/>
              <a:t> (</a:t>
            </a:r>
            <a:r>
              <a:rPr lang="en-US" sz="2000" dirty="0"/>
              <a:t>1 Corinthians 9:22</a:t>
            </a:r>
            <a:r>
              <a:rPr lang="en-US" sz="2000" dirty="0" smtClean="0"/>
              <a:t>)</a:t>
            </a:r>
          </a:p>
          <a:p>
            <a:pPr marL="0" indent="0">
              <a:buNone/>
            </a:pPr>
            <a:r>
              <a:rPr lang="en-US" sz="2000" dirty="0"/>
              <a:t>“All things are lawful for me, but not all things are helpful, all things are lawful for me, but not all things edify. Let no one seek his own, but each one the other’s well-being”												   </a:t>
            </a:r>
            <a:r>
              <a:rPr lang="en-US" sz="2000" dirty="0" smtClean="0"/>
              <a:t>(</a:t>
            </a:r>
            <a:r>
              <a:rPr lang="en-US" sz="2000" dirty="0"/>
              <a:t>1 Corinthians 10:23-24</a:t>
            </a:r>
            <a:r>
              <a:rPr lang="en-US" sz="2000" dirty="0" smtClean="0"/>
              <a:t>)</a:t>
            </a:r>
          </a:p>
          <a:p>
            <a:pPr marL="0" indent="0">
              <a:buNone/>
            </a:pPr>
            <a:r>
              <a:rPr lang="en-US" sz="2000" dirty="0"/>
              <a:t>“Give no offense, either to the Jews or to the Greeks or to the church </a:t>
            </a:r>
            <a:r>
              <a:rPr lang="en-US" sz="2000" dirty="0" smtClean="0"/>
              <a:t>of</a:t>
            </a:r>
            <a:r>
              <a:rPr lang="en-US" sz="2000" dirty="0"/>
              <a:t> God, just as I also please all men in all things, not seeking my own profit, but the profit of many, that they may be saved”									   </a:t>
            </a:r>
            <a:r>
              <a:rPr lang="en-US" sz="2000" dirty="0" smtClean="0"/>
              <a:t>(</a:t>
            </a:r>
            <a:r>
              <a:rPr lang="en-US" sz="2000" dirty="0"/>
              <a:t>1 Corinthians 10:32-33</a:t>
            </a:r>
            <a:r>
              <a:rPr lang="en-US" sz="2000" dirty="0" smtClean="0"/>
              <a:t>)</a:t>
            </a:r>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dirty="0" smtClean="0"/>
              <a:t>V</a:t>
            </a:r>
            <a:r>
              <a:rPr lang="en-US" sz="2200" dirty="0"/>
              <a:t>. </a:t>
            </a:r>
            <a:r>
              <a:rPr lang="en-US" sz="2200" u="sng" dirty="0"/>
              <a:t>Approaching Communion:</a:t>
            </a:r>
            <a:r>
              <a:rPr lang="en-US" sz="2200" dirty="0"/>
              <a:t> (</a:t>
            </a:r>
            <a:r>
              <a:rPr lang="en-US" sz="2200" dirty="0" err="1" smtClean="0"/>
              <a:t>Chs</a:t>
            </a:r>
            <a:r>
              <a:rPr lang="en-US" sz="2200" dirty="0" smtClean="0"/>
              <a:t>. 10</a:t>
            </a:r>
            <a:r>
              <a:rPr lang="en-US" sz="2200" dirty="0"/>
              <a:t>-11)</a:t>
            </a:r>
            <a:endParaRPr lang="en-US" sz="2200" u="sng" dirty="0"/>
          </a:p>
          <a:p>
            <a:pPr marL="0" indent="0">
              <a:buNone/>
            </a:pPr>
            <a:r>
              <a:rPr lang="en-US" sz="2000" i="1" dirty="0"/>
              <a:t>1. The Communion of the Lord’s Body and Blood:</a:t>
            </a:r>
          </a:p>
          <a:p>
            <a:pPr marL="0" indent="0">
              <a:buNone/>
            </a:pPr>
            <a:r>
              <a:rPr lang="en-US" sz="2000" dirty="0"/>
              <a:t>“The cup of blessing which we bless, is it not the communion of the blood of Christ? The bread which we break, is it not the communion of the body of Christ?”					       									       </a:t>
            </a:r>
            <a:r>
              <a:rPr lang="en-US" sz="2000" dirty="0" smtClean="0"/>
              <a:t> (</a:t>
            </a:r>
            <a:r>
              <a:rPr lang="en-US" sz="2000" dirty="0"/>
              <a:t>1 Corinthians 10:16</a:t>
            </a:r>
            <a:r>
              <a:rPr lang="en-US" sz="2000" dirty="0" smtClean="0"/>
              <a:t>)</a:t>
            </a:r>
          </a:p>
          <a:p>
            <a:pPr marL="0" indent="0">
              <a:buNone/>
            </a:pPr>
            <a:r>
              <a:rPr lang="en-US" sz="2000" dirty="0"/>
              <a:t>“For we, though many, are one bread and one body; for we all partake of that one bread”													     </a:t>
            </a:r>
            <a:r>
              <a:rPr lang="en-US" sz="2000" dirty="0" smtClean="0"/>
              <a:t>   (</a:t>
            </a:r>
            <a:r>
              <a:rPr lang="en-US" sz="2000" dirty="0"/>
              <a:t>1 Corinthians 10:17</a:t>
            </a:r>
            <a:r>
              <a:rPr lang="en-US" sz="2000" dirty="0" smtClean="0"/>
              <a:t>)</a:t>
            </a:r>
          </a:p>
          <a:p>
            <a:pPr marL="0" indent="0">
              <a:buNone/>
            </a:pPr>
            <a:r>
              <a:rPr lang="en-US" sz="2000" i="1" dirty="0"/>
              <a:t>2. Institution of the Lord’s Supper:</a:t>
            </a:r>
          </a:p>
          <a:p>
            <a:pPr marL="0" indent="0">
              <a:buNone/>
            </a:pPr>
            <a:r>
              <a:rPr lang="en-US" sz="2000" dirty="0"/>
              <a:t>“For I received from the Lord that which I also delivered to you: that </a:t>
            </a:r>
            <a:r>
              <a:rPr lang="en-US" sz="2000" dirty="0" smtClean="0"/>
              <a:t>the… </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Lord </a:t>
            </a:r>
            <a:r>
              <a:rPr lang="en-US" sz="2000" dirty="0"/>
              <a:t>Jesus on the same night in which He was betrayed took bread; and when He had given thanks, He broke it and said: Take, eat; this is My body which is broken for you; do this in remembrance of Me. In the same manner He also took the cup after supper, saying: This cup is the new covenant in My blood. This do, as often as you drink it, in remembrance of Me. For as often as you eat this bread and drink this cup, you proclaim the Lord’s death till He comes”											  </a:t>
            </a:r>
            <a:r>
              <a:rPr lang="en-US" sz="2000" dirty="0" smtClean="0"/>
              <a:t> (</a:t>
            </a:r>
            <a:r>
              <a:rPr lang="en-US" sz="2000" dirty="0"/>
              <a:t>1 Corinthians 11:23-26</a:t>
            </a:r>
            <a:r>
              <a:rPr lang="en-US" sz="2000" dirty="0" smtClean="0"/>
              <a:t>)</a:t>
            </a:r>
          </a:p>
          <a:p>
            <a:pPr marL="0" indent="0">
              <a:buNone/>
            </a:pPr>
            <a:r>
              <a:rPr lang="en-US" sz="2000" i="1" dirty="0"/>
              <a:t>3. Self-Examination </a:t>
            </a:r>
            <a:r>
              <a:rPr lang="en-US" sz="2000" i="1" dirty="0" smtClean="0"/>
              <a:t>Before </a:t>
            </a:r>
            <a:r>
              <a:rPr lang="en-US" sz="2000" i="1" dirty="0"/>
              <a:t>Approaching Communion:</a:t>
            </a:r>
            <a:endParaRPr lang="en-US" sz="2000" dirty="0"/>
          </a:p>
          <a:p>
            <a:pPr marL="0" indent="0">
              <a:buNone/>
            </a:pPr>
            <a:r>
              <a:rPr lang="en-US" sz="2000" dirty="0" smtClean="0"/>
              <a:t>“But </a:t>
            </a:r>
            <a:r>
              <a:rPr lang="en-US" sz="2000" dirty="0"/>
              <a:t>let a man examine himself, and so let him eat of the bread and drink of the cup. For he who eats and drinks in an unworthy manner eats and drinks judgment to himself, not discerning the Lord’s body”								  </a:t>
            </a:r>
            <a:r>
              <a:rPr lang="en-US" sz="2000" dirty="0" smtClean="0"/>
              <a:t> (</a:t>
            </a:r>
            <a:r>
              <a:rPr lang="en-US" sz="2000" dirty="0"/>
              <a:t>1</a:t>
            </a:r>
            <a:r>
              <a:rPr lang="en-US" sz="2000" dirty="0" smtClean="0"/>
              <a:t> </a:t>
            </a:r>
            <a:r>
              <a:rPr lang="en-US" sz="2000" dirty="0"/>
              <a:t>Corinthians 11:27-29</a:t>
            </a:r>
            <a:r>
              <a:rPr lang="en-US" sz="2000" dirty="0" smtClean="0"/>
              <a:t>)</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dirty="0" smtClean="0"/>
              <a:t>VI</a:t>
            </a:r>
            <a:r>
              <a:rPr lang="en-US" sz="2200" dirty="0"/>
              <a:t>. </a:t>
            </a:r>
            <a:r>
              <a:rPr lang="en-US" sz="2200" u="sng" dirty="0"/>
              <a:t>Spiritual Gifts and Love:</a:t>
            </a:r>
            <a:r>
              <a:rPr lang="en-US" sz="2200" dirty="0"/>
              <a:t> (</a:t>
            </a:r>
            <a:r>
              <a:rPr lang="en-US" sz="2200" dirty="0" err="1" smtClean="0"/>
              <a:t>Chs</a:t>
            </a:r>
            <a:r>
              <a:rPr lang="en-US" sz="2200" dirty="0" smtClean="0"/>
              <a:t>. 12</a:t>
            </a:r>
            <a:r>
              <a:rPr lang="en-US" sz="2200" dirty="0"/>
              <a:t>-14)</a:t>
            </a:r>
          </a:p>
          <a:p>
            <a:pPr marL="0" indent="0">
              <a:buNone/>
            </a:pPr>
            <a:r>
              <a:rPr lang="en-US" sz="2000" i="1" dirty="0"/>
              <a:t>1. Unity and Diversity:</a:t>
            </a:r>
            <a:endParaRPr lang="en-US" sz="2000" dirty="0"/>
          </a:p>
          <a:p>
            <a:pPr marL="0" indent="0">
              <a:buNone/>
            </a:pPr>
            <a:r>
              <a:rPr lang="en-US" sz="2000" dirty="0"/>
              <a:t>“There are diversities of gifts, but the same Spirit… But one and the same Spirit works all these things, distributing to each one individually as He wills”					</a:t>
            </a:r>
            <a:r>
              <a:rPr lang="en-US" sz="2000" dirty="0" smtClean="0"/>
              <a:t>										     (</a:t>
            </a:r>
            <a:r>
              <a:rPr lang="en-US" sz="2000" dirty="0"/>
              <a:t>1 Corinthians 12:4,11</a:t>
            </a:r>
            <a:r>
              <a:rPr lang="en-US" sz="2000" dirty="0" smtClean="0"/>
              <a:t>)</a:t>
            </a:r>
          </a:p>
          <a:p>
            <a:pPr marL="0" indent="0">
              <a:buNone/>
            </a:pPr>
            <a:r>
              <a:rPr lang="en-US" sz="2000" dirty="0"/>
              <a:t>“That there should be no schism in the body, but that the members should have the same care for one another. And if one member suffers</a:t>
            </a:r>
            <a:r>
              <a:rPr lang="en-US" sz="2000" dirty="0" smtClean="0"/>
              <a:t>,</a:t>
            </a:r>
            <a:r>
              <a:rPr lang="en-US" sz="2000" dirty="0"/>
              <a:t> all the members suffer with it; or if one member is honored, all the members rejoice with it. Now you are the body of Christ, and members individually”					</a:t>
            </a:r>
            <a:r>
              <a:rPr lang="en-US" sz="2000" dirty="0" smtClean="0"/>
              <a:t>              (</a:t>
            </a:r>
            <a:r>
              <a:rPr lang="en-US" sz="2000" dirty="0"/>
              <a:t>1 Corinthians 12:25-27</a:t>
            </a:r>
            <a:r>
              <a:rPr lang="en-US" sz="2000" dirty="0" smtClean="0"/>
              <a:t>)</a:t>
            </a:r>
          </a:p>
          <a:p>
            <a:pPr marL="0" indent="0">
              <a:buNone/>
            </a:pPr>
            <a:r>
              <a:rPr lang="en-US" sz="2000" i="1" dirty="0"/>
              <a:t>2. Symphony of Love</a:t>
            </a:r>
            <a:r>
              <a:rPr lang="en-US" sz="2000" i="1" dirty="0" smtClean="0"/>
              <a:t>:</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Though I speak with the tongues of men and of angels, but have not love, I have become sounding brass or a clanging cymbal. And though I have the gift of prophecy, and understand all mysteries and all knowledge, and though I have all faith, so that I could remove mountains, but have not love, I am nothing. And though I bestow all my goods to feed the poor, and though I give my body to be burned, but have not love, it profits me </a:t>
            </a:r>
            <a:r>
              <a:rPr lang="en-US" sz="2000" dirty="0" smtClean="0"/>
              <a:t>nothing”														       (1 Corinthians 13:1-3)</a:t>
            </a:r>
          </a:p>
          <a:p>
            <a:pPr marL="0" indent="0">
              <a:buNone/>
            </a:pPr>
            <a:r>
              <a:rPr lang="en-US" sz="2000" dirty="0"/>
              <a:t>“Love suffers long and is kind; love does not envy; love does not parade itself, is not puffed up; does not behave rudely, does not seek its own, is not provoked, thinks no evil; does not rejoice in iniquity, but rejoices in the truth; bears all things, believes all things, hopes all things, endures all things”															       </a:t>
            </a:r>
            <a:r>
              <a:rPr lang="en-US" sz="2000" dirty="0" smtClean="0"/>
              <a:t>(</a:t>
            </a:r>
            <a:r>
              <a:rPr lang="en-US" sz="2000" dirty="0"/>
              <a:t>1 Corinthians 13:4-7</a:t>
            </a:r>
            <a:r>
              <a:rPr lang="en-US" sz="2000" dirty="0" smtClean="0"/>
              <a:t>)</a:t>
            </a:r>
            <a:endParaRPr lang="en-US" sz="2000" dirty="0"/>
          </a:p>
        </p:txBody>
      </p:sp>
    </p:spTree>
    <p:extLst>
      <p:ext uri="{BB962C8B-B14F-4D97-AF65-F5344CB8AC3E}">
        <p14:creationId xmlns:p14="http://schemas.microsoft.com/office/powerpoint/2010/main" val="9447244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And now abide faith, hope, love, these three; but the greatest of these is love”															        </a:t>
            </a:r>
            <a:r>
              <a:rPr lang="en-US" sz="2000" dirty="0" smtClean="0"/>
              <a:t>(</a:t>
            </a:r>
            <a:r>
              <a:rPr lang="en-US" sz="2000" dirty="0"/>
              <a:t>1 Corinthians 13:13)</a:t>
            </a:r>
          </a:p>
          <a:p>
            <a:pPr marL="0" indent="0">
              <a:buNone/>
            </a:pPr>
            <a:r>
              <a:rPr lang="en-US" sz="2000" i="1" dirty="0"/>
              <a:t>3. Doing All Things for Edification:</a:t>
            </a:r>
            <a:endParaRPr lang="en-US" sz="2000" dirty="0"/>
          </a:p>
          <a:p>
            <a:pPr marL="0" indent="0">
              <a:buNone/>
            </a:pPr>
            <a:r>
              <a:rPr lang="en-US" sz="2000" dirty="0"/>
              <a:t>“I will pray with the spirit, and I will also pray with the understanding. I will sing with the spirit, and I will also sing with the understanding”							       </a:t>
            </a:r>
            <a:r>
              <a:rPr lang="en-US" sz="2000" dirty="0" smtClean="0"/>
              <a:t> (</a:t>
            </a:r>
            <a:r>
              <a:rPr lang="en-US" sz="2000" dirty="0"/>
              <a:t>1 Corinthians 14:15</a:t>
            </a:r>
            <a:r>
              <a:rPr lang="en-US" sz="2000" dirty="0" smtClean="0"/>
              <a:t>)</a:t>
            </a:r>
          </a:p>
          <a:p>
            <a:pPr marL="0" indent="0">
              <a:buNone/>
            </a:pPr>
            <a:r>
              <a:rPr lang="en-US" sz="2000" dirty="0"/>
              <a:t>“How is it then, brethren? Whenever you come together, each of you has a psalm, has a teaching, has a tongue, has a revelation, has an interpretation. Let all things be done for edification”									        </a:t>
            </a:r>
            <a:r>
              <a:rPr lang="en-US" sz="2000" dirty="0" smtClean="0"/>
              <a:t>(</a:t>
            </a:r>
            <a:r>
              <a:rPr lang="en-US" sz="2000" dirty="0"/>
              <a:t>1 Corinthians 14:26)</a:t>
            </a:r>
          </a:p>
          <a:p>
            <a:pPr marL="0" indent="0">
              <a:buNone/>
            </a:pPr>
            <a:r>
              <a:rPr lang="en-US" sz="2000" dirty="0"/>
              <a:t>“Let all things be done decently and in order”										        </a:t>
            </a:r>
            <a:r>
              <a:rPr lang="en-US" sz="2000" dirty="0" smtClean="0"/>
              <a:t>(</a:t>
            </a:r>
            <a:r>
              <a:rPr lang="en-US" sz="2000" dirty="0"/>
              <a:t>1 Corinthians 14:40</a:t>
            </a:r>
            <a:r>
              <a:rPr lang="en-US" sz="2000" dirty="0" smtClean="0"/>
              <a:t>)</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b="1" dirty="0"/>
              <a:t>The City of Corinth:</a:t>
            </a:r>
          </a:p>
          <a:p>
            <a:pPr marL="0" indent="0">
              <a:buNone/>
            </a:pPr>
            <a:r>
              <a:rPr lang="en-US" sz="2000" dirty="0"/>
              <a:t>+ It was the capital of Achaia</a:t>
            </a:r>
            <a:r>
              <a:rPr lang="en-US" sz="2000" dirty="0" smtClean="0"/>
              <a:t>, in </a:t>
            </a:r>
            <a:r>
              <a:rPr lang="en-US" sz="2000" dirty="0"/>
              <a:t>Greece, located 40 miles to the west of Athens.</a:t>
            </a:r>
          </a:p>
          <a:p>
            <a:pPr marL="0" indent="0">
              <a:buNone/>
            </a:pPr>
            <a:r>
              <a:rPr lang="en-US" sz="2000" dirty="0"/>
              <a:t>+ Corinth was a center of trade hence a center for luxury and science. In spite of all its wealth Corinth was famous for immoral behavior. </a:t>
            </a:r>
          </a:p>
          <a:p>
            <a:pPr marL="0" indent="0">
              <a:buNone/>
            </a:pPr>
            <a:r>
              <a:rPr lang="en-US" sz="2000" dirty="0"/>
              <a:t>+ Corinth was the last stop in St. Paul’s 2</a:t>
            </a:r>
            <a:r>
              <a:rPr lang="en-US" sz="2000" baseline="30000" dirty="0"/>
              <a:t>nd</a:t>
            </a:r>
            <a:r>
              <a:rPr lang="en-US" sz="2000" dirty="0"/>
              <a:t> missionary trip where he stayed for 18 months (A.D. 52-54). He visited it twice afterwards.</a:t>
            </a:r>
          </a:p>
          <a:p>
            <a:pPr marL="0" indent="0">
              <a:buNone/>
            </a:pPr>
            <a:r>
              <a:rPr lang="en-US" b="1" dirty="0" smtClean="0"/>
              <a:t>Time and Place of </a:t>
            </a:r>
            <a:r>
              <a:rPr lang="en-US" b="1" dirty="0"/>
              <a:t>Writing:</a:t>
            </a:r>
          </a:p>
          <a:p>
            <a:pPr marL="0" indent="0">
              <a:buNone/>
            </a:pPr>
            <a:r>
              <a:rPr lang="en-US" sz="2000" dirty="0"/>
              <a:t>+ St. Paul wrote this epistle towards the end of the three years he spent in Ephesus, around A.D. </a:t>
            </a:r>
            <a:r>
              <a:rPr lang="en-US" sz="2000" dirty="0" smtClean="0"/>
              <a:t>57.:</a:t>
            </a:r>
          </a:p>
        </p:txBody>
      </p:sp>
    </p:spTree>
    <p:extLst>
      <p:ext uri="{BB962C8B-B14F-4D97-AF65-F5344CB8AC3E}">
        <p14:creationId xmlns:p14="http://schemas.microsoft.com/office/powerpoint/2010/main" val="3238921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8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wipe(down)">
                                      <p:cBhvr>
                                        <p:cTn id="48" dur="507">
                                          <p:stCondLst>
                                            <p:cond delay="0"/>
                                          </p:stCondLst>
                                        </p:cTn>
                                        <p:tgtEl>
                                          <p:spTgt spid="3">
                                            <p:txEl>
                                              <p:pRg st="4" end="4"/>
                                            </p:txEl>
                                          </p:spTgt>
                                        </p:tgtEl>
                                      </p:cBhvr>
                                    </p:animEffect>
                                    <p:anim calcmode="lin" valueType="num">
                                      <p:cBhvr>
                                        <p:cTn id="49" dur="1594"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0" dur="581"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1" dur="581" tmFilter="0, 0; 0.125,0.2665; 0.25,0.4; 0.375,0.465; 0.5,0.5;  0.625,0.535; 0.75,0.6; 0.875,0.7335; 1,1">
                                          <p:stCondLst>
                                            <p:cond delay="581"/>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2" dur="290" tmFilter="0, 0; 0.125,0.2665; 0.25,0.4; 0.375,0.465; 0.5,0.5;  0.625,0.535; 0.75,0.6; 0.875,0.7335; 1,1">
                                          <p:stCondLst>
                                            <p:cond delay="1159"/>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3" dur="144" tmFilter="0, 0; 0.125,0.2665; 0.25,0.4; 0.375,0.465; 0.5,0.5;  0.625,0.535; 0.75,0.6; 0.875,0.7335; 1,1">
                                          <p:stCondLst>
                                            <p:cond delay="1449"/>
                                          </p:stCondLst>
                                        </p:cTn>
                                        <p:tgtEl>
                                          <p:spTgt spid="3">
                                            <p:txEl>
                                              <p:pRg st="4" end="4"/>
                                            </p:txEl>
                                          </p:spTgt>
                                        </p:tgtEl>
                                        <p:attrNameLst>
                                          <p:attrName>ppt_y</p:attrName>
                                        </p:attrNameLst>
                                      </p:cBhvr>
                                      <p:tavLst>
                                        <p:tav tm="0" fmla="#ppt_y-sin(pi*$)/81">
                                          <p:val>
                                            <p:fltVal val="0"/>
                                          </p:val>
                                        </p:tav>
                                        <p:tav tm="100000">
                                          <p:val>
                                            <p:fltVal val="1"/>
                                          </p:val>
                                        </p:tav>
                                      </p:tavLst>
                                    </p:anim>
                                    <p:animScale>
                                      <p:cBhvr>
                                        <p:cTn id="54" dur="23">
                                          <p:stCondLst>
                                            <p:cond delay="569"/>
                                          </p:stCondLst>
                                        </p:cTn>
                                        <p:tgtEl>
                                          <p:spTgt spid="3">
                                            <p:txEl>
                                              <p:pRg st="4" end="4"/>
                                            </p:txEl>
                                          </p:spTgt>
                                        </p:tgtEl>
                                      </p:cBhvr>
                                      <p:to x="100000" y="60000"/>
                                    </p:animScale>
                                    <p:animScale>
                                      <p:cBhvr>
                                        <p:cTn id="55" dur="145" decel="50000">
                                          <p:stCondLst>
                                            <p:cond delay="592"/>
                                          </p:stCondLst>
                                        </p:cTn>
                                        <p:tgtEl>
                                          <p:spTgt spid="3">
                                            <p:txEl>
                                              <p:pRg st="4" end="4"/>
                                            </p:txEl>
                                          </p:spTgt>
                                        </p:tgtEl>
                                      </p:cBhvr>
                                      <p:to x="100000" y="100000"/>
                                    </p:animScale>
                                    <p:animScale>
                                      <p:cBhvr>
                                        <p:cTn id="56" dur="23">
                                          <p:stCondLst>
                                            <p:cond delay="1148"/>
                                          </p:stCondLst>
                                        </p:cTn>
                                        <p:tgtEl>
                                          <p:spTgt spid="3">
                                            <p:txEl>
                                              <p:pRg st="4" end="4"/>
                                            </p:txEl>
                                          </p:spTgt>
                                        </p:tgtEl>
                                      </p:cBhvr>
                                      <p:to x="100000" y="80000"/>
                                    </p:animScale>
                                    <p:animScale>
                                      <p:cBhvr>
                                        <p:cTn id="57" dur="145" decel="50000">
                                          <p:stCondLst>
                                            <p:cond delay="1171"/>
                                          </p:stCondLst>
                                        </p:cTn>
                                        <p:tgtEl>
                                          <p:spTgt spid="3">
                                            <p:txEl>
                                              <p:pRg st="4" end="4"/>
                                            </p:txEl>
                                          </p:spTgt>
                                        </p:tgtEl>
                                      </p:cBhvr>
                                      <p:to x="100000" y="100000"/>
                                    </p:animScale>
                                    <p:animScale>
                                      <p:cBhvr>
                                        <p:cTn id="58" dur="23">
                                          <p:stCondLst>
                                            <p:cond delay="1437"/>
                                          </p:stCondLst>
                                        </p:cTn>
                                        <p:tgtEl>
                                          <p:spTgt spid="3">
                                            <p:txEl>
                                              <p:pRg st="4" end="4"/>
                                            </p:txEl>
                                          </p:spTgt>
                                        </p:tgtEl>
                                      </p:cBhvr>
                                      <p:to x="100000" y="90000"/>
                                    </p:animScale>
                                    <p:animScale>
                                      <p:cBhvr>
                                        <p:cTn id="59" dur="145" decel="50000">
                                          <p:stCondLst>
                                            <p:cond delay="1459"/>
                                          </p:stCondLst>
                                        </p:cTn>
                                        <p:tgtEl>
                                          <p:spTgt spid="3">
                                            <p:txEl>
                                              <p:pRg st="4" end="4"/>
                                            </p:txEl>
                                          </p:spTgt>
                                        </p:tgtEl>
                                      </p:cBhvr>
                                      <p:to x="100000" y="100000"/>
                                    </p:animScale>
                                    <p:animScale>
                                      <p:cBhvr>
                                        <p:cTn id="60" dur="23">
                                          <p:stCondLst>
                                            <p:cond delay="1582"/>
                                          </p:stCondLst>
                                        </p:cTn>
                                        <p:tgtEl>
                                          <p:spTgt spid="3">
                                            <p:txEl>
                                              <p:pRg st="4" end="4"/>
                                            </p:txEl>
                                          </p:spTgt>
                                        </p:tgtEl>
                                      </p:cBhvr>
                                      <p:to x="100000" y="95000"/>
                                    </p:animScale>
                                    <p:animScale>
                                      <p:cBhvr>
                                        <p:cTn id="61" dur="145" decel="50000">
                                          <p:stCondLst>
                                            <p:cond delay="1605"/>
                                          </p:stCondLst>
                                        </p:cTn>
                                        <p:tgtEl>
                                          <p:spTgt spid="3">
                                            <p:txEl>
                                              <p:pRg st="4" end="4"/>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blinds(horizontal)">
                                      <p:cBhvr>
                                        <p:cTn id="6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200" dirty="0" smtClean="0"/>
              <a:t>VII</a:t>
            </a:r>
            <a:r>
              <a:rPr lang="en-US" sz="2200" dirty="0"/>
              <a:t>. </a:t>
            </a:r>
            <a:r>
              <a:rPr lang="en-US" sz="2200" u="sng" dirty="0"/>
              <a:t>The Resurrection of our Lord Jesus Christ:</a:t>
            </a:r>
            <a:r>
              <a:rPr lang="en-US" sz="2200" dirty="0"/>
              <a:t> (</a:t>
            </a:r>
            <a:r>
              <a:rPr lang="en-US" sz="2200" dirty="0" smtClean="0"/>
              <a:t>Ch. 15</a:t>
            </a:r>
            <a:r>
              <a:rPr lang="en-US" sz="2200" dirty="0"/>
              <a:t>)</a:t>
            </a:r>
          </a:p>
          <a:p>
            <a:pPr marL="0" indent="0">
              <a:buNone/>
            </a:pPr>
            <a:r>
              <a:rPr lang="en-US" sz="2000" i="1" dirty="0"/>
              <a:t>1. The Resurrection, Proclaimed in the Gospel:</a:t>
            </a:r>
            <a:endParaRPr lang="en-US" sz="2000" dirty="0"/>
          </a:p>
          <a:p>
            <a:pPr marL="0" indent="0">
              <a:buNone/>
            </a:pPr>
            <a:r>
              <a:rPr lang="en-US" sz="2000" dirty="0"/>
              <a:t>“For I delivered to you first of all that which I also received: that Christ died for our sins according to the Scriptures,</a:t>
            </a:r>
            <a:r>
              <a:rPr lang="en-US" sz="2000" b="1" dirty="0"/>
              <a:t> </a:t>
            </a:r>
            <a:r>
              <a:rPr lang="en-US" sz="2000" dirty="0"/>
              <a:t>and that He was buried, and that He rose again the third day according to the Scriptures, and that He was seen by </a:t>
            </a:r>
            <a:r>
              <a:rPr lang="en-US" sz="2000" dirty="0" err="1"/>
              <a:t>Cephas</a:t>
            </a:r>
            <a:r>
              <a:rPr lang="en-US" sz="2000" dirty="0"/>
              <a:t>, then by the twelve”	        									       </a:t>
            </a:r>
            <a:r>
              <a:rPr lang="en-US" sz="2000" dirty="0" smtClean="0"/>
              <a:t>(</a:t>
            </a:r>
            <a:r>
              <a:rPr lang="en-US" sz="2000" dirty="0"/>
              <a:t>1 Corinthians 15:3-5</a:t>
            </a:r>
            <a:r>
              <a:rPr lang="en-US" sz="2000" dirty="0" smtClean="0"/>
              <a:t>)</a:t>
            </a:r>
          </a:p>
          <a:p>
            <a:pPr marL="0" indent="0">
              <a:buNone/>
            </a:pPr>
            <a:r>
              <a:rPr lang="en-US" sz="2000" i="1" dirty="0"/>
              <a:t>2. The Risen Christ, Our Hope:</a:t>
            </a:r>
            <a:endParaRPr lang="en-US" sz="2000" dirty="0"/>
          </a:p>
          <a:p>
            <a:pPr marL="0" indent="0">
              <a:buNone/>
            </a:pPr>
            <a:r>
              <a:rPr lang="en-US" sz="2000" dirty="0"/>
              <a:t>“And if Christ is not risen, your faith is futile; you are still in your sins! Then also those who have fallen asleep in Christ have perished. If in this life only we have hope in Christ, we are of all men the most pitiable”							   </a:t>
            </a:r>
            <a:r>
              <a:rPr lang="en-US" sz="2000" dirty="0" smtClean="0"/>
              <a:t>(</a:t>
            </a:r>
            <a:r>
              <a:rPr lang="en-US" sz="2000" dirty="0"/>
              <a:t>1 Corinthians 15:17-19</a:t>
            </a:r>
            <a:r>
              <a:rPr lang="en-US" sz="2000" dirty="0" smtClean="0"/>
              <a:t>)</a:t>
            </a:r>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But now Christ is risen from the dead, and has become the </a:t>
            </a:r>
            <a:r>
              <a:rPr lang="en-US" sz="2000" dirty="0" err="1"/>
              <a:t>firstfruits</a:t>
            </a:r>
            <a:r>
              <a:rPr lang="en-US" sz="2000" dirty="0"/>
              <a:t> of those who have fallen asleep.</a:t>
            </a:r>
            <a:r>
              <a:rPr lang="en-US" sz="2000" b="1" dirty="0"/>
              <a:t> </a:t>
            </a:r>
            <a:r>
              <a:rPr lang="en-US" sz="2000" dirty="0"/>
              <a:t>For since by man came death, by Man also came the resurrection of the dead.</a:t>
            </a:r>
            <a:r>
              <a:rPr lang="en-US" sz="2000" b="1" dirty="0"/>
              <a:t> </a:t>
            </a:r>
            <a:r>
              <a:rPr lang="en-US" sz="2000" dirty="0"/>
              <a:t>For as in Adam all die, even so in Christ all shall be made alive”												   </a:t>
            </a:r>
            <a:r>
              <a:rPr lang="en-US" sz="2000" dirty="0" smtClean="0"/>
              <a:t>(</a:t>
            </a:r>
            <a:r>
              <a:rPr lang="en-US" sz="2000" dirty="0"/>
              <a:t>1 Corinthians 15:20-22)</a:t>
            </a:r>
          </a:p>
          <a:p>
            <a:pPr marL="0" indent="0">
              <a:buNone/>
            </a:pPr>
            <a:r>
              <a:rPr lang="en-US" sz="2000" dirty="0"/>
              <a:t>“And why do we stand in jeopardy every hour?</a:t>
            </a:r>
            <a:r>
              <a:rPr lang="en-US" sz="2000" b="1" dirty="0"/>
              <a:t> </a:t>
            </a:r>
            <a:r>
              <a:rPr lang="en-US" sz="2000" dirty="0"/>
              <a:t>I affirm, by the boasting in you which I have in Christ Jesus our Lord, I die daily.</a:t>
            </a:r>
            <a:r>
              <a:rPr lang="en-US" sz="2000" b="1" dirty="0"/>
              <a:t> </a:t>
            </a:r>
            <a:r>
              <a:rPr lang="en-US" sz="2000" dirty="0"/>
              <a:t>If, in the manner of men, I have fought with beasts at Ephesus, what advantage is it to me</a:t>
            </a:r>
            <a:r>
              <a:rPr lang="en-US" sz="2000" dirty="0" smtClean="0"/>
              <a:t>?</a:t>
            </a:r>
            <a:r>
              <a:rPr lang="en-US" sz="2000" dirty="0"/>
              <a:t> If the dead do not rise, let us eat and drink, for tomorrow we die!”							   </a:t>
            </a:r>
            <a:r>
              <a:rPr lang="en-US" sz="2000" dirty="0" smtClean="0"/>
              <a:t>(</a:t>
            </a:r>
            <a:r>
              <a:rPr lang="en-US" sz="2000" dirty="0"/>
              <a:t>1 Corinthians 15:30-32)</a:t>
            </a:r>
          </a:p>
          <a:p>
            <a:pPr marL="0" indent="0">
              <a:buNone/>
            </a:pPr>
            <a:r>
              <a:rPr lang="en-US" sz="2000" i="1" dirty="0"/>
              <a:t>3. Nature of Resurrected Bodies:</a:t>
            </a:r>
            <a:endParaRPr lang="en-US" sz="2000" dirty="0"/>
          </a:p>
          <a:p>
            <a:pPr marL="0" indent="0">
              <a:buNone/>
            </a:pPr>
            <a:r>
              <a:rPr lang="en-US" sz="2000" dirty="0"/>
              <a:t>“The body is sown in corruption, it is raised in incorruption. It is sown in dishonor, it is raised in glory. It is sown in weakness, it is raised </a:t>
            </a:r>
            <a:r>
              <a:rPr lang="en-US" sz="2000" dirty="0" smtClean="0"/>
              <a:t>in… </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power</a:t>
            </a:r>
            <a:r>
              <a:rPr lang="en-US" sz="2000" dirty="0"/>
              <a:t>. It is sown a natural body, it is raised a spiritual body”								  </a:t>
            </a:r>
            <a:r>
              <a:rPr lang="en-US" sz="2000" dirty="0" smtClean="0"/>
              <a:t> (</a:t>
            </a:r>
            <a:r>
              <a:rPr lang="en-US" sz="2000" dirty="0"/>
              <a:t>1 Corinthians 15:42-44)</a:t>
            </a:r>
          </a:p>
          <a:p>
            <a:pPr marL="0" indent="0">
              <a:buNone/>
            </a:pPr>
            <a:r>
              <a:rPr lang="en-US" sz="2000" dirty="0"/>
              <a:t>“As was the man of dust, so also are those who are made of dust; and as is the heavenly Man, so also are those who are heavenly. And as we have borne the image of the man of dust, we shall also bear the image of the heavenly Man”														   </a:t>
            </a:r>
            <a:r>
              <a:rPr lang="en-US" sz="2000" dirty="0" smtClean="0"/>
              <a:t>(</a:t>
            </a:r>
            <a:r>
              <a:rPr lang="en-US" sz="2000" dirty="0"/>
              <a:t>1 Corinthians 15:48-49</a:t>
            </a:r>
            <a:r>
              <a:rPr lang="en-US" sz="2000" dirty="0" smtClean="0"/>
              <a:t>)</a:t>
            </a:r>
          </a:p>
          <a:p>
            <a:pPr marL="0" indent="0">
              <a:buNone/>
            </a:pPr>
            <a:r>
              <a:rPr lang="en-US" sz="2000" i="1" dirty="0"/>
              <a:t>4. Our Final Victory:</a:t>
            </a:r>
            <a:endParaRPr lang="en-US" sz="2000" dirty="0"/>
          </a:p>
          <a:p>
            <a:pPr marL="0" indent="0">
              <a:buNone/>
            </a:pPr>
            <a:r>
              <a:rPr lang="en-US" sz="2000" dirty="0"/>
              <a:t>“For this corruptible must put on incorruption, and this mortal must put on immortality. So when this corruptible has put on incorruption, and this mortal has put on immortality, then shall be brought to pass the saying that is written: Death is swallowed up in victory. O Death, where is your sting? O Hades, where is your victory? The sting of death is sin, and </a:t>
            </a:r>
            <a:r>
              <a:rPr lang="en-US" sz="2000" dirty="0" smtClean="0"/>
              <a:t>the… </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strength </a:t>
            </a:r>
            <a:r>
              <a:rPr lang="en-US" sz="2000" dirty="0"/>
              <a:t>of sin is the law. But thanks be to God, who gives us the victory through our Lord Jesus Christ”											   </a:t>
            </a:r>
            <a:r>
              <a:rPr lang="en-US" sz="2000" dirty="0" smtClean="0"/>
              <a:t>(</a:t>
            </a:r>
            <a:r>
              <a:rPr lang="en-US" sz="2000" dirty="0"/>
              <a:t>1 Corinthians 15:53-56)</a:t>
            </a:r>
          </a:p>
          <a:p>
            <a:pPr marL="0" indent="0">
              <a:buNone/>
            </a:pPr>
            <a:r>
              <a:rPr lang="en-US" sz="2000" dirty="0"/>
              <a:t>“Therefore, my beloved brethren, be steadfast, immovable, always abounding in the work of the Lord, knowing that your labor is not in vain in the Lord”														      </a:t>
            </a:r>
            <a:r>
              <a:rPr lang="en-US" sz="2000" dirty="0" smtClean="0"/>
              <a:t>  (</a:t>
            </a:r>
            <a:r>
              <a:rPr lang="en-US" sz="2000" dirty="0"/>
              <a:t>1 Corinthians 15:58</a:t>
            </a:r>
            <a:r>
              <a:rPr lang="en-US" sz="2000" dirty="0" smtClean="0"/>
              <a:t>)</a:t>
            </a:r>
          </a:p>
          <a:p>
            <a:pPr marL="0" lvl="0" indent="0">
              <a:buClr>
                <a:srgbClr val="2C7C9F">
                  <a:lumMod val="60000"/>
                  <a:lumOff val="40000"/>
                </a:srgbClr>
              </a:buClr>
              <a:buNone/>
            </a:pPr>
            <a:r>
              <a:rPr lang="en-US" sz="2200" dirty="0">
                <a:solidFill>
                  <a:prstClr val="black">
                    <a:lumMod val="65000"/>
                    <a:lumOff val="35000"/>
                  </a:prstClr>
                </a:solidFill>
              </a:rPr>
              <a:t>VIII. </a:t>
            </a:r>
            <a:r>
              <a:rPr lang="en-US" sz="2200" u="sng" dirty="0">
                <a:solidFill>
                  <a:prstClr val="black">
                    <a:lumMod val="65000"/>
                    <a:lumOff val="35000"/>
                  </a:prstClr>
                </a:solidFill>
              </a:rPr>
              <a:t>Concluding Exhortations and Greetings:</a:t>
            </a:r>
            <a:r>
              <a:rPr lang="en-US" sz="2200" dirty="0">
                <a:solidFill>
                  <a:prstClr val="black">
                    <a:lumMod val="65000"/>
                    <a:lumOff val="35000"/>
                  </a:prstClr>
                </a:solidFill>
              </a:rPr>
              <a:t> (Ch. 16)</a:t>
            </a:r>
          </a:p>
          <a:p>
            <a:pPr marL="0" indent="0">
              <a:buClr>
                <a:srgbClr val="2C7C9F">
                  <a:lumMod val="60000"/>
                  <a:lumOff val="40000"/>
                </a:srgbClr>
              </a:buClr>
              <a:buNone/>
            </a:pPr>
            <a:r>
              <a:rPr lang="en-US" sz="2000" dirty="0"/>
              <a:t>“Watch, stand fast in the faith, be brave, be strong.</a:t>
            </a:r>
            <a:r>
              <a:rPr lang="en-US" sz="2000" b="1" dirty="0"/>
              <a:t> </a:t>
            </a:r>
            <a:r>
              <a:rPr lang="en-US" sz="2000" dirty="0"/>
              <a:t>Let all that you do be done with love”													   </a:t>
            </a:r>
            <a:r>
              <a:rPr lang="en-US" sz="2000" dirty="0" smtClean="0"/>
              <a:t>(1 Corinthians 16:</a:t>
            </a:r>
            <a:r>
              <a:rPr lang="en-US" sz="2000" dirty="0"/>
              <a:t>13-14)</a:t>
            </a:r>
          </a:p>
          <a:p>
            <a:pPr marL="0" indent="0">
              <a:buClr>
                <a:srgbClr val="2C7C9F">
                  <a:lumMod val="60000"/>
                  <a:lumOff val="40000"/>
                </a:srgbClr>
              </a:buClr>
              <a:buNone/>
            </a:pPr>
            <a:r>
              <a:rPr lang="en-US" sz="2000" dirty="0"/>
              <a:t>“The grace of our Lord Jesus Christ be with you. My love be with you </a:t>
            </a:r>
            <a:r>
              <a:rPr lang="en-US" sz="2000" dirty="0" smtClean="0"/>
              <a:t>all in Christ Jesus. Amen”													   (1 Corinthians 16:23-24)</a:t>
            </a:r>
            <a:endParaRPr lang="en-US" sz="2000" dirty="0"/>
          </a:p>
        </p:txBody>
      </p:sp>
    </p:spTree>
    <p:extLst>
      <p:ext uri="{BB962C8B-B14F-4D97-AF65-F5344CB8AC3E}">
        <p14:creationId xmlns:p14="http://schemas.microsoft.com/office/powerpoint/2010/main" val="33028082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I will tarry in Ephesus until Pentecost”									      </a:t>
            </a:r>
            <a:r>
              <a:rPr lang="en-US" sz="2000" dirty="0" smtClean="0"/>
              <a:t>	          (1 Corinthians </a:t>
            </a:r>
            <a:r>
              <a:rPr lang="en-US" sz="2000" dirty="0"/>
              <a:t>16:8</a:t>
            </a:r>
            <a:r>
              <a:rPr lang="en-US" sz="2000" dirty="0" smtClean="0"/>
              <a:t>)</a:t>
            </a:r>
          </a:p>
          <a:p>
            <a:pPr marL="0" indent="0">
              <a:buNone/>
            </a:pPr>
            <a:r>
              <a:rPr lang="en-US" b="1" dirty="0" smtClean="0"/>
              <a:t>Purpose </a:t>
            </a:r>
            <a:r>
              <a:rPr lang="en-US" b="1" dirty="0" smtClean="0"/>
              <a:t>of Writing</a:t>
            </a:r>
            <a:r>
              <a:rPr lang="en-US" b="1" dirty="0" smtClean="0"/>
              <a:t>:</a:t>
            </a:r>
            <a:endParaRPr lang="en-US" b="1" dirty="0"/>
          </a:p>
          <a:p>
            <a:pPr marL="0" indent="0">
              <a:buNone/>
            </a:pPr>
            <a:r>
              <a:rPr lang="en-US" sz="2200" u="sng" dirty="0" smtClean="0"/>
              <a:t>To Solve Different Problems in the Church of Corinth:</a:t>
            </a:r>
            <a:endParaRPr lang="en-US" sz="2200" u="sng" dirty="0"/>
          </a:p>
          <a:p>
            <a:pPr marL="0" indent="0">
              <a:buNone/>
            </a:pPr>
            <a:r>
              <a:rPr lang="en-US" sz="2000" i="1" dirty="0"/>
              <a:t>1. </a:t>
            </a:r>
            <a:r>
              <a:rPr lang="en-US" sz="2000" i="1" u="sng" dirty="0" smtClean="0"/>
              <a:t>To Rebuke the Corinthians for the Divisions in the Church:</a:t>
            </a:r>
            <a:endParaRPr lang="en-US" sz="2000" i="1" u="sng" dirty="0"/>
          </a:p>
          <a:p>
            <a:pPr marL="0" indent="0">
              <a:buNone/>
            </a:pPr>
            <a:r>
              <a:rPr lang="en-US" sz="2000" dirty="0"/>
              <a:t>“Now I plead with you, brethren, by the name of our Lord Jesus Christ, that you all speak the same thing, and that there be no divisions among you, but that you be perfectly joined together in the same mind and in the same judgment”													          </a:t>
            </a:r>
            <a:r>
              <a:rPr lang="en-US" sz="2000" dirty="0" smtClean="0"/>
              <a:t>(</a:t>
            </a:r>
            <a:r>
              <a:rPr lang="en-US" sz="2000" dirty="0"/>
              <a:t>1 Corinthians 1:10</a:t>
            </a:r>
            <a:r>
              <a:rPr lang="en-US" sz="2000" dirty="0" smtClean="0"/>
              <a:t>)</a:t>
            </a:r>
          </a:p>
          <a:p>
            <a:pPr marL="0" lvl="0" indent="0">
              <a:buNone/>
            </a:pPr>
            <a:r>
              <a:rPr lang="en-US" sz="2000" i="1" dirty="0">
                <a:solidFill>
                  <a:prstClr val="black">
                    <a:lumMod val="65000"/>
                    <a:lumOff val="35000"/>
                  </a:prstClr>
                </a:solidFill>
              </a:rPr>
              <a:t>2. </a:t>
            </a:r>
            <a:r>
              <a:rPr lang="en-US" sz="2000" i="1" u="sng" dirty="0">
                <a:solidFill>
                  <a:prstClr val="black">
                    <a:lumMod val="65000"/>
                    <a:lumOff val="35000"/>
                  </a:prstClr>
                </a:solidFill>
              </a:rPr>
              <a:t>To Address Sexual Immorality</a:t>
            </a:r>
            <a:r>
              <a:rPr lang="en-US" sz="2000" i="1" u="sng" dirty="0" smtClean="0">
                <a:solidFill>
                  <a:prstClr val="black">
                    <a:lumMod val="65000"/>
                    <a:lumOff val="35000"/>
                  </a:prstClr>
                </a:solidFill>
              </a:rPr>
              <a:t>:</a:t>
            </a:r>
            <a:endParaRPr lang="en-US" sz="2000" i="1" u="sng" dirty="0">
              <a:solidFill>
                <a:prstClr val="black">
                  <a:lumMod val="65000"/>
                  <a:lumOff val="35000"/>
                </a:prstClr>
              </a:solidFill>
            </a:endParaRPr>
          </a:p>
        </p:txBody>
      </p:sp>
    </p:spTree>
    <p:extLst>
      <p:ext uri="{BB962C8B-B14F-4D97-AF65-F5344CB8AC3E}">
        <p14:creationId xmlns:p14="http://schemas.microsoft.com/office/powerpoint/2010/main" val="7057334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It is actually reported that there is sexual immorality among you, and such sexual immorality as is not named among the Gentiles</a:t>
            </a:r>
            <a:r>
              <a:rPr lang="en-US" sz="2000" dirty="0"/>
              <a:t>—</a:t>
            </a:r>
            <a:r>
              <a:rPr lang="en-US" sz="2000" dirty="0">
                <a:solidFill>
                  <a:prstClr val="black">
                    <a:lumMod val="65000"/>
                    <a:lumOff val="35000"/>
                  </a:prstClr>
                </a:solidFill>
              </a:rPr>
              <a:t>that a man has his father’s wife!”														</a:t>
            </a:r>
            <a:r>
              <a:rPr lang="en-US" sz="2000" dirty="0" smtClean="0">
                <a:solidFill>
                  <a:prstClr val="black">
                    <a:lumMod val="65000"/>
                    <a:lumOff val="35000"/>
                  </a:prstClr>
                </a:solidFill>
              </a:rPr>
              <a:t>(1 Corinthians 5</a:t>
            </a:r>
            <a:r>
              <a:rPr lang="en-US" sz="2000" dirty="0">
                <a:solidFill>
                  <a:prstClr val="black">
                    <a:lumMod val="65000"/>
                    <a:lumOff val="35000"/>
                  </a:prstClr>
                </a:solidFill>
              </a:rPr>
              <a:t>:1)</a:t>
            </a:r>
          </a:p>
          <a:p>
            <a:pPr marL="0" lvl="0" indent="0">
              <a:buClr>
                <a:srgbClr val="2C7C9F">
                  <a:lumMod val="60000"/>
                  <a:lumOff val="40000"/>
                </a:srgbClr>
              </a:buClr>
              <a:buNone/>
            </a:pPr>
            <a:r>
              <a:rPr lang="en-US" sz="2000" i="1" dirty="0">
                <a:solidFill>
                  <a:prstClr val="black">
                    <a:lumMod val="65000"/>
                    <a:lumOff val="35000"/>
                  </a:prstClr>
                </a:solidFill>
              </a:rPr>
              <a:t>3. </a:t>
            </a:r>
            <a:r>
              <a:rPr lang="en-US" sz="2000" i="1" u="sng" dirty="0" smtClean="0">
                <a:solidFill>
                  <a:prstClr val="black">
                    <a:lumMod val="65000"/>
                    <a:lumOff val="35000"/>
                  </a:prstClr>
                </a:solidFill>
              </a:rPr>
              <a:t>To Talk Over Marriage and </a:t>
            </a:r>
            <a:r>
              <a:rPr lang="en-US" sz="2000" i="1" u="sng" dirty="0">
                <a:solidFill>
                  <a:prstClr val="black">
                    <a:lumMod val="65000"/>
                    <a:lumOff val="35000"/>
                  </a:prstClr>
                </a:solidFill>
              </a:rPr>
              <a:t>Celibacy:</a:t>
            </a:r>
          </a:p>
          <a:p>
            <a:pPr marL="0" indent="0">
              <a:buNone/>
            </a:pPr>
            <a:r>
              <a:rPr lang="en-US" sz="2000" dirty="0">
                <a:solidFill>
                  <a:prstClr val="black">
                    <a:lumMod val="65000"/>
                    <a:lumOff val="35000"/>
                  </a:prstClr>
                </a:solidFill>
              </a:rPr>
              <a:t>“</a:t>
            </a:r>
            <a:r>
              <a:rPr lang="en-US" sz="2000" dirty="0"/>
              <a:t>Now concerning the things of which you wrote to me: It is good for a man not to touch a woman. Nevertheless, because of sexual immorality, let each man have his own wife, and let each woman have her own husband… For I wish that all men were even as I myself. But each one has his own gift from God, one in this manner and another in that”							     </a:t>
            </a:r>
            <a:r>
              <a:rPr lang="en-US" sz="2000" dirty="0" smtClean="0"/>
              <a:t> </a:t>
            </a:r>
            <a:r>
              <a:rPr lang="en-US" sz="2000" dirty="0" smtClean="0">
                <a:solidFill>
                  <a:prstClr val="black">
                    <a:lumMod val="65000"/>
                    <a:lumOff val="35000"/>
                  </a:prstClr>
                </a:solidFill>
              </a:rPr>
              <a:t>(</a:t>
            </a:r>
            <a:r>
              <a:rPr lang="en-US" sz="2000" dirty="0">
                <a:solidFill>
                  <a:prstClr val="black">
                    <a:lumMod val="65000"/>
                    <a:lumOff val="35000"/>
                  </a:prstClr>
                </a:solidFill>
              </a:rPr>
              <a:t>1 Corinthians 7:1-2,7</a:t>
            </a:r>
            <a:r>
              <a:rPr lang="en-US" sz="2000" dirty="0" smtClean="0">
                <a:solidFill>
                  <a:prstClr val="black">
                    <a:lumMod val="65000"/>
                    <a:lumOff val="35000"/>
                  </a:prstClr>
                </a:solidFill>
              </a:rPr>
              <a:t>)</a:t>
            </a:r>
          </a:p>
          <a:p>
            <a:pPr marL="0" indent="0">
              <a:buNone/>
            </a:pPr>
            <a:r>
              <a:rPr lang="en-US" sz="2000" i="1" dirty="0"/>
              <a:t>4. </a:t>
            </a:r>
            <a:r>
              <a:rPr lang="en-US" sz="2000" i="1" u="sng" dirty="0"/>
              <a:t>To Warn them from Accepting the Sacraments while </a:t>
            </a:r>
            <a:r>
              <a:rPr lang="en-US" sz="2000" i="1" u="sng" dirty="0" smtClean="0"/>
              <a:t>being Unworthy </a:t>
            </a:r>
            <a:r>
              <a:rPr lang="en-US" sz="2000" i="1" u="sng" dirty="0"/>
              <a:t>Lest they </a:t>
            </a:r>
            <a:r>
              <a:rPr lang="en-US" sz="2000" i="1" u="sng" dirty="0" smtClean="0"/>
              <a:t>Receive Judgment:</a:t>
            </a:r>
            <a:endParaRPr lang="en-US" sz="2000" i="1" u="sng" dirty="0"/>
          </a:p>
        </p:txBody>
      </p:sp>
    </p:spTree>
    <p:extLst>
      <p:ext uri="{BB962C8B-B14F-4D97-AF65-F5344CB8AC3E}">
        <p14:creationId xmlns:p14="http://schemas.microsoft.com/office/powerpoint/2010/main" val="35589236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“Therefore whoever eats this bread or drinks this cup of the Lord in </a:t>
            </a:r>
            <a:r>
              <a:rPr lang="en-US" sz="2000" dirty="0"/>
              <a:t>an unworthy manner will be guilty of the body and blood</a:t>
            </a:r>
            <a:r>
              <a:rPr lang="en-US" sz="2000" b="1" dirty="0"/>
              <a:t> </a:t>
            </a:r>
            <a:r>
              <a:rPr lang="en-US" sz="2000" dirty="0"/>
              <a:t>of the Lord”                       						      </a:t>
            </a:r>
            <a:r>
              <a:rPr lang="en-US" sz="2000" dirty="0" smtClean="0"/>
              <a:t>  (</a:t>
            </a:r>
            <a:r>
              <a:rPr lang="en-US" sz="2000" dirty="0"/>
              <a:t>1 Corinthians 11:27)</a:t>
            </a:r>
          </a:p>
          <a:p>
            <a:pPr marL="0" indent="0">
              <a:buNone/>
            </a:pPr>
            <a:r>
              <a:rPr lang="en-US" sz="2000" i="1" dirty="0">
                <a:solidFill>
                  <a:prstClr val="black">
                    <a:lumMod val="65000"/>
                    <a:lumOff val="35000"/>
                  </a:prstClr>
                </a:solidFill>
              </a:rPr>
              <a:t>5. </a:t>
            </a:r>
            <a:r>
              <a:rPr lang="en-US" sz="2000" i="1" u="sng" dirty="0" smtClean="0">
                <a:solidFill>
                  <a:prstClr val="black">
                    <a:lumMod val="65000"/>
                    <a:lumOff val="35000"/>
                  </a:prstClr>
                </a:solidFill>
              </a:rPr>
              <a:t>To Show the Supremacy and Permanency of Love in Contrast to Spiritual Gifts they were Seeking to Gain:</a:t>
            </a:r>
            <a:endParaRPr lang="en-US" sz="2000" i="1" u="sng" dirty="0">
              <a:solidFill>
                <a:prstClr val="black">
                  <a:lumMod val="65000"/>
                  <a:lumOff val="35000"/>
                </a:prstClr>
              </a:solidFill>
            </a:endParaRPr>
          </a:p>
          <a:p>
            <a:pPr marL="0" indent="0">
              <a:buClr>
                <a:srgbClr val="2C7C9F">
                  <a:lumMod val="60000"/>
                  <a:lumOff val="40000"/>
                </a:srgbClr>
              </a:buClr>
              <a:buNone/>
            </a:pPr>
            <a:r>
              <a:rPr lang="en-US" sz="2000" dirty="0" smtClean="0">
                <a:solidFill>
                  <a:prstClr val="black">
                    <a:lumMod val="65000"/>
                    <a:lumOff val="35000"/>
                  </a:prstClr>
                </a:solidFill>
              </a:rPr>
              <a:t>“Love </a:t>
            </a:r>
            <a:r>
              <a:rPr lang="en-US" sz="2000" dirty="0">
                <a:solidFill>
                  <a:prstClr val="black">
                    <a:lumMod val="65000"/>
                    <a:lumOff val="35000"/>
                  </a:prstClr>
                </a:solidFill>
              </a:rPr>
              <a:t>never fails. But whether there are prophecies, they will fail; whether there are tongues, they will cease; whether there is knowledge, it will vanish </a:t>
            </a:r>
            <a:r>
              <a:rPr lang="en-US" sz="2000" dirty="0" smtClean="0">
                <a:solidFill>
                  <a:prstClr val="black">
                    <a:lumMod val="65000"/>
                    <a:lumOff val="35000"/>
                  </a:prstClr>
                </a:solidFill>
              </a:rPr>
              <a:t>away”</a:t>
            </a:r>
            <a:r>
              <a:rPr lang="en-US" sz="2000" dirty="0">
                <a:solidFill>
                  <a:prstClr val="black">
                    <a:lumMod val="65000"/>
                    <a:lumOff val="35000"/>
                  </a:prstClr>
                </a:solidFill>
              </a:rPr>
              <a:t>													 </a:t>
            </a:r>
            <a:r>
              <a:rPr lang="en-US" sz="2000" dirty="0" smtClean="0">
                <a:solidFill>
                  <a:prstClr val="black">
                    <a:lumMod val="65000"/>
                    <a:lumOff val="35000"/>
                  </a:prstClr>
                </a:solidFill>
              </a:rPr>
              <a:t>                    (</a:t>
            </a:r>
            <a:r>
              <a:rPr lang="en-US" sz="2000" dirty="0">
                <a:solidFill>
                  <a:prstClr val="black">
                    <a:lumMod val="65000"/>
                    <a:lumOff val="35000"/>
                  </a:prstClr>
                </a:solidFill>
              </a:rPr>
              <a:t>1 Corinthians </a:t>
            </a:r>
            <a:r>
              <a:rPr lang="en-US" sz="2000" dirty="0" smtClean="0">
                <a:solidFill>
                  <a:prstClr val="black">
                    <a:lumMod val="65000"/>
                    <a:lumOff val="35000"/>
                  </a:prstClr>
                </a:solidFill>
              </a:rPr>
              <a:t>13:8)</a:t>
            </a:r>
            <a:endParaRPr lang="en-US" sz="2000"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6. </a:t>
            </a:r>
            <a:r>
              <a:rPr lang="en-US" sz="2000" i="1" u="sng" dirty="0">
                <a:solidFill>
                  <a:prstClr val="black">
                    <a:lumMod val="65000"/>
                    <a:lumOff val="35000"/>
                  </a:prstClr>
                </a:solidFill>
              </a:rPr>
              <a:t>To </a:t>
            </a:r>
            <a:r>
              <a:rPr lang="en-US" sz="2000" i="1" u="sng" dirty="0" smtClean="0">
                <a:solidFill>
                  <a:prstClr val="black">
                    <a:lumMod val="65000"/>
                    <a:lumOff val="35000"/>
                  </a:prstClr>
                </a:solidFill>
              </a:rPr>
              <a:t>Refute the Doubts Related to </a:t>
            </a:r>
            <a:r>
              <a:rPr lang="en-US" sz="2000" i="1" u="sng" dirty="0">
                <a:solidFill>
                  <a:prstClr val="black">
                    <a:lumMod val="65000"/>
                    <a:lumOff val="35000"/>
                  </a:prstClr>
                </a:solidFill>
              </a:rPr>
              <a:t>the </a:t>
            </a:r>
            <a:r>
              <a:rPr lang="en-US" sz="2000" i="1" u="sng" dirty="0" smtClean="0">
                <a:solidFill>
                  <a:prstClr val="black">
                    <a:lumMod val="65000"/>
                    <a:lumOff val="35000"/>
                  </a:prstClr>
                </a:solidFill>
              </a:rPr>
              <a:t>Resurrection </a:t>
            </a:r>
            <a:r>
              <a:rPr lang="en-US" sz="2000" i="1" u="sng" dirty="0">
                <a:solidFill>
                  <a:prstClr val="black">
                    <a:lumMod val="65000"/>
                    <a:lumOff val="35000"/>
                  </a:prstClr>
                </a:solidFill>
              </a:rPr>
              <a:t>of the </a:t>
            </a:r>
            <a:r>
              <a:rPr lang="en-US" sz="2000" i="1" u="sng" dirty="0" smtClean="0">
                <a:solidFill>
                  <a:prstClr val="black">
                    <a:lumMod val="65000"/>
                    <a:lumOff val="35000"/>
                  </a:prstClr>
                </a:solidFill>
              </a:rPr>
              <a:t>Dead</a:t>
            </a:r>
            <a:r>
              <a:rPr lang="en-US" sz="2000" i="1" u="sng" dirty="0">
                <a:solidFill>
                  <a:prstClr val="black">
                    <a:lumMod val="65000"/>
                    <a:lumOff val="35000"/>
                  </a:prstClr>
                </a:solidFill>
              </a:rPr>
              <a:t>, </a:t>
            </a:r>
            <a:r>
              <a:rPr lang="en-US" sz="2000" i="1" u="sng" dirty="0" smtClean="0">
                <a:solidFill>
                  <a:prstClr val="black">
                    <a:lumMod val="65000"/>
                    <a:lumOff val="35000"/>
                  </a:prstClr>
                </a:solidFill>
              </a:rPr>
              <a:t>Witnessing to the Resurrection </a:t>
            </a:r>
            <a:r>
              <a:rPr lang="en-US" sz="2000" i="1" u="sng" dirty="0">
                <a:solidFill>
                  <a:prstClr val="black">
                    <a:lumMod val="65000"/>
                    <a:lumOff val="35000"/>
                  </a:prstClr>
                </a:solidFill>
              </a:rPr>
              <a:t>of Christ and our </a:t>
            </a:r>
            <a:r>
              <a:rPr lang="en-US" sz="2000" i="1" u="sng" dirty="0" smtClean="0">
                <a:solidFill>
                  <a:prstClr val="black">
                    <a:lumMod val="65000"/>
                    <a:lumOff val="35000"/>
                  </a:prstClr>
                </a:solidFill>
              </a:rPr>
              <a:t>Resurrection </a:t>
            </a:r>
            <a:r>
              <a:rPr lang="en-US" sz="2000" i="1" u="sng" dirty="0">
                <a:solidFill>
                  <a:prstClr val="black">
                    <a:lumMod val="65000"/>
                    <a:lumOff val="35000"/>
                  </a:prstClr>
                </a:solidFill>
              </a:rPr>
              <a:t>through Him</a:t>
            </a:r>
            <a:r>
              <a:rPr lang="en-US" sz="2000" i="1" u="sng"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“Now if Christ is preached that He has been raised from the dead, </a:t>
            </a:r>
            <a:r>
              <a:rPr lang="en-US" sz="2000" dirty="0" smtClean="0">
                <a:solidFill>
                  <a:prstClr val="black">
                    <a:lumMod val="65000"/>
                    <a:lumOff val="35000"/>
                  </a:prstClr>
                </a:solidFill>
              </a:rPr>
              <a:t>how… </a:t>
            </a:r>
            <a:endParaRPr lang="en-US" sz="2000"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do </a:t>
            </a:r>
            <a:r>
              <a:rPr lang="en-US" sz="2000" dirty="0">
                <a:solidFill>
                  <a:prstClr val="black">
                    <a:lumMod val="65000"/>
                    <a:lumOff val="35000"/>
                  </a:prstClr>
                </a:solidFill>
              </a:rPr>
              <a:t>some among you say that there is no resurrection of the dead?”							        </a:t>
            </a:r>
            <a:r>
              <a:rPr lang="en-US" sz="2000" dirty="0" smtClean="0">
                <a:solidFill>
                  <a:prstClr val="black">
                    <a:lumMod val="65000"/>
                    <a:lumOff val="35000"/>
                  </a:prstClr>
                </a:solidFill>
              </a:rPr>
              <a:t>(</a:t>
            </a:r>
            <a:r>
              <a:rPr lang="en-US" sz="2000" dirty="0">
                <a:solidFill>
                  <a:prstClr val="black">
                    <a:lumMod val="65000"/>
                    <a:lumOff val="35000"/>
                  </a:prstClr>
                </a:solidFill>
              </a:rPr>
              <a:t>1 Corinthians 15:12</a:t>
            </a:r>
            <a:r>
              <a:rPr lang="en-US" sz="2000" dirty="0" smtClean="0">
                <a:solidFill>
                  <a:prstClr val="black">
                    <a:lumMod val="65000"/>
                    <a:lumOff val="35000"/>
                  </a:prstClr>
                </a:solidFill>
              </a:rPr>
              <a:t>)</a:t>
            </a:r>
          </a:p>
          <a:p>
            <a:pPr marL="0" lv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(Ch. 1)</a:t>
            </a:r>
          </a:p>
          <a:p>
            <a:pPr marL="0" indent="0">
              <a:buNone/>
            </a:pPr>
            <a:r>
              <a:rPr lang="en-US" sz="2000" dirty="0"/>
              <a:t>“Paul, called to be an apostle of Jesus Christ through the will of God, and </a:t>
            </a:r>
            <a:r>
              <a:rPr lang="en-US" sz="2000" dirty="0" err="1"/>
              <a:t>Sosthenes</a:t>
            </a:r>
            <a:r>
              <a:rPr lang="en-US" sz="2000" dirty="0"/>
              <a:t> our brother, to the church of God which is at Corinth, to those who are sanctified in Christ Jesus, called to be saints, with all who in every place call on the name of Jesus Christ our Lord”								</a:t>
            </a:r>
            <a:r>
              <a:rPr lang="en-US" sz="2000" dirty="0" smtClean="0"/>
              <a:t>         (</a:t>
            </a:r>
            <a:r>
              <a:rPr lang="en-US" sz="2000" dirty="0"/>
              <a:t>1 Corinthians 1:1-2)</a:t>
            </a:r>
          </a:p>
          <a:p>
            <a:pPr marL="0" indent="0">
              <a:buNone/>
            </a:pPr>
            <a:r>
              <a:rPr lang="en-US" sz="2200" dirty="0"/>
              <a:t>II. </a:t>
            </a:r>
            <a:r>
              <a:rPr lang="en-US" sz="2200" u="sng" dirty="0"/>
              <a:t>Dealing with Divisions:</a:t>
            </a:r>
            <a:r>
              <a:rPr lang="en-US" sz="2200" dirty="0"/>
              <a:t> (</a:t>
            </a:r>
            <a:r>
              <a:rPr lang="en-US" sz="2200" dirty="0" err="1"/>
              <a:t>Chs</a:t>
            </a:r>
            <a:r>
              <a:rPr lang="en-US" sz="2200" dirty="0"/>
              <a:t>. 1-4</a:t>
            </a:r>
            <a:r>
              <a:rPr lang="en-US" sz="2200" dirty="0" smtClean="0"/>
              <a:t>)</a:t>
            </a:r>
          </a:p>
          <a:p>
            <a:pPr marL="0" indent="0">
              <a:buNone/>
            </a:pPr>
            <a:r>
              <a:rPr lang="en-US" sz="2000" i="1" dirty="0"/>
              <a:t>1. Reproaching the Corinthians for the Divisions among them</a:t>
            </a:r>
            <a:r>
              <a:rPr lang="en-US" sz="2000" i="1" dirty="0" smtClean="0"/>
              <a:t>:</a:t>
            </a:r>
            <a:endParaRPr lang="en-US" sz="2000" i="1"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smtClean="0"/>
              <a:t>“</a:t>
            </a:r>
            <a:r>
              <a:rPr lang="en-US" sz="2000" dirty="0"/>
              <a:t>For it has been declared to me concerning you, my brethren, by those of Chloe’s household, that there are contentions among you. Now I say this</a:t>
            </a:r>
            <a:r>
              <a:rPr lang="en-US" sz="2000" dirty="0" smtClean="0"/>
              <a:t>, that </a:t>
            </a:r>
            <a:r>
              <a:rPr lang="en-US" sz="2000" dirty="0"/>
              <a:t>each of you says: I am of Paul, or I am of </a:t>
            </a:r>
            <a:r>
              <a:rPr lang="en-US" sz="2000" dirty="0" err="1"/>
              <a:t>Apollos</a:t>
            </a:r>
            <a:r>
              <a:rPr lang="en-US" sz="2000" dirty="0"/>
              <a:t>, or I am of  </a:t>
            </a:r>
            <a:r>
              <a:rPr lang="en-US" sz="2000" dirty="0" err="1"/>
              <a:t>Cephas</a:t>
            </a:r>
            <a:r>
              <a:rPr lang="en-US" sz="2000" dirty="0"/>
              <a:t>, or I am of Christ. Is Christ divided? Was Paul crucified for you? Or were you baptized in the name of Paul?”										     </a:t>
            </a:r>
            <a:r>
              <a:rPr lang="en-US" sz="2000" dirty="0" smtClean="0"/>
              <a:t>(</a:t>
            </a:r>
            <a:r>
              <a:rPr lang="en-US" sz="2000" dirty="0"/>
              <a:t>1 Corinthians 1:11-13)</a:t>
            </a:r>
          </a:p>
          <a:p>
            <a:pPr marL="0" indent="0">
              <a:buNone/>
            </a:pPr>
            <a:r>
              <a:rPr lang="en-US" sz="2000" i="1" dirty="0"/>
              <a:t>2. The Wisdom of God Through the Cross, Not the Wisdom of Men:</a:t>
            </a:r>
          </a:p>
          <a:p>
            <a:pPr marL="0" indent="0">
              <a:buNone/>
            </a:pPr>
            <a:r>
              <a:rPr lang="en-US" sz="2000" dirty="0"/>
              <a:t>“For the message of the Cross is foolishness to those who are perishing, but to us who are being saved it is the power of God”								        </a:t>
            </a:r>
            <a:r>
              <a:rPr lang="en-US" sz="2000" dirty="0" smtClean="0"/>
              <a:t>  (</a:t>
            </a:r>
            <a:r>
              <a:rPr lang="en-US" sz="2000" dirty="0"/>
              <a:t>1 Corinthians 1:18</a:t>
            </a:r>
            <a:r>
              <a:rPr lang="en-US" sz="2000" dirty="0" smtClean="0"/>
              <a:t>)</a:t>
            </a:r>
          </a:p>
          <a:p>
            <a:pPr marL="0" indent="0">
              <a:buNone/>
            </a:pPr>
            <a:r>
              <a:rPr lang="en-US" sz="2000" dirty="0"/>
              <a:t>“But God has chosen the foolish things of the world to put to shame </a:t>
            </a:r>
            <a:r>
              <a:rPr lang="en-US" sz="2000" dirty="0" smtClean="0"/>
              <a:t>the</a:t>
            </a:r>
            <a:r>
              <a:rPr lang="en-US" sz="2000" dirty="0"/>
              <a:t> wise, and God has chosen the weak things of the world to put to shame the things which are mighty</a:t>
            </a:r>
            <a:r>
              <a:rPr lang="en-US" sz="2000" dirty="0" smtClean="0"/>
              <a:t>”											                     (</a:t>
            </a:r>
            <a:r>
              <a:rPr lang="en-US" sz="2000" dirty="0"/>
              <a:t>1 Corinthians 1:27</a:t>
            </a:r>
            <a:r>
              <a:rPr lang="en-US" sz="2000" dirty="0" smtClean="0"/>
              <a:t>)</a:t>
            </a:r>
            <a:endParaRPr lang="en-US" sz="2000"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He who glories, let him glory in the Lord”										         </a:t>
            </a:r>
            <a:r>
              <a:rPr lang="en-US" sz="2000" dirty="0" smtClean="0"/>
              <a:t> (</a:t>
            </a:r>
            <a:r>
              <a:rPr lang="en-US" sz="2000" dirty="0"/>
              <a:t>1 Corinthians 1:31</a:t>
            </a:r>
            <a:r>
              <a:rPr lang="en-US" sz="2000" dirty="0" smtClean="0"/>
              <a:t>)</a:t>
            </a:r>
          </a:p>
          <a:p>
            <a:pPr marL="0" indent="0">
              <a:buNone/>
            </a:pPr>
            <a:r>
              <a:rPr lang="en-US" sz="2000" dirty="0"/>
              <a:t>“For I determined not to know anything among you except Jesus Christ and Him crucified”													          </a:t>
            </a:r>
            <a:r>
              <a:rPr lang="en-US" sz="2000" dirty="0" smtClean="0"/>
              <a:t>  (</a:t>
            </a:r>
            <a:r>
              <a:rPr lang="en-US" sz="2000" dirty="0"/>
              <a:t>1 Corinthians 2:2)</a:t>
            </a:r>
          </a:p>
          <a:p>
            <a:pPr marL="0" indent="0">
              <a:buNone/>
            </a:pPr>
            <a:r>
              <a:rPr lang="en-US" sz="2000" dirty="0"/>
              <a:t>“But we have the mind of Christ”											          </a:t>
            </a:r>
            <a:r>
              <a:rPr lang="en-US" sz="2000" dirty="0" smtClean="0"/>
              <a:t>(</a:t>
            </a:r>
            <a:r>
              <a:rPr lang="en-US" sz="2000" dirty="0"/>
              <a:t>1 Corinthians 2:16)</a:t>
            </a:r>
          </a:p>
          <a:p>
            <a:pPr marL="0" indent="0">
              <a:buNone/>
            </a:pPr>
            <a:r>
              <a:rPr lang="en-US" sz="2000" i="1" dirty="0"/>
              <a:t>3. Ministers are Servants, Used by God</a:t>
            </a:r>
            <a:r>
              <a:rPr lang="en-US" sz="2000" i="1" dirty="0" smtClean="0"/>
              <a:t>:</a:t>
            </a:r>
          </a:p>
          <a:p>
            <a:pPr marL="0" indent="0">
              <a:buNone/>
            </a:pPr>
            <a:r>
              <a:rPr lang="en-US" sz="2000" dirty="0"/>
              <a:t>“Who then is Paul, and who is </a:t>
            </a:r>
            <a:r>
              <a:rPr lang="en-US" sz="2000" dirty="0" err="1"/>
              <a:t>Apollos</a:t>
            </a:r>
            <a:r>
              <a:rPr lang="en-US" sz="2000" dirty="0"/>
              <a:t>, but ministers through whom you believed, as the Lord gave to each one? I planted, </a:t>
            </a:r>
            <a:r>
              <a:rPr lang="en-US" sz="2000" dirty="0" err="1"/>
              <a:t>Apollos</a:t>
            </a:r>
            <a:r>
              <a:rPr lang="en-US" sz="2000" dirty="0"/>
              <a:t> watered, but God gave the increase. So then neither he who plants is anything, nor he who waters, but God who gives the increase. Now he who plants and </a:t>
            </a:r>
            <a:r>
              <a:rPr lang="en-US" sz="2000" dirty="0" smtClean="0"/>
              <a:t>he… </a:t>
            </a:r>
            <a:endParaRPr lang="en-US" sz="2000"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1</a:t>
            </a:r>
            <a:r>
              <a:rPr lang="en-US" baseline="30000" dirty="0" smtClean="0">
                <a:latin typeface="Times New Roman"/>
                <a:cs typeface="Times New Roman"/>
              </a:rPr>
              <a:t>st</a:t>
            </a:r>
            <a:r>
              <a:rPr lang="en-US" dirty="0" smtClean="0">
                <a:latin typeface="Times New Roman"/>
                <a:cs typeface="Times New Roman"/>
              </a:rPr>
              <a:t> Epistle to the Corinthians</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who </a:t>
            </a:r>
            <a:r>
              <a:rPr lang="en-US" sz="2000" dirty="0"/>
              <a:t>waters are one, and each one will receive his own reward according to his own labor”														         </a:t>
            </a:r>
            <a:r>
              <a:rPr lang="en-US" sz="2000" dirty="0" smtClean="0"/>
              <a:t>(</a:t>
            </a:r>
            <a:r>
              <a:rPr lang="en-US" sz="2000" dirty="0"/>
              <a:t>1 Corinthians 3:5-8</a:t>
            </a:r>
            <a:r>
              <a:rPr lang="en-US" sz="2000" dirty="0" smtClean="0"/>
              <a:t>)</a:t>
            </a:r>
          </a:p>
          <a:p>
            <a:pPr marL="0" indent="0">
              <a:buNone/>
            </a:pPr>
            <a:r>
              <a:rPr lang="en-US" sz="2000" i="1" dirty="0"/>
              <a:t>4. The Believers are the Temple of God:</a:t>
            </a:r>
          </a:p>
          <a:p>
            <a:pPr marL="0" indent="0">
              <a:buNone/>
            </a:pPr>
            <a:r>
              <a:rPr lang="en-US" sz="2000" dirty="0"/>
              <a:t>“Do you not know that you are the temple of God and that the Spirit of God dwells in you? If anyone defiles the temple of God, God will destroy him. For the temple of God is holy, which temple you are”								     </a:t>
            </a:r>
            <a:r>
              <a:rPr lang="en-US" sz="2000" dirty="0" smtClean="0"/>
              <a:t>(</a:t>
            </a:r>
            <a:r>
              <a:rPr lang="en-US" sz="2000" dirty="0"/>
              <a:t>1 Corinthians 3:16-17</a:t>
            </a:r>
            <a:r>
              <a:rPr lang="en-US" sz="2000" dirty="0" smtClean="0"/>
              <a:t>)</a:t>
            </a:r>
          </a:p>
          <a:p>
            <a:pPr marL="0" indent="0">
              <a:buNone/>
            </a:pPr>
            <a:r>
              <a:rPr lang="en-US" sz="2000" i="1" dirty="0"/>
              <a:t>5. St. Paul Defending Himself and His Ministry</a:t>
            </a:r>
            <a:r>
              <a:rPr lang="en-US" sz="2000" i="1" dirty="0" smtClean="0"/>
              <a:t>:</a:t>
            </a:r>
          </a:p>
          <a:p>
            <a:pPr marL="0" indent="0">
              <a:buNone/>
            </a:pPr>
            <a:r>
              <a:rPr lang="en-US" sz="2000" dirty="0"/>
              <a:t>“Let a man so consider us, as servants of Christ and stewards of the mysteries of God”													            </a:t>
            </a:r>
            <a:r>
              <a:rPr lang="en-US" sz="2000" dirty="0" smtClean="0"/>
              <a:t>(</a:t>
            </a:r>
            <a:r>
              <a:rPr lang="en-US" sz="2000" dirty="0"/>
              <a:t>1 Corinthians 4:1</a:t>
            </a:r>
            <a:r>
              <a:rPr lang="en-US" sz="2000" dirty="0" smtClean="0"/>
              <a:t>)</a:t>
            </a:r>
            <a:endParaRPr lang="en-US" sz="2000" dirty="0"/>
          </a:p>
        </p:txBody>
      </p:sp>
    </p:spTree>
    <p:extLst>
      <p:ext uri="{BB962C8B-B14F-4D97-AF65-F5344CB8AC3E}">
        <p14:creationId xmlns:p14="http://schemas.microsoft.com/office/powerpoint/2010/main" val="27299490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3815</TotalTime>
  <Words>883</Words>
  <Application>Microsoft Macintosh PowerPoint</Application>
  <PresentationFormat>On-screen Show (4:3)</PresentationFormat>
  <Paragraphs>125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Breeze</vt:lpstr>
      <vt:lpstr>The First Epistle of  St. Paul the Apostle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lpstr>The 1st Epistle to the Corinthians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Epistles of Saint Paul the Apostle</dc:title>
  <dc:creator>Amir</dc:creator>
  <cp:lastModifiedBy>Amir</cp:lastModifiedBy>
  <cp:revision>363</cp:revision>
  <dcterms:created xsi:type="dcterms:W3CDTF">2011-10-07T20:21:07Z</dcterms:created>
  <dcterms:modified xsi:type="dcterms:W3CDTF">2017-06-10T22:13:06Z</dcterms:modified>
</cp:coreProperties>
</file>