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64" r:id="rId2"/>
    <p:sldId id="365" r:id="rId3"/>
    <p:sldId id="366" r:id="rId4"/>
    <p:sldId id="380" r:id="rId5"/>
    <p:sldId id="367" r:id="rId6"/>
    <p:sldId id="368" r:id="rId7"/>
    <p:sldId id="369" r:id="rId8"/>
    <p:sldId id="370" r:id="rId9"/>
    <p:sldId id="371" r:id="rId10"/>
    <p:sldId id="372" r:id="rId11"/>
    <p:sldId id="373" r:id="rId12"/>
    <p:sldId id="381" r:id="rId13"/>
    <p:sldId id="379" r:id="rId14"/>
    <p:sldId id="374" r:id="rId15"/>
    <p:sldId id="3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6" autoAdjust="0"/>
    <p:restoredTop sz="94681" autoAdjust="0"/>
  </p:normalViewPr>
  <p:slideViewPr>
    <p:cSldViewPr snapToGrid="0" snapToObjects="1">
      <p:cViewPr varScale="1">
        <p:scale>
          <a:sx n="129" d="100"/>
          <a:sy n="129" d="100"/>
        </p:scale>
        <p:origin x="-1864" y="-112"/>
      </p:cViewPr>
      <p:guideLst>
        <p:guide orient="horz" pos="2160"/>
        <p:guide pos="2880"/>
      </p:guideLst>
    </p:cSldViewPr>
  </p:slideViewPr>
  <p:outlineViewPr>
    <p:cViewPr>
      <p:scale>
        <a:sx n="33" d="100"/>
        <a:sy n="33" d="100"/>
      </p:scale>
      <p:origin x="0" y="1216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183ED-E701-A145-8145-F2566AA0E8CF}" type="datetimeFigureOut">
              <a:rPr lang="en-US" smtClean="0"/>
              <a:t>17-06-10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D5396B-D8A2-CE43-AC5E-E4EA9AA9A1C6}" type="slidenum">
              <a:rPr lang="en-US" smtClean="0"/>
              <a:t>‹#›</a:t>
            </a:fld>
            <a:endParaRPr lang="en-US"/>
          </a:p>
        </p:txBody>
      </p:sp>
    </p:spTree>
    <p:extLst>
      <p:ext uri="{BB962C8B-B14F-4D97-AF65-F5344CB8AC3E}">
        <p14:creationId xmlns:p14="http://schemas.microsoft.com/office/powerpoint/2010/main" val="24521116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a:t>
            </a:r>
            <a:r>
              <a:rPr lang="en-US" sz="4800" b="1" dirty="0" smtClean="0">
                <a:solidFill>
                  <a:srgbClr val="2C7C9F"/>
                </a:solidFill>
                <a:latin typeface="Times New Roman"/>
                <a:cs typeface="Times New Roman"/>
              </a:rPr>
              <a:t>Second </a:t>
            </a:r>
            <a:r>
              <a:rPr lang="en-US" sz="4800" b="1" dirty="0">
                <a:solidFill>
                  <a:srgbClr val="2C7C9F"/>
                </a:solidFill>
                <a:latin typeface="Times New Roman"/>
                <a:cs typeface="Times New Roman"/>
              </a:rPr>
              <a:t>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a:t>
            </a:r>
            <a:r>
              <a:rPr lang="en-US" sz="4800" b="1" dirty="0" smtClean="0">
                <a:solidFill>
                  <a:srgbClr val="2C7C9F"/>
                </a:solidFill>
                <a:latin typeface="Times New Roman"/>
                <a:cs typeface="Times New Roman"/>
              </a:rPr>
              <a:t>Corinthians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927882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200" dirty="0" smtClean="0"/>
              <a:t>III</a:t>
            </a:r>
            <a:r>
              <a:rPr lang="en-US" sz="2200" dirty="0"/>
              <a:t>. </a:t>
            </a:r>
            <a:r>
              <a:rPr lang="en-US" sz="2200" u="sng" dirty="0"/>
              <a:t>Marks of his Ministry:</a:t>
            </a:r>
            <a:r>
              <a:rPr lang="en-US" sz="2200" dirty="0"/>
              <a:t> (</a:t>
            </a:r>
            <a:r>
              <a:rPr lang="en-US" sz="2200" dirty="0" err="1" smtClean="0"/>
              <a:t>Chs</a:t>
            </a:r>
            <a:r>
              <a:rPr lang="en-US" sz="2200" dirty="0" smtClean="0"/>
              <a:t>. 6</a:t>
            </a:r>
            <a:r>
              <a:rPr lang="en-US" sz="2200" dirty="0"/>
              <a:t>-7)</a:t>
            </a:r>
            <a:endParaRPr lang="en-US" sz="2200" u="sng" dirty="0"/>
          </a:p>
          <a:p>
            <a:pPr marL="0" indent="0">
              <a:buNone/>
            </a:pPr>
            <a:r>
              <a:rPr lang="en-US" sz="2000" i="1" dirty="0"/>
              <a:t>1. No Offense:</a:t>
            </a:r>
          </a:p>
          <a:p>
            <a:pPr marL="0" indent="0">
              <a:buNone/>
            </a:pPr>
            <a:r>
              <a:rPr lang="en-US" sz="2000" dirty="0"/>
              <a:t>“We give no offense in anything, that our ministry may not be blamed”						          </a:t>
            </a:r>
            <a:r>
              <a:rPr lang="en-US" sz="2000" dirty="0" smtClean="0"/>
              <a:t>  (</a:t>
            </a:r>
            <a:r>
              <a:rPr lang="en-US" sz="2000" dirty="0"/>
              <a:t>2 Corinthians 6:3</a:t>
            </a:r>
            <a:r>
              <a:rPr lang="en-US" sz="2000" dirty="0" smtClean="0"/>
              <a:t>)</a:t>
            </a:r>
          </a:p>
          <a:p>
            <a:pPr marL="0" indent="0">
              <a:buNone/>
            </a:pPr>
            <a:r>
              <a:rPr lang="en-US" sz="2000" i="1" dirty="0"/>
              <a:t>2. A Role Model:</a:t>
            </a:r>
          </a:p>
          <a:p>
            <a:pPr marL="0" indent="0">
              <a:buNone/>
            </a:pPr>
            <a:r>
              <a:rPr lang="en-US" sz="2000" dirty="0"/>
              <a:t>“But in all things we commend ourselves as ministers of God: in much patience, in tribulations, in needs, in distresses, in stripes, in imprisonments, in tumults, in labors, in sleeplessness, in </a:t>
            </a:r>
            <a:r>
              <a:rPr lang="en-US" sz="2000" dirty="0" err="1"/>
              <a:t>fastings</a:t>
            </a:r>
            <a:r>
              <a:rPr lang="en-US" sz="2000" dirty="0"/>
              <a:t>; by purity, by knowledge, by longsuffering, by kindness, by the Holy Spirit, by sincere love, by the word of truth, by the power of God</a:t>
            </a:r>
            <a:r>
              <a:rPr lang="is-IS" sz="2000" dirty="0"/>
              <a:t>… </a:t>
            </a:r>
            <a:r>
              <a:rPr lang="en-US" sz="2000" dirty="0"/>
              <a:t>as sorrowful, yet always rejoicing; as poor, yet making many rich; as having nothing, and yet possessing all things”												   </a:t>
            </a:r>
            <a:r>
              <a:rPr lang="en-US" sz="2000" dirty="0" smtClean="0"/>
              <a:t> </a:t>
            </a:r>
            <a:r>
              <a:rPr lang="en-US" sz="2000" dirty="0"/>
              <a:t>(2 Corinthians 6:4-7,10</a:t>
            </a:r>
            <a:r>
              <a:rPr lang="en-US" sz="2000" dirty="0" smtClean="0"/>
              <a:t>)</a:t>
            </a:r>
            <a:endParaRPr lang="en-US" sz="2000" dirty="0"/>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i="1" dirty="0"/>
              <a:t>3. Being Strict, But With Love:</a:t>
            </a:r>
          </a:p>
          <a:p>
            <a:pPr marL="0" indent="0">
              <a:buNone/>
            </a:pPr>
            <a:r>
              <a:rPr lang="en-US" sz="2000" dirty="0" smtClean="0"/>
              <a:t>“For </a:t>
            </a:r>
            <a:r>
              <a:rPr lang="en-US" sz="2000" dirty="0"/>
              <a:t>even if I made you sorry with my letter, I do not regret it; though I did regret </a:t>
            </a:r>
            <a:r>
              <a:rPr lang="en-US" sz="2000" dirty="0" smtClean="0"/>
              <a:t>it”															(2 Corinthians 7:8)</a:t>
            </a:r>
            <a:endParaRPr lang="en-US" sz="2000" dirty="0"/>
          </a:p>
          <a:p>
            <a:pPr marL="0" indent="0">
              <a:buNone/>
            </a:pPr>
            <a:r>
              <a:rPr lang="en-US" sz="2000" dirty="0" smtClean="0"/>
              <a:t>“For </a:t>
            </a:r>
            <a:r>
              <a:rPr lang="en-US" sz="2000" dirty="0"/>
              <a:t>godly sorrow produces repentance leading to salvation, not to be regretted; but the sorrow of the world produces </a:t>
            </a:r>
            <a:r>
              <a:rPr lang="en-US" sz="2000" dirty="0" smtClean="0"/>
              <a:t>death”							</a:t>
            </a:r>
            <a:r>
              <a:rPr lang="en-US" sz="2000" dirty="0"/>
              <a:t> </a:t>
            </a:r>
            <a:r>
              <a:rPr lang="en-US" sz="2000" dirty="0" smtClean="0"/>
              <a:t>                    (2 Corinthians 7:10)</a:t>
            </a:r>
            <a:endParaRPr lang="en-US" sz="2000" dirty="0"/>
          </a:p>
          <a:p>
            <a:pPr marL="0" indent="0">
              <a:buNone/>
            </a:pPr>
            <a:r>
              <a:rPr lang="en-US" sz="2000" dirty="0" smtClean="0"/>
              <a:t>“For </a:t>
            </a:r>
            <a:r>
              <a:rPr lang="en-US" sz="2000" dirty="0"/>
              <a:t>observe this very thing, that you sorrowed in a godly manner: What diligence it produced in you, what clearing of yourselves, what indignation, what fear, what vehement desire, what zeal, what vindication</a:t>
            </a:r>
            <a:r>
              <a:rPr lang="en-US" sz="2000" dirty="0" smtClean="0"/>
              <a:t>!”														          (2 Corinthians 7:11)</a:t>
            </a:r>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200" dirty="0"/>
              <a:t>IV. </a:t>
            </a:r>
            <a:r>
              <a:rPr lang="en-US" sz="2200" u="sng" dirty="0"/>
              <a:t>Giving to the Poor:</a:t>
            </a:r>
            <a:r>
              <a:rPr lang="en-US" sz="2200" dirty="0"/>
              <a:t> (</a:t>
            </a:r>
            <a:r>
              <a:rPr lang="en-US" sz="2200" dirty="0" err="1"/>
              <a:t>Chs</a:t>
            </a:r>
            <a:r>
              <a:rPr lang="en-US" sz="2200" dirty="0"/>
              <a:t>. 8-9)</a:t>
            </a:r>
          </a:p>
          <a:p>
            <a:pPr marL="0" indent="0">
              <a:buNone/>
            </a:pPr>
            <a:r>
              <a:rPr lang="en-US" sz="2000" dirty="0" smtClean="0"/>
              <a:t>“</a:t>
            </a:r>
            <a:r>
              <a:rPr lang="en-US" sz="2000" dirty="0"/>
              <a:t>That in a great trial of affliction the abundance of their joy and their deep poverty abounded in the riches of their liberality”								          </a:t>
            </a:r>
            <a:r>
              <a:rPr lang="en-US" sz="2000" dirty="0" smtClean="0"/>
              <a:t>  (</a:t>
            </a:r>
            <a:r>
              <a:rPr lang="en-US" sz="2000" dirty="0"/>
              <a:t>2 Corinthians 8:2</a:t>
            </a:r>
            <a:r>
              <a:rPr lang="en-US" sz="2000" dirty="0" smtClean="0"/>
              <a:t>)</a:t>
            </a:r>
          </a:p>
          <a:p>
            <a:pPr marL="0" indent="0">
              <a:buNone/>
            </a:pPr>
            <a:r>
              <a:rPr lang="en-US" sz="2000" dirty="0"/>
              <a:t>“But this I say: He who sows sparingly will also reap sparingly, and he who sows bountifully will also reap bountifully… for God loves a cheerful giver”						       </a:t>
            </a:r>
            <a:r>
              <a:rPr lang="en-US" sz="2000" dirty="0" smtClean="0"/>
              <a:t>  (</a:t>
            </a:r>
            <a:r>
              <a:rPr lang="en-US" sz="2000" dirty="0"/>
              <a:t>2 Corinthians 9:6-7)</a:t>
            </a:r>
          </a:p>
          <a:p>
            <a:pPr marL="0" indent="0">
              <a:buNone/>
            </a:pPr>
            <a:r>
              <a:rPr lang="en-US" sz="2200" dirty="0" smtClean="0"/>
              <a:t>V. </a:t>
            </a:r>
            <a:r>
              <a:rPr lang="en-US" sz="2200" u="sng" dirty="0" smtClean="0"/>
              <a:t>Defending his Apostleship:</a:t>
            </a:r>
            <a:r>
              <a:rPr lang="en-US" sz="2200" dirty="0" smtClean="0"/>
              <a:t> (</a:t>
            </a:r>
            <a:r>
              <a:rPr lang="en-US" sz="2200" dirty="0" err="1" smtClean="0"/>
              <a:t>Chs</a:t>
            </a:r>
            <a:r>
              <a:rPr lang="en-US" sz="2200" dirty="0" smtClean="0"/>
              <a:t>. 10-12)</a:t>
            </a:r>
          </a:p>
          <a:p>
            <a:pPr marL="0" indent="0">
              <a:buNone/>
            </a:pPr>
            <a:r>
              <a:rPr lang="en-US" sz="2000" i="1" dirty="0" smtClean="0"/>
              <a:t>1. Commendation by the Lord:</a:t>
            </a:r>
          </a:p>
          <a:p>
            <a:pPr marL="0" indent="0">
              <a:buNone/>
            </a:pPr>
            <a:r>
              <a:rPr lang="en-US" sz="2000" dirty="0" smtClean="0"/>
              <a:t>“But he who glories, let him glory in the Lord. For not he who commends himself is approved, but whom the Lord commends”									   (2 Corinthians 10:17-18)</a:t>
            </a:r>
          </a:p>
        </p:txBody>
      </p:sp>
    </p:spTree>
    <p:extLst>
      <p:ext uri="{BB962C8B-B14F-4D97-AF65-F5344CB8AC3E}">
        <p14:creationId xmlns:p14="http://schemas.microsoft.com/office/powerpoint/2010/main" val="30376856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2. Exposing the False Prophets:</a:t>
            </a:r>
          </a:p>
          <a:p>
            <a:pPr marL="0" indent="0">
              <a:buNone/>
            </a:pPr>
            <a:r>
              <a:rPr lang="en-US" sz="2000" dirty="0"/>
              <a:t>“For such are false apostles, deceitful workers, transforming themselves into apostles of Christ. And no wonder! For Satan himself transforms himself into an angel of light”                  									              </a:t>
            </a:r>
            <a:r>
              <a:rPr lang="en-US" sz="2000" dirty="0" smtClean="0"/>
              <a:t>(</a:t>
            </a:r>
            <a:r>
              <a:rPr lang="en-US" sz="2000" dirty="0"/>
              <a:t>2 Corinthians 11:13-14</a:t>
            </a:r>
            <a:r>
              <a:rPr lang="en-US" sz="2000" dirty="0" smtClean="0"/>
              <a:t>)</a:t>
            </a:r>
          </a:p>
          <a:p>
            <a:pPr marL="0" indent="0">
              <a:buNone/>
            </a:pPr>
            <a:r>
              <a:rPr lang="en-US" sz="2000" i="1" dirty="0"/>
              <a:t>3. Suffering for Christ:</a:t>
            </a:r>
          </a:p>
          <a:p>
            <a:pPr marL="0" indent="0">
              <a:buNone/>
            </a:pPr>
            <a:r>
              <a:rPr lang="en-US" sz="2000" dirty="0"/>
              <a:t>“Are they ministers of Christ?—I speak as a fool—I am more: in labors more abundant, in stripes above measure, in prisons more frequently, in deaths often. From the Jews five times I received forty stripes minus one. Three times I was beaten with rods; once I was stoned; three times I was shipwrecked; a night and a day I have been in the deep; in journeys often, in perils of waters, in perils of robbers, in perils of my own countrymen, in perils of the Gentiles, in perils in the city, in perils in </a:t>
            </a:r>
            <a:r>
              <a:rPr lang="en-US" sz="2000" dirty="0" smtClean="0"/>
              <a:t>the</a:t>
            </a:r>
            <a:r>
              <a:rPr lang="is-IS" sz="2000" dirty="0" smtClean="0"/>
              <a:t>… </a:t>
            </a:r>
            <a:endParaRPr lang="en-US" sz="2000" dirty="0" smtClean="0"/>
          </a:p>
        </p:txBody>
      </p:sp>
    </p:spTree>
    <p:extLst>
      <p:ext uri="{BB962C8B-B14F-4D97-AF65-F5344CB8AC3E}">
        <p14:creationId xmlns:p14="http://schemas.microsoft.com/office/powerpoint/2010/main" val="25391018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wilderness</a:t>
            </a:r>
            <a:r>
              <a:rPr lang="en-US" sz="2000" dirty="0"/>
              <a:t>, in perils in the sea, in perils among false brethren; in weariness and toil, in sleeplessness often, in hunger and thirst, in </a:t>
            </a:r>
            <a:r>
              <a:rPr lang="en-US" sz="2000" dirty="0" err="1"/>
              <a:t>fastings</a:t>
            </a:r>
            <a:r>
              <a:rPr lang="en-US" sz="2000" dirty="0"/>
              <a:t> often, in cold and nakedness—besides the other things, what comes upon me daily: my deep concern for all the churches. Who is weak, and I am not weak? Who is made to stumble, and I do not burn with indignation?”						  </a:t>
            </a:r>
            <a:r>
              <a:rPr lang="en-US" sz="2000" dirty="0" smtClean="0"/>
              <a:t> (</a:t>
            </a:r>
            <a:r>
              <a:rPr lang="en-US" sz="2000" dirty="0"/>
              <a:t>2 Corinthians 11:23-29</a:t>
            </a:r>
            <a:r>
              <a:rPr lang="en-US" sz="2000" dirty="0" smtClean="0"/>
              <a:t>)</a:t>
            </a:r>
          </a:p>
          <a:p>
            <a:pPr marL="0" indent="0">
              <a:buNone/>
            </a:pPr>
            <a:r>
              <a:rPr lang="en-US" sz="2000" i="1" dirty="0"/>
              <a:t>4. The Vision of Paradise:</a:t>
            </a:r>
          </a:p>
          <a:p>
            <a:pPr marL="0" indent="0">
              <a:buNone/>
            </a:pPr>
            <a:r>
              <a:rPr lang="en-US" sz="2000" dirty="0"/>
              <a:t>“And I know such a man—whether in the body or out of the body I do not know, God knows—how he was caught up into Paradise and heard inexpressible words, which it is not lawful for a man to utter”								      </a:t>
            </a:r>
            <a:r>
              <a:rPr lang="en-US" sz="2000" dirty="0" smtClean="0"/>
              <a:t> </a:t>
            </a:r>
            <a:r>
              <a:rPr lang="en-US" sz="2000" dirty="0"/>
              <a:t>(2 Corinthians 12:3-4</a:t>
            </a:r>
            <a:r>
              <a:rPr lang="en-US" sz="2000" dirty="0" smtClean="0"/>
              <a:t>)</a:t>
            </a:r>
          </a:p>
          <a:p>
            <a:pPr marL="0" indent="0">
              <a:buNone/>
            </a:pPr>
            <a:r>
              <a:rPr lang="en-US" sz="2000" i="1" dirty="0"/>
              <a:t>5. Boasting in Infirmities</a:t>
            </a:r>
            <a:r>
              <a:rPr lang="en-US" sz="2000" i="1" dirty="0" smtClean="0"/>
              <a:t>:</a:t>
            </a:r>
            <a:endParaRPr lang="en-US" sz="2000" dirty="0" smtClean="0"/>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“And lest I should be exalted above measure by the abundance of the revelations, a thorn in the flesh was given to me, a messenger of Satan to buffet me, lest I be exalted above measure. Concerning this thing I pleaded with the Lord three times that it might depart from me. And He said to me: My grace is sufficient for you, for My strength is made perfect in weakness. Therefore most gladly I will rather boast in my infirmities, that the power of Christ may rest upon me. Therefore I take pleasure in </a:t>
            </a:r>
            <a:r>
              <a:rPr lang="en-US" sz="2000" dirty="0"/>
              <a:t>infirmities, in reproaches, in needs, in persecutions, in distresses, for Christ’s sake. For when I am weak, then I am strong”									   </a:t>
            </a:r>
            <a:r>
              <a:rPr lang="en-US" sz="2000" dirty="0" smtClean="0"/>
              <a:t>  </a:t>
            </a:r>
            <a:r>
              <a:rPr lang="en-US" sz="2000" dirty="0"/>
              <a:t>(2 Corinthians 12:7-10)</a:t>
            </a:r>
          </a:p>
          <a:p>
            <a:pPr marL="0" indent="0">
              <a:buNone/>
            </a:pPr>
            <a:r>
              <a:rPr lang="en-US" sz="2200" dirty="0"/>
              <a:t>VI. </a:t>
            </a:r>
            <a:r>
              <a:rPr lang="en-US" sz="2200" u="sng" dirty="0"/>
              <a:t>Conclusion and Greetings:</a:t>
            </a:r>
            <a:r>
              <a:rPr lang="en-US" sz="2200" dirty="0"/>
              <a:t> (Ch. 13)</a:t>
            </a:r>
          </a:p>
          <a:p>
            <a:pPr marL="0" indent="0">
              <a:buNone/>
            </a:pPr>
            <a:r>
              <a:rPr lang="en-US" sz="2000" dirty="0"/>
              <a:t>“Examine yourselves as to whether you are in the faith. Test yourselves. Do you not know yourselves, that Jesus Christ is in you?—unless indeed you are disqualified”													          </a:t>
            </a:r>
            <a:r>
              <a:rPr lang="en-US" sz="2000" dirty="0" smtClean="0"/>
              <a:t>(</a:t>
            </a:r>
            <a:r>
              <a:rPr lang="en-US" sz="2000" dirty="0"/>
              <a:t>2 Corinthians 13:5</a:t>
            </a:r>
            <a:r>
              <a:rPr lang="en-US" sz="2000" dirty="0" smtClean="0"/>
              <a:t>)</a:t>
            </a:r>
            <a:endParaRPr lang="en-US" sz="2000" dirty="0"/>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t>Time and Place </a:t>
            </a:r>
            <a:r>
              <a:rPr lang="en-US" b="1" dirty="0" smtClean="0">
                <a:solidFill>
                  <a:prstClr val="black">
                    <a:lumMod val="65000"/>
                    <a:lumOff val="35000"/>
                  </a:prstClr>
                </a:solidFill>
              </a:rPr>
              <a:t>of </a:t>
            </a:r>
            <a:r>
              <a:rPr lang="en-US" b="1" dirty="0">
                <a:solidFill>
                  <a:prstClr val="black">
                    <a:lumMod val="65000"/>
                    <a:lumOff val="35000"/>
                  </a:prstClr>
                </a:solidFill>
              </a:rPr>
              <a:t>Writing:</a:t>
            </a:r>
          </a:p>
          <a:p>
            <a:pPr marL="0" lvl="0" indent="0">
              <a:buClr>
                <a:srgbClr val="2C7C9F">
                  <a:lumMod val="60000"/>
                  <a:lumOff val="40000"/>
                </a:srgbClr>
              </a:buClr>
              <a:buNone/>
            </a:pPr>
            <a:r>
              <a:rPr lang="en-US" sz="2000" dirty="0">
                <a:solidFill>
                  <a:prstClr val="black">
                    <a:lumMod val="65000"/>
                    <a:lumOff val="35000"/>
                  </a:prstClr>
                </a:solidFill>
              </a:rPr>
              <a:t>+ St. Paul wrote this epistle in the year A.D. 57, few months following the first one, from a city within the region of Macedonia:</a:t>
            </a:r>
          </a:p>
          <a:p>
            <a:pPr marL="0" lvl="0" indent="0">
              <a:buClr>
                <a:srgbClr val="2C7C9F">
                  <a:lumMod val="60000"/>
                  <a:lumOff val="40000"/>
                </a:srgbClr>
              </a:buClr>
              <a:buNone/>
            </a:pPr>
            <a:r>
              <a:rPr lang="en-US" sz="2000" dirty="0">
                <a:solidFill>
                  <a:prstClr val="black">
                    <a:lumMod val="65000"/>
                    <a:lumOff val="35000"/>
                  </a:prstClr>
                </a:solidFill>
              </a:rPr>
              <a:t>“Moreover, brethren, we make known to you the grace of God bestowed on the churches of Macedonia”													</a:t>
            </a:r>
            <a:r>
              <a:rPr lang="en-US" sz="2000" dirty="0" smtClean="0">
                <a:solidFill>
                  <a:prstClr val="black">
                    <a:lumMod val="65000"/>
                    <a:lumOff val="35000"/>
                  </a:prstClr>
                </a:solidFill>
              </a:rPr>
              <a:t>(</a:t>
            </a:r>
            <a:r>
              <a:rPr lang="en-US" sz="2000" dirty="0">
                <a:solidFill>
                  <a:prstClr val="black">
                    <a:lumMod val="65000"/>
                    <a:lumOff val="35000"/>
                  </a:prstClr>
                </a:solidFill>
              </a:rPr>
              <a:t>2 Corinthians 8:1</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dirty="0" smtClean="0">
                <a:solidFill>
                  <a:prstClr val="black">
                    <a:lumMod val="65000"/>
                    <a:lumOff val="35000"/>
                  </a:prstClr>
                </a:solidFill>
              </a:rPr>
              <a:t>+ The epistle was carried to the Corinthians by Titus:</a:t>
            </a:r>
          </a:p>
          <a:p>
            <a:pPr marL="0" indent="0">
              <a:buClr>
                <a:srgbClr val="2C7C9F">
                  <a:lumMod val="60000"/>
                  <a:lumOff val="40000"/>
                </a:srgbClr>
              </a:buClr>
              <a:buNone/>
            </a:pPr>
            <a:r>
              <a:rPr lang="en-US" sz="2000" dirty="0">
                <a:solidFill>
                  <a:prstClr val="black">
                    <a:lumMod val="65000"/>
                    <a:lumOff val="35000"/>
                  </a:prstClr>
                </a:solidFill>
              </a:rPr>
              <a:t>“But thanks be to God who puts the same earnest care for you into the heart of Titus. </a:t>
            </a:r>
            <a:r>
              <a:rPr lang="en-US" sz="2000" dirty="0" smtClean="0">
                <a:solidFill>
                  <a:prstClr val="black">
                    <a:lumMod val="65000"/>
                    <a:lumOff val="35000"/>
                  </a:prstClr>
                </a:solidFill>
              </a:rPr>
              <a:t>For </a:t>
            </a:r>
            <a:r>
              <a:rPr lang="en-US" sz="2000" dirty="0">
                <a:solidFill>
                  <a:prstClr val="black">
                    <a:lumMod val="65000"/>
                    <a:lumOff val="35000"/>
                  </a:prstClr>
                </a:solidFill>
              </a:rPr>
              <a:t>he not only accepted the exhortation, but being more diligent, he went to you of his own </a:t>
            </a:r>
            <a:r>
              <a:rPr lang="en-US" sz="2000" dirty="0" smtClean="0">
                <a:solidFill>
                  <a:prstClr val="black">
                    <a:lumMod val="65000"/>
                    <a:lumOff val="35000"/>
                  </a:prstClr>
                </a:solidFill>
              </a:rPr>
              <a:t>accord”									</a:t>
            </a:r>
            <a:r>
              <a:rPr lang="en-US" sz="2000" dirty="0">
                <a:solidFill>
                  <a:prstClr val="black">
                    <a:lumMod val="65000"/>
                    <a:lumOff val="35000"/>
                  </a:prstClr>
                </a:solidFill>
              </a:rPr>
              <a:t> </a:t>
            </a:r>
            <a:r>
              <a:rPr lang="en-US" sz="2000" dirty="0" smtClean="0">
                <a:solidFill>
                  <a:prstClr val="black">
                    <a:lumMod val="65000"/>
                    <a:lumOff val="35000"/>
                  </a:prstClr>
                </a:solidFill>
              </a:rPr>
              <a:t>               (2 Corinthians 8:16-17)</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7592706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85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smtClean="0">
                <a:solidFill>
                  <a:prstClr val="black">
                    <a:lumMod val="65000"/>
                    <a:lumOff val="35000"/>
                  </a:prstClr>
                </a:solidFill>
              </a:rPr>
              <a:t>Purpose of </a:t>
            </a:r>
            <a:r>
              <a:rPr lang="en-US" b="1" dirty="0" smtClean="0">
                <a:solidFill>
                  <a:prstClr val="black">
                    <a:lumMod val="65000"/>
                    <a:lumOff val="35000"/>
                  </a:prstClr>
                </a:solidFill>
              </a:rPr>
              <a:t>Writing:</a:t>
            </a:r>
            <a:endParaRPr lang="en-US" b="1" dirty="0" smtClean="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 </a:t>
            </a:r>
            <a:r>
              <a:rPr lang="en-US" sz="2000" dirty="0" smtClean="0">
                <a:solidFill>
                  <a:prstClr val="black">
                    <a:lumMod val="65000"/>
                    <a:lumOff val="35000"/>
                  </a:prstClr>
                </a:solidFill>
              </a:rPr>
              <a:t>The epistle was </a:t>
            </a:r>
            <a:r>
              <a:rPr lang="en-US" sz="2000" dirty="0">
                <a:solidFill>
                  <a:prstClr val="black">
                    <a:lumMod val="65000"/>
                    <a:lumOff val="35000"/>
                  </a:prstClr>
                </a:solidFill>
              </a:rPr>
              <a:t>occasioned by the report brought back by </a:t>
            </a:r>
            <a:r>
              <a:rPr lang="en-US" sz="2000" dirty="0" smtClean="0">
                <a:solidFill>
                  <a:prstClr val="black">
                    <a:lumMod val="65000"/>
                    <a:lumOff val="35000"/>
                  </a:prstClr>
                </a:solidFill>
              </a:rPr>
              <a:t>Titus, who informed St. Paul as of how the rebuke that letter contained worked out for their repentance. Though the report </a:t>
            </a:r>
            <a:r>
              <a:rPr lang="en-US" sz="2000" dirty="0">
                <a:solidFill>
                  <a:prstClr val="black">
                    <a:lumMod val="65000"/>
                    <a:lumOff val="35000"/>
                  </a:prstClr>
                </a:solidFill>
              </a:rPr>
              <a:t>was encouraging, but evidently it also brought troubling news that some at Corinth were questioning Paul's authority as an apostle. This doubt </a:t>
            </a:r>
            <a:r>
              <a:rPr lang="en-US" sz="2000" dirty="0" smtClean="0">
                <a:solidFill>
                  <a:prstClr val="black">
                    <a:lumMod val="65000"/>
                    <a:lumOff val="35000"/>
                  </a:prstClr>
                </a:solidFill>
              </a:rPr>
              <a:t>might </a:t>
            </a:r>
            <a:r>
              <a:rPr lang="en-US" sz="2000" dirty="0">
                <a:solidFill>
                  <a:prstClr val="black">
                    <a:lumMod val="65000"/>
                    <a:lumOff val="35000"/>
                  </a:prstClr>
                </a:solidFill>
              </a:rPr>
              <a:t>have </a:t>
            </a:r>
            <a:r>
              <a:rPr lang="en-US" sz="2000" dirty="0" smtClean="0">
                <a:solidFill>
                  <a:prstClr val="black">
                    <a:lumMod val="65000"/>
                    <a:lumOff val="35000"/>
                  </a:prstClr>
                </a:solidFill>
              </a:rPr>
              <a:t>been planted </a:t>
            </a:r>
            <a:r>
              <a:rPr lang="en-US" sz="2000" dirty="0">
                <a:solidFill>
                  <a:prstClr val="black">
                    <a:lumMod val="65000"/>
                    <a:lumOff val="35000"/>
                  </a:prstClr>
                </a:solidFill>
              </a:rPr>
              <a:t>by </a:t>
            </a:r>
            <a:r>
              <a:rPr lang="en-US" sz="2000" dirty="0" smtClean="0">
                <a:solidFill>
                  <a:prstClr val="black">
                    <a:lumMod val="65000"/>
                    <a:lumOff val="35000"/>
                  </a:prstClr>
                </a:solidFill>
              </a:rPr>
              <a:t>‘Judaizing teachers’ </a:t>
            </a:r>
            <a:r>
              <a:rPr lang="en-US" sz="2000" dirty="0">
                <a:solidFill>
                  <a:prstClr val="black">
                    <a:lumMod val="65000"/>
                    <a:lumOff val="35000"/>
                  </a:prstClr>
                </a:solidFill>
              </a:rPr>
              <a:t>who seemed to follow Paul and attempted to undermine his teaching concerning the </a:t>
            </a:r>
            <a:r>
              <a:rPr lang="en-US" sz="2000" dirty="0" smtClean="0">
                <a:solidFill>
                  <a:prstClr val="black">
                    <a:lumMod val="65000"/>
                    <a:lumOff val="35000"/>
                  </a:prstClr>
                </a:solidFill>
              </a:rPr>
              <a:t>Law. Hence, the apostle wrote this epistle to:</a:t>
            </a:r>
          </a:p>
          <a:p>
            <a:pPr mar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S</a:t>
            </a:r>
            <a:r>
              <a:rPr lang="en-US" sz="2000" i="1" u="sng" dirty="0" smtClean="0">
                <a:solidFill>
                  <a:prstClr val="black">
                    <a:lumMod val="65000"/>
                    <a:lumOff val="35000"/>
                  </a:prstClr>
                </a:solidFill>
              </a:rPr>
              <a:t>how </a:t>
            </a:r>
            <a:r>
              <a:rPr lang="en-US" sz="2000" i="1" u="sng" dirty="0">
                <a:solidFill>
                  <a:prstClr val="black">
                    <a:lumMod val="65000"/>
                    <a:lumOff val="35000"/>
                  </a:prstClr>
                </a:solidFill>
              </a:rPr>
              <a:t>them his joy for their repentance</a:t>
            </a:r>
            <a:r>
              <a:rPr lang="en-US" sz="2000" i="1" u="sng" dirty="0" smtClean="0">
                <a:solidFill>
                  <a:prstClr val="black">
                    <a:lumMod val="65000"/>
                    <a:lumOff val="35000"/>
                  </a:prstClr>
                </a:solidFill>
              </a:rPr>
              <a:t>:</a:t>
            </a:r>
          </a:p>
          <a:p>
            <a:pPr marL="0" indent="0">
              <a:buNone/>
            </a:pPr>
            <a:r>
              <a:rPr lang="en-US" sz="2000" dirty="0"/>
              <a:t>“Now I rejoice, not that you were made sorry, but that your sorrow led to repentance”														            </a:t>
            </a:r>
            <a:r>
              <a:rPr lang="en-US" sz="2000" dirty="0" smtClean="0"/>
              <a:t>(</a:t>
            </a:r>
            <a:r>
              <a:rPr lang="en-US" sz="2000" dirty="0"/>
              <a:t>2 Corinthians 7:9)</a:t>
            </a:r>
          </a:p>
        </p:txBody>
      </p:sp>
    </p:spTree>
    <p:extLst>
      <p:ext uri="{BB962C8B-B14F-4D97-AF65-F5344CB8AC3E}">
        <p14:creationId xmlns:p14="http://schemas.microsoft.com/office/powerpoint/2010/main" val="1150488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i="1" dirty="0" smtClean="0"/>
              <a:t>2</a:t>
            </a:r>
            <a:r>
              <a:rPr lang="en-US" sz="2000" i="1" dirty="0"/>
              <a:t>. </a:t>
            </a:r>
            <a:r>
              <a:rPr lang="en-US" sz="2000" i="1" u="sng" dirty="0"/>
              <a:t>U</a:t>
            </a:r>
            <a:r>
              <a:rPr lang="en-US" sz="2000" i="1" u="sng" dirty="0" smtClean="0"/>
              <a:t>rge </a:t>
            </a:r>
            <a:r>
              <a:rPr lang="en-US" sz="2000" i="1" u="sng" dirty="0"/>
              <a:t>them to accept the sinner who repented:</a:t>
            </a:r>
          </a:p>
          <a:p>
            <a:pPr marL="0" indent="0">
              <a:buNone/>
            </a:pPr>
            <a:r>
              <a:rPr lang="en-US" sz="2000" dirty="0"/>
              <a:t>“You ought rather to forgive and comfort him, lest perhaps such a one be swallowed up with too much </a:t>
            </a:r>
            <a:r>
              <a:rPr lang="en-US" sz="2000" dirty="0" smtClean="0"/>
              <a:t>sorrow</a:t>
            </a:r>
            <a:r>
              <a:rPr lang="is-IS" sz="2000" dirty="0" smtClean="0"/>
              <a:t>… </a:t>
            </a:r>
            <a:r>
              <a:rPr lang="en-US" sz="2000" dirty="0" smtClean="0"/>
              <a:t>For </a:t>
            </a:r>
            <a:r>
              <a:rPr lang="en-US" sz="2000" dirty="0"/>
              <a:t>to this end I also wrote, that I might put you to the test, whether you are obedient in all </a:t>
            </a:r>
            <a:r>
              <a:rPr lang="en-US" sz="2000" dirty="0" smtClean="0"/>
              <a:t>things… I </a:t>
            </a:r>
            <a:r>
              <a:rPr lang="en-US" sz="2000" dirty="0"/>
              <a:t>have forgiven that one</a:t>
            </a:r>
            <a:r>
              <a:rPr lang="en-US" sz="2000" b="1" dirty="0"/>
              <a:t> </a:t>
            </a:r>
            <a:r>
              <a:rPr lang="en-US" sz="2000" dirty="0"/>
              <a:t>for your sakes in the presence of Christ, lest Satan should take advantage of us; for we are not ignorant of his devices”            					</a:t>
            </a:r>
            <a:r>
              <a:rPr lang="en-US" sz="2000" dirty="0" smtClean="0"/>
              <a:t>	    (</a:t>
            </a:r>
            <a:r>
              <a:rPr lang="en-US" sz="2000" dirty="0"/>
              <a:t>2 Corinthians 2:</a:t>
            </a:r>
            <a:r>
              <a:rPr lang="en-US" sz="2000" dirty="0" smtClean="0"/>
              <a:t>7,9-</a:t>
            </a:r>
            <a:r>
              <a:rPr lang="en-US" sz="2000" dirty="0"/>
              <a:t>11)</a:t>
            </a:r>
          </a:p>
          <a:p>
            <a:pPr marL="0" indent="0">
              <a:buNone/>
            </a:pPr>
            <a:r>
              <a:rPr lang="en-US" sz="2000" i="1" dirty="0"/>
              <a:t>3. </a:t>
            </a:r>
            <a:r>
              <a:rPr lang="en-US" sz="2000" i="1" u="sng" dirty="0"/>
              <a:t>D</a:t>
            </a:r>
            <a:r>
              <a:rPr lang="en-US" sz="2000" i="1" u="sng" dirty="0" smtClean="0"/>
              <a:t>efend </a:t>
            </a:r>
            <a:r>
              <a:rPr lang="en-US" sz="2000" i="1" u="sng" dirty="0"/>
              <a:t>his apostolic rights</a:t>
            </a:r>
            <a:r>
              <a:rPr lang="en-US" sz="2000" i="1" u="sng" dirty="0" smtClean="0"/>
              <a:t>:</a:t>
            </a:r>
          </a:p>
          <a:p>
            <a:pPr marL="0" indent="0">
              <a:buNone/>
            </a:pPr>
            <a:r>
              <a:rPr lang="en-US" sz="2000" dirty="0" smtClean="0"/>
              <a:t>“</a:t>
            </a:r>
            <a:r>
              <a:rPr lang="en-US" sz="2000" dirty="0"/>
              <a:t>For I consider that I am not at all inferior to the most eminent apostles”						       </a:t>
            </a:r>
            <a:r>
              <a:rPr lang="en-US" sz="2000" dirty="0" smtClean="0"/>
              <a:t>   (</a:t>
            </a:r>
            <a:r>
              <a:rPr lang="en-US" sz="2000" dirty="0"/>
              <a:t>2 Corinthians 11:5</a:t>
            </a:r>
            <a:r>
              <a:rPr lang="en-US" sz="2000" dirty="0" smtClean="0"/>
              <a:t>)</a:t>
            </a:r>
          </a:p>
          <a:p>
            <a:pPr marL="0" indent="0">
              <a:buNone/>
            </a:pPr>
            <a:r>
              <a:rPr lang="en-US" sz="2000" dirty="0"/>
              <a:t>+ It is to be noted that this letter is the most biographical and least doctrinal of St. Paul's epistles. It tells us more about St. Paul </a:t>
            </a:r>
            <a:r>
              <a:rPr lang="en-US" sz="2000" dirty="0" smtClean="0"/>
              <a:t>as</a:t>
            </a:r>
            <a:r>
              <a:rPr lang="is-IS" sz="2000" dirty="0" smtClean="0"/>
              <a:t>… </a:t>
            </a:r>
            <a:endParaRPr lang="en-US" sz="2000" dirty="0"/>
          </a:p>
        </p:txBody>
      </p:sp>
    </p:spTree>
    <p:extLst>
      <p:ext uri="{BB962C8B-B14F-4D97-AF65-F5344CB8AC3E}">
        <p14:creationId xmlns:p14="http://schemas.microsoft.com/office/powerpoint/2010/main" val="32022462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 </a:t>
            </a:r>
            <a:r>
              <a:rPr lang="en-US" sz="2000" dirty="0"/>
              <a:t>person and as a minister, where it never happened that St. Paul spoke about himself in any other epistle more than this one</a:t>
            </a:r>
            <a:r>
              <a:rPr lang="en-US" sz="2000" dirty="0" smtClean="0"/>
              <a:t>.</a:t>
            </a:r>
          </a:p>
          <a:p>
            <a:pPr marL="0" indent="0">
              <a:buNone/>
            </a:pPr>
            <a:r>
              <a:rPr lang="en-US" b="1" dirty="0"/>
              <a:t>Contents:</a:t>
            </a:r>
          </a:p>
          <a:p>
            <a:pPr marL="0" indent="0">
              <a:buNone/>
            </a:pPr>
            <a:r>
              <a:rPr lang="en-US" sz="2200" dirty="0"/>
              <a:t>I. </a:t>
            </a:r>
            <a:r>
              <a:rPr lang="en-US" sz="2200" u="sng" dirty="0"/>
              <a:t>Introduction:</a:t>
            </a:r>
            <a:r>
              <a:rPr lang="en-US" sz="2200" dirty="0"/>
              <a:t> (Ch. 1)</a:t>
            </a:r>
          </a:p>
          <a:p>
            <a:pPr marL="0" indent="0">
              <a:buNone/>
            </a:pPr>
            <a:r>
              <a:rPr lang="en-US" sz="2000" i="1" dirty="0"/>
              <a:t>1. Greeting:</a:t>
            </a:r>
          </a:p>
          <a:p>
            <a:pPr marL="0" indent="0">
              <a:buNone/>
            </a:pPr>
            <a:r>
              <a:rPr lang="en-US" sz="2000" dirty="0"/>
              <a:t>“Paul, an apostle of Jesus Christ by the will of God”									           </a:t>
            </a:r>
            <a:r>
              <a:rPr lang="en-US" sz="2000" dirty="0" smtClean="0"/>
              <a:t> </a:t>
            </a:r>
            <a:r>
              <a:rPr lang="en-US" sz="2000" dirty="0"/>
              <a:t>(2 Corinthians 1:1)</a:t>
            </a:r>
          </a:p>
          <a:p>
            <a:pPr marL="0" indent="0">
              <a:buNone/>
            </a:pPr>
            <a:r>
              <a:rPr lang="en-US" sz="2000" i="1" dirty="0"/>
              <a:t>2. Comfort in Sufferings</a:t>
            </a:r>
            <a:r>
              <a:rPr lang="en-US" sz="2000" i="1" dirty="0" smtClean="0"/>
              <a:t>:</a:t>
            </a:r>
          </a:p>
          <a:p>
            <a:pPr marL="0" indent="0">
              <a:buNone/>
            </a:pPr>
            <a:r>
              <a:rPr lang="en-US" sz="2000" dirty="0"/>
              <a:t>“Blessed be the God and Father of our Lord Jesus Christ, the Father of mercies and God of all comfort, who comforts us in all our tribulation</a:t>
            </a:r>
            <a:r>
              <a:rPr lang="en-US" sz="2000" dirty="0" smtClean="0"/>
              <a:t>,</a:t>
            </a:r>
            <a:r>
              <a:rPr lang="is-IS" sz="2000" dirty="0" smtClean="0"/>
              <a:t>… </a:t>
            </a:r>
            <a:endParaRPr lang="en-US" sz="2000" dirty="0" smtClean="0"/>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that </a:t>
            </a:r>
            <a:r>
              <a:rPr lang="en-US" sz="2000" dirty="0"/>
              <a:t>we may be able to comfort those who are in any trouble, with the comfort with which we ourselves are comforted by God”								         </a:t>
            </a:r>
            <a:r>
              <a:rPr lang="en-US" sz="2000" dirty="0" smtClean="0"/>
              <a:t>(</a:t>
            </a:r>
            <a:r>
              <a:rPr lang="en-US" sz="2000" dirty="0"/>
              <a:t>2 Corinthians 1:3-4</a:t>
            </a:r>
            <a:r>
              <a:rPr lang="en-US" sz="2000" dirty="0" smtClean="0"/>
              <a:t>)</a:t>
            </a:r>
          </a:p>
          <a:p>
            <a:pPr marL="0" indent="0">
              <a:buNone/>
            </a:pPr>
            <a:r>
              <a:rPr lang="en-US" sz="2200" dirty="0"/>
              <a:t>II. </a:t>
            </a:r>
            <a:r>
              <a:rPr lang="en-US" sz="2200" u="sng" dirty="0"/>
              <a:t>Concept of Service:</a:t>
            </a:r>
            <a:r>
              <a:rPr lang="en-US" sz="2200" dirty="0"/>
              <a:t> (</a:t>
            </a:r>
            <a:r>
              <a:rPr lang="en-US" sz="2200" dirty="0" err="1"/>
              <a:t>Chs</a:t>
            </a:r>
            <a:r>
              <a:rPr lang="en-US" sz="2200" dirty="0"/>
              <a:t>. 2-5)</a:t>
            </a:r>
          </a:p>
          <a:p>
            <a:pPr marL="0" indent="0">
              <a:buNone/>
            </a:pPr>
            <a:r>
              <a:rPr lang="en-US" sz="2000" i="1" dirty="0"/>
              <a:t>1. Showing Love to the Sinner:</a:t>
            </a:r>
          </a:p>
          <a:p>
            <a:pPr marL="0" indent="0">
              <a:buNone/>
            </a:pPr>
            <a:r>
              <a:rPr lang="en-US" sz="2000" dirty="0"/>
              <a:t>“Therefore I urge you to reaffirm your love to him”									          </a:t>
            </a:r>
            <a:r>
              <a:rPr lang="en-US" sz="2000" dirty="0" smtClean="0"/>
              <a:t>  </a:t>
            </a:r>
            <a:r>
              <a:rPr lang="en-US" sz="2000" dirty="0"/>
              <a:t>(2 Corinthians 2:8)</a:t>
            </a:r>
          </a:p>
          <a:p>
            <a:pPr marL="0" indent="0">
              <a:buNone/>
            </a:pPr>
            <a:r>
              <a:rPr lang="en-US" sz="2000" i="1" dirty="0"/>
              <a:t>2. Being the Fragrance of Christ:</a:t>
            </a:r>
          </a:p>
          <a:p>
            <a:pPr marL="0" indent="0">
              <a:buNone/>
            </a:pPr>
            <a:r>
              <a:rPr lang="en-US" sz="2000" dirty="0"/>
              <a:t>“Now thanks be to God who always leads us in triumph in Christ, and through us diffuses the fragrance of His knowledge in every place. For we are to God the fragrance of Christ among those who are being </a:t>
            </a:r>
            <a:r>
              <a:rPr lang="en-US" sz="2000" dirty="0" smtClean="0"/>
              <a:t>saved</a:t>
            </a:r>
            <a:r>
              <a:rPr lang="is-IS" sz="2000" dirty="0" smtClean="0"/>
              <a:t>… </a:t>
            </a:r>
            <a:endParaRPr lang="en-US" sz="2000" dirty="0"/>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and among those who are perishing”											     </a:t>
            </a:r>
            <a:r>
              <a:rPr lang="en-US" sz="2000" dirty="0" smtClean="0"/>
              <a:t>(</a:t>
            </a:r>
            <a:r>
              <a:rPr lang="en-US" sz="2000" dirty="0"/>
              <a:t>2 Corinthians 2:14-15</a:t>
            </a:r>
            <a:r>
              <a:rPr lang="en-US" sz="2000" dirty="0" smtClean="0"/>
              <a:t>)</a:t>
            </a:r>
          </a:p>
          <a:p>
            <a:pPr marL="0" indent="0">
              <a:buNone/>
            </a:pPr>
            <a:r>
              <a:rPr lang="en-US" sz="2000" i="1" dirty="0"/>
              <a:t>3. Service of the Spirit, Not the Letter:</a:t>
            </a:r>
          </a:p>
          <a:p>
            <a:pPr marL="0" indent="0">
              <a:buNone/>
            </a:pPr>
            <a:r>
              <a:rPr lang="en-US" sz="2000" dirty="0"/>
              <a:t>“Who also made us sufficient as ministers of the new covenant, not of the letter but of the Spirit; for the letter kills, but the Spirit gives life”							         </a:t>
            </a:r>
            <a:r>
              <a:rPr lang="en-US" sz="2000" dirty="0" smtClean="0"/>
              <a:t>   </a:t>
            </a:r>
            <a:r>
              <a:rPr lang="en-US" sz="2000" dirty="0"/>
              <a:t>(2 Corinthians 3:6)</a:t>
            </a:r>
          </a:p>
          <a:p>
            <a:pPr marL="0" indent="0">
              <a:buNone/>
            </a:pPr>
            <a:r>
              <a:rPr lang="en-US" sz="2000" i="1" dirty="0"/>
              <a:t>4. Transforming to the Image of Christ:</a:t>
            </a:r>
          </a:p>
          <a:p>
            <a:pPr marL="0" indent="0">
              <a:buNone/>
            </a:pPr>
            <a:r>
              <a:rPr lang="en-US" sz="2000" dirty="0"/>
              <a:t>“But we all, with unveiled face, beholding as in a mirror the glory of the Lord, are being transformed into the same image from glory to glory, just as by the Spirit of the Lord”												          </a:t>
            </a:r>
            <a:r>
              <a:rPr lang="en-US" sz="2000" dirty="0" smtClean="0"/>
              <a:t>(</a:t>
            </a:r>
            <a:r>
              <a:rPr lang="en-US" sz="2000" dirty="0"/>
              <a:t>2 Corinthians 3:18</a:t>
            </a:r>
            <a:r>
              <a:rPr lang="en-US" sz="2000" dirty="0" smtClean="0"/>
              <a:t>)</a:t>
            </a:r>
            <a:endParaRPr lang="en-US" sz="2000" dirty="0"/>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5</a:t>
            </a:r>
            <a:r>
              <a:rPr lang="en-US" sz="2000" i="1" dirty="0"/>
              <a:t>. Do not Lose Heart:</a:t>
            </a:r>
          </a:p>
          <a:p>
            <a:pPr marL="0" indent="0">
              <a:buNone/>
            </a:pPr>
            <a:r>
              <a:rPr lang="en-US" sz="2000" dirty="0"/>
              <a:t>“Therefore, since we have this ministry, as we have received mercy, we do not lose heart”		    	 											</a:t>
            </a:r>
            <a:r>
              <a:rPr lang="en-US" sz="2000" dirty="0" smtClean="0"/>
              <a:t>            (</a:t>
            </a:r>
            <a:r>
              <a:rPr lang="en-US" sz="2000" dirty="0"/>
              <a:t>2 Corinthians 4:1)</a:t>
            </a:r>
          </a:p>
          <a:p>
            <a:pPr marL="0" indent="0">
              <a:buNone/>
            </a:pPr>
            <a:r>
              <a:rPr lang="en-US" sz="2000" dirty="0"/>
              <a:t>“But we have this treasure in earthen vessels, that the excellence of the power may be of God and not of us”											            </a:t>
            </a:r>
            <a:r>
              <a:rPr lang="en-US" sz="2000" dirty="0" smtClean="0"/>
              <a:t>(</a:t>
            </a:r>
            <a:r>
              <a:rPr lang="en-US" sz="2000" dirty="0"/>
              <a:t>2 Corinthians 4:7)</a:t>
            </a:r>
          </a:p>
          <a:p>
            <a:pPr marL="0" indent="0">
              <a:buNone/>
            </a:pPr>
            <a:r>
              <a:rPr lang="en-US" sz="2000" dirty="0"/>
              <a:t>“For our light affliction, which is but for a moment, is working for us a far more exceeding and eternal weight of glory”										          </a:t>
            </a:r>
            <a:r>
              <a:rPr lang="en-US" sz="2000" dirty="0" smtClean="0"/>
              <a:t>(</a:t>
            </a:r>
            <a:r>
              <a:rPr lang="en-US" sz="2000" dirty="0"/>
              <a:t>2 Corinthians 4:17)</a:t>
            </a:r>
          </a:p>
          <a:p>
            <a:pPr marL="0" indent="0">
              <a:buNone/>
            </a:pPr>
            <a:r>
              <a:rPr lang="en-US" sz="2000" dirty="0"/>
              <a:t>“While we do not look at the things which are seen, but at the things which are not seen. For the things which are seen are temporary, but </a:t>
            </a:r>
            <a:r>
              <a:rPr lang="en-US" sz="2000" dirty="0" smtClean="0"/>
              <a:t>the</a:t>
            </a:r>
            <a:r>
              <a:rPr lang="is-IS" sz="2000" dirty="0" smtClean="0"/>
              <a:t>… </a:t>
            </a:r>
            <a:endParaRPr lang="en-US" sz="2000" dirty="0"/>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things which are not seen are eternal”										                     </a:t>
            </a:r>
            <a:r>
              <a:rPr lang="en-US" sz="2000" dirty="0" smtClean="0"/>
              <a:t>(</a:t>
            </a:r>
            <a:r>
              <a:rPr lang="en-US" sz="2000" dirty="0"/>
              <a:t>2 Corinthians 4:18</a:t>
            </a:r>
            <a:r>
              <a:rPr lang="en-US" sz="2000" dirty="0" smtClean="0"/>
              <a:t>)</a:t>
            </a:r>
          </a:p>
          <a:p>
            <a:pPr marL="0" indent="0">
              <a:buNone/>
            </a:pPr>
            <a:r>
              <a:rPr lang="en-US" sz="2000" dirty="0"/>
              <a:t>“For we must all appear before the judgment seat of Christ, that each one may receive the things done in the body, according to what he has done, whether good or bad”				 	 								          </a:t>
            </a:r>
            <a:r>
              <a:rPr lang="en-US" sz="2000" dirty="0" smtClean="0"/>
              <a:t>(</a:t>
            </a:r>
            <a:r>
              <a:rPr lang="en-US" sz="2000" dirty="0"/>
              <a:t>2 Corinthians 5:10)</a:t>
            </a:r>
          </a:p>
          <a:p>
            <a:pPr marL="0" indent="0">
              <a:buNone/>
            </a:pPr>
            <a:r>
              <a:rPr lang="en-US" sz="2000" i="1" dirty="0"/>
              <a:t>6. Ambassadors for Christ:</a:t>
            </a:r>
          </a:p>
          <a:p>
            <a:pPr marL="0" indent="0">
              <a:buNone/>
            </a:pPr>
            <a:r>
              <a:rPr lang="en-US" sz="2000" dirty="0"/>
              <a:t>“Now then, we are ambassadors for Christ, as though God were pleading through us: we implore you on Christ’s behalf, be reconciled to God”						    	          </a:t>
            </a:r>
            <a:r>
              <a:rPr lang="en-US" sz="2000" dirty="0" smtClean="0"/>
              <a:t>(</a:t>
            </a:r>
            <a:r>
              <a:rPr lang="en-US" sz="2000" dirty="0"/>
              <a:t>2 Corinthians 5:20</a:t>
            </a:r>
            <a:r>
              <a:rPr lang="en-US" sz="2000" dirty="0" smtClean="0"/>
              <a:t>)</a:t>
            </a:r>
          </a:p>
        </p:txBody>
      </p:sp>
    </p:spTree>
    <p:extLst>
      <p:ext uri="{BB962C8B-B14F-4D97-AF65-F5344CB8AC3E}">
        <p14:creationId xmlns:p14="http://schemas.microsoft.com/office/powerpoint/2010/main" val="3070973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2776</TotalTime>
  <Words>729</Words>
  <Application>Microsoft Macintosh PowerPoint</Application>
  <PresentationFormat>On-screen Show (4:3)</PresentationFormat>
  <Paragraphs>82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Breeze</vt:lpstr>
      <vt:lpstr>The Second Epistle of  St. Paul the Apostle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lpstr>The 2nd Epistle to the Corinthians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Epistles of Saint Paul the Apostle</dc:title>
  <dc:creator>Amir</dc:creator>
  <cp:lastModifiedBy>Amir</cp:lastModifiedBy>
  <cp:revision>279</cp:revision>
  <dcterms:created xsi:type="dcterms:W3CDTF">2011-10-07T20:21:07Z</dcterms:created>
  <dcterms:modified xsi:type="dcterms:W3CDTF">2017-06-10T22:12:08Z</dcterms:modified>
</cp:coreProperties>
</file>