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93" r:id="rId3"/>
    <p:sldId id="294" r:id="rId4"/>
    <p:sldId id="295" r:id="rId5"/>
    <p:sldId id="296" r:id="rId6"/>
    <p:sldId id="297" r:id="rId7"/>
    <p:sldId id="298" r:id="rId8"/>
    <p:sldId id="299" r:id="rId9"/>
    <p:sldId id="300" r:id="rId10"/>
    <p:sldId id="301" r:id="rId11"/>
    <p:sldId id="302" r:id="rId12"/>
    <p:sldId id="303" r:id="rId13"/>
    <p:sldId id="304" r:id="rId14"/>
    <p:sldId id="322"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smtClean="0">
                <a:solidFill>
                  <a:srgbClr val="2C7C9F"/>
                </a:solidFill>
                <a:latin typeface="Times New Roman"/>
                <a:cs typeface="Times New Roman"/>
              </a:rPr>
              <a:t>The Epistle </a:t>
            </a:r>
            <a:r>
              <a:rPr lang="en-US" sz="4800" b="1" dirty="0">
                <a:solidFill>
                  <a:srgbClr val="2C7C9F"/>
                </a:solidFill>
                <a:latin typeface="Times New Roman"/>
                <a:cs typeface="Times New Roman"/>
              </a:rPr>
              <a:t>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a:t>
            </a:r>
            <a:r>
              <a:rPr lang="en-US" sz="4800" b="1" dirty="0" smtClean="0">
                <a:solidFill>
                  <a:srgbClr val="2C7C9F"/>
                </a:solidFill>
                <a:latin typeface="Times New Roman"/>
                <a:cs typeface="Times New Roman"/>
              </a:rPr>
              <a:t>Philippians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049046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smtClean="0"/>
              <a:t>+ All </a:t>
            </a:r>
            <a:r>
              <a:rPr lang="en-US" sz="2000" dirty="0"/>
              <a:t>of </a:t>
            </a:r>
            <a:r>
              <a:rPr lang="en-US" sz="2000" dirty="0" smtClean="0"/>
              <a:t>the previous </a:t>
            </a:r>
            <a:r>
              <a:rPr lang="en-US" sz="2000" dirty="0"/>
              <a:t>explain and reveal the strong attachment that was there between </a:t>
            </a:r>
            <a:r>
              <a:rPr lang="en-US" sz="2000" dirty="0" smtClean="0"/>
              <a:t>St. </a:t>
            </a:r>
            <a:r>
              <a:rPr lang="en-US" sz="2000" dirty="0"/>
              <a:t>Paul and the Philippians.</a:t>
            </a:r>
          </a:p>
          <a:p>
            <a:pPr marL="0" indent="0">
              <a:buClr>
                <a:srgbClr val="2C7C9F">
                  <a:lumMod val="60000"/>
                  <a:lumOff val="40000"/>
                </a:srgbClr>
              </a:buClr>
              <a:buNone/>
            </a:pPr>
            <a:r>
              <a:rPr lang="en-US" sz="2000" dirty="0"/>
              <a:t>+ The church of Philippi faced terrible persecution, and though she was poor, she abundantly shared in the needs of the church in Jerusalem:</a:t>
            </a:r>
          </a:p>
          <a:p>
            <a:pPr marL="0" indent="0">
              <a:buClr>
                <a:srgbClr val="2C7C9F">
                  <a:lumMod val="60000"/>
                  <a:lumOff val="40000"/>
                </a:srgbClr>
              </a:buClr>
              <a:buNone/>
            </a:pPr>
            <a:r>
              <a:rPr lang="en-US" sz="2000" dirty="0"/>
              <a:t>“Moreover, brethren, we make known to you the grace of God bestowed on the churches of Macedonia: that in a great trial of affliction the abundance of their joy and their deep poverty abounded in the riches of their liberality. For I bear witness that according to their ability, yes, and beyond their ability, they were freely willing, imploring us with much urgency that we would receive the gift and the fellowship of the ministering to the saints</a:t>
            </a:r>
            <a:r>
              <a:rPr lang="en-US" sz="2000" dirty="0" smtClean="0"/>
              <a:t>”												         (</a:t>
            </a:r>
            <a:r>
              <a:rPr lang="en-US" sz="2000" dirty="0"/>
              <a:t>2 Corinthians 8:1</a:t>
            </a:r>
            <a:r>
              <a:rPr lang="en-US" sz="2000" dirty="0" smtClean="0"/>
              <a:t>-4)</a:t>
            </a: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t>Time and Place </a:t>
            </a:r>
            <a:r>
              <a:rPr lang="en-US" b="1" dirty="0" smtClean="0">
                <a:solidFill>
                  <a:prstClr val="black">
                    <a:lumMod val="65000"/>
                    <a:lumOff val="35000"/>
                  </a:prstClr>
                </a:solidFill>
              </a:rPr>
              <a:t>of </a:t>
            </a:r>
            <a:r>
              <a:rPr lang="en-US" b="1" dirty="0">
                <a:solidFill>
                  <a:prstClr val="black">
                    <a:lumMod val="65000"/>
                    <a:lumOff val="35000"/>
                  </a:prstClr>
                </a:solidFill>
              </a:rPr>
              <a:t>Writing:</a:t>
            </a:r>
          </a:p>
          <a:p>
            <a:pPr marL="0" lvl="0" indent="0">
              <a:buClr>
                <a:srgbClr val="2C7C9F">
                  <a:lumMod val="60000"/>
                  <a:lumOff val="40000"/>
                </a:srgbClr>
              </a:buClr>
              <a:buNone/>
            </a:pPr>
            <a:r>
              <a:rPr lang="en-US" sz="2000" dirty="0">
                <a:solidFill>
                  <a:prstClr val="black">
                    <a:lumMod val="65000"/>
                    <a:lumOff val="35000"/>
                  </a:prstClr>
                </a:solidFill>
              </a:rPr>
              <a:t>+ St. Paul wrote this letter from Rome during his </a:t>
            </a:r>
            <a:r>
              <a:rPr lang="en-US" sz="2000" dirty="0" smtClean="0">
                <a:solidFill>
                  <a:prstClr val="black">
                    <a:lumMod val="65000"/>
                    <a:lumOff val="35000"/>
                  </a:prstClr>
                </a:solidFill>
              </a:rPr>
              <a:t>1</a:t>
            </a:r>
            <a:r>
              <a:rPr lang="en-US" sz="2000" baseline="30000" dirty="0" smtClean="0">
                <a:solidFill>
                  <a:prstClr val="black">
                    <a:lumMod val="65000"/>
                    <a:lumOff val="35000"/>
                  </a:prstClr>
                </a:solidFill>
              </a:rPr>
              <a:t>st</a:t>
            </a:r>
            <a:r>
              <a:rPr lang="en-US" sz="2000" dirty="0" smtClean="0">
                <a:solidFill>
                  <a:prstClr val="black">
                    <a:lumMod val="65000"/>
                    <a:lumOff val="35000"/>
                  </a:prstClr>
                </a:solidFill>
              </a:rPr>
              <a:t> imprisonment</a:t>
            </a:r>
            <a:r>
              <a:rPr lang="en-US" sz="2000" dirty="0">
                <a:solidFill>
                  <a:prstClr val="black">
                    <a:lumMod val="65000"/>
                    <a:lumOff val="35000"/>
                  </a:prstClr>
                </a:solidFill>
              </a:rPr>
              <a:t>. And it is probable that he was guarded by the Emperor’s guards in Caesar’s house:</a:t>
            </a:r>
          </a:p>
          <a:p>
            <a:pPr marL="0" lvl="0" indent="0">
              <a:buClr>
                <a:srgbClr val="2C7C9F">
                  <a:lumMod val="60000"/>
                  <a:lumOff val="40000"/>
                </a:srgbClr>
              </a:buClr>
              <a:buNone/>
            </a:pPr>
            <a:r>
              <a:rPr lang="en-US" sz="2000" dirty="0">
                <a:solidFill>
                  <a:prstClr val="black">
                    <a:lumMod val="65000"/>
                    <a:lumOff val="35000"/>
                  </a:prstClr>
                </a:solidFill>
              </a:rPr>
              <a:t>“Because I have you in my heart, inasmuch as both in my chains and in the defense and confirmation of the gospel”											    </a:t>
            </a:r>
            <a:r>
              <a:rPr lang="en-US" sz="2000" dirty="0" smtClean="0">
                <a:solidFill>
                  <a:prstClr val="black">
                    <a:lumMod val="65000"/>
                    <a:lumOff val="35000"/>
                  </a:prstClr>
                </a:solidFill>
              </a:rPr>
              <a:t>(</a:t>
            </a:r>
            <a:r>
              <a:rPr lang="en-US" sz="2000" dirty="0">
                <a:solidFill>
                  <a:prstClr val="black">
                    <a:lumMod val="65000"/>
                    <a:lumOff val="35000"/>
                  </a:prstClr>
                </a:solidFill>
              </a:rPr>
              <a:t>Philippians 1:7)</a:t>
            </a:r>
          </a:p>
          <a:p>
            <a:pPr marL="0" lvl="0" indent="0">
              <a:buClr>
                <a:srgbClr val="2C7C9F">
                  <a:lumMod val="60000"/>
                  <a:lumOff val="40000"/>
                </a:srgbClr>
              </a:buClr>
              <a:buNone/>
            </a:pPr>
            <a:r>
              <a:rPr lang="en-US" sz="2000" dirty="0">
                <a:solidFill>
                  <a:prstClr val="black">
                    <a:lumMod val="65000"/>
                    <a:lumOff val="35000"/>
                  </a:prstClr>
                </a:solidFill>
              </a:rPr>
              <a:t>“So that it has become evident to the whole palace guard, and to all the rest, that my chains are in Christ; and most of the brethren in the Lord, having become confident by my chains, are much more bold to speak the word without fear”													</a:t>
            </a:r>
            <a:r>
              <a:rPr lang="en-US" sz="2000" dirty="0" smtClean="0">
                <a:solidFill>
                  <a:prstClr val="black">
                    <a:lumMod val="65000"/>
                    <a:lumOff val="35000"/>
                  </a:prstClr>
                </a:solidFill>
              </a:rPr>
              <a:t>        (</a:t>
            </a:r>
            <a:r>
              <a:rPr lang="en-US" sz="2000" dirty="0">
                <a:solidFill>
                  <a:prstClr val="black">
                    <a:lumMod val="65000"/>
                    <a:lumOff val="35000"/>
                  </a:prstClr>
                </a:solidFill>
              </a:rPr>
              <a:t>Philippians 1:13-14</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“The former preach Christ from selfish ambition, not sincerely, supposing to add affliction to my chains”													</a:t>
            </a:r>
            <a:r>
              <a:rPr lang="en-US" sz="2000" dirty="0" smtClean="0">
                <a:solidFill>
                  <a:prstClr val="black">
                    <a:lumMod val="65000"/>
                    <a:lumOff val="35000"/>
                  </a:prstClr>
                </a:solidFill>
              </a:rPr>
              <a:t>  (</a:t>
            </a:r>
            <a:r>
              <a:rPr lang="en-US" sz="2000" dirty="0">
                <a:solidFill>
                  <a:prstClr val="black">
                    <a:lumMod val="65000"/>
                    <a:lumOff val="35000"/>
                  </a:prstClr>
                </a:solidFill>
              </a:rPr>
              <a:t>Philippians 1:16)</a:t>
            </a:r>
          </a:p>
          <a:p>
            <a:pPr marL="0" indent="0">
              <a:buClr>
                <a:srgbClr val="2C7C9F">
                  <a:lumMod val="60000"/>
                  <a:lumOff val="40000"/>
                </a:srgbClr>
              </a:buClr>
              <a:buNone/>
            </a:pPr>
            <a:r>
              <a:rPr lang="en-US" sz="2000" dirty="0"/>
              <a:t>“All the saints greet you, but especially those who are of Caesar’s household”														</a:t>
            </a:r>
            <a:r>
              <a:rPr lang="en-US" sz="2000" dirty="0" smtClean="0"/>
              <a:t>	  (</a:t>
            </a:r>
            <a:r>
              <a:rPr lang="en-US" sz="2000" dirty="0"/>
              <a:t>Philippians 4:22)</a:t>
            </a:r>
          </a:p>
          <a:p>
            <a:pPr marL="0" indent="0">
              <a:buClr>
                <a:srgbClr val="2C7C9F">
                  <a:lumMod val="60000"/>
                  <a:lumOff val="40000"/>
                </a:srgbClr>
              </a:buClr>
              <a:buNone/>
            </a:pPr>
            <a:r>
              <a:rPr lang="en-US" sz="2000" dirty="0">
                <a:solidFill>
                  <a:prstClr val="black">
                    <a:lumMod val="65000"/>
                    <a:lumOff val="35000"/>
                  </a:prstClr>
                </a:solidFill>
              </a:rPr>
              <a:t>+ It is likely that the epistle was written in </a:t>
            </a:r>
            <a:r>
              <a:rPr lang="en-US" sz="2000" dirty="0" smtClean="0">
                <a:solidFill>
                  <a:prstClr val="black">
                    <a:lumMod val="65000"/>
                    <a:lumOff val="35000"/>
                  </a:prstClr>
                </a:solidFill>
              </a:rPr>
              <a:t>A.D. 63 </a:t>
            </a:r>
            <a:r>
              <a:rPr lang="en-US" sz="2000" dirty="0">
                <a:solidFill>
                  <a:prstClr val="black">
                    <a:lumMod val="65000"/>
                    <a:lumOff val="35000"/>
                  </a:prstClr>
                </a:solidFill>
              </a:rPr>
              <a:t>or near the end of his imprisonment:</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But I trust in the Lord that I myself shall also come shortly”								</a:t>
            </a:r>
            <a:r>
              <a:rPr lang="en-US" sz="2000" dirty="0" smtClean="0"/>
              <a:t>  (</a:t>
            </a:r>
            <a:r>
              <a:rPr lang="en-US" sz="2000" dirty="0"/>
              <a:t>Philippians 2:24)</a:t>
            </a:r>
          </a:p>
          <a:p>
            <a:pPr marL="0" indent="0">
              <a:buClr>
                <a:srgbClr val="2C7C9F">
                  <a:lumMod val="60000"/>
                  <a:lumOff val="40000"/>
                </a:srgbClr>
              </a:buClr>
              <a:buNone/>
            </a:pPr>
            <a:r>
              <a:rPr lang="en-US" sz="2000" dirty="0"/>
              <a:t>+ The epistle was written by the hands of </a:t>
            </a:r>
            <a:r>
              <a:rPr lang="en-US" sz="2000" dirty="0" err="1"/>
              <a:t>Epaphroditus</a:t>
            </a:r>
            <a:r>
              <a:rPr lang="en-US" sz="2000" dirty="0" smtClean="0"/>
              <a:t>.</a:t>
            </a: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 It is </a:t>
            </a:r>
            <a:r>
              <a:rPr lang="en-US" sz="2000" dirty="0" smtClean="0">
                <a:solidFill>
                  <a:prstClr val="black">
                    <a:lumMod val="65000"/>
                    <a:lumOff val="35000"/>
                  </a:prstClr>
                </a:solidFill>
              </a:rPr>
              <a:t>to be noted that this epistle, together with the epistle to the Ephesians, the epistle to the Colossians and that to Philemon are collectively known as </a:t>
            </a:r>
            <a:r>
              <a:rPr lang="en-US" sz="2000" dirty="0">
                <a:solidFill>
                  <a:prstClr val="black">
                    <a:lumMod val="65000"/>
                    <a:lumOff val="35000"/>
                  </a:prstClr>
                </a:solidFill>
              </a:rPr>
              <a:t>‘The Epistles of Captivity.</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600" b="1" dirty="0" smtClean="0">
                <a:solidFill>
                  <a:prstClr val="black">
                    <a:lumMod val="65000"/>
                    <a:lumOff val="35000"/>
                  </a:prstClr>
                </a:solidFill>
              </a:rPr>
              <a:t>Characteristics </a:t>
            </a:r>
            <a:r>
              <a:rPr lang="en-US" sz="2600" b="1" dirty="0">
                <a:solidFill>
                  <a:prstClr val="black">
                    <a:lumMod val="65000"/>
                    <a:lumOff val="35000"/>
                  </a:prstClr>
                </a:solidFill>
              </a:rPr>
              <a:t>of the </a:t>
            </a:r>
            <a:r>
              <a:rPr lang="en-US" sz="2600" b="1" dirty="0" smtClean="0">
                <a:solidFill>
                  <a:prstClr val="black">
                    <a:lumMod val="65000"/>
                    <a:lumOff val="35000"/>
                  </a:prstClr>
                </a:solidFill>
              </a:rPr>
              <a:t>Epistle:</a:t>
            </a:r>
          </a:p>
          <a:p>
            <a:pPr marL="0" lvl="0" indent="0">
              <a:buClr>
                <a:srgbClr val="2C7C9F">
                  <a:lumMod val="60000"/>
                  <a:lumOff val="40000"/>
                </a:srgbClr>
              </a:buClr>
              <a:buNone/>
            </a:pPr>
            <a:r>
              <a:rPr lang="en-US" sz="2000" dirty="0" smtClean="0">
                <a:solidFill>
                  <a:prstClr val="black">
                    <a:lumMod val="65000"/>
                    <a:lumOff val="35000"/>
                  </a:prstClr>
                </a:solidFill>
              </a:rPr>
              <a:t>+ </a:t>
            </a:r>
            <a:r>
              <a:rPr lang="en-US" sz="2000" dirty="0">
                <a:solidFill>
                  <a:prstClr val="black">
                    <a:lumMod val="65000"/>
                    <a:lumOff val="35000"/>
                  </a:prstClr>
                </a:solidFill>
              </a:rPr>
              <a:t>In this epistle, St. Paul points out personal matters, where in depth he discusses his spiritual condition and his personal feelings.</a:t>
            </a:r>
          </a:p>
          <a:p>
            <a:pPr marL="0" indent="0">
              <a:buClr>
                <a:srgbClr val="2C7C9F">
                  <a:lumMod val="60000"/>
                  <a:lumOff val="40000"/>
                </a:srgbClr>
              </a:buClr>
              <a:buNone/>
            </a:pPr>
            <a:r>
              <a:rPr lang="en-US" sz="2000" dirty="0">
                <a:solidFill>
                  <a:prstClr val="black">
                    <a:lumMod val="65000"/>
                    <a:lumOff val="35000"/>
                  </a:prstClr>
                </a:solidFill>
              </a:rPr>
              <a:t>+ The epistle is not argumentative in nature. Also, it is void of any rebuke or reprove, but on the contrary, it was written with the spirit of gratitude and honor to the </a:t>
            </a:r>
            <a:r>
              <a:rPr lang="en-US" sz="2000" dirty="0" smtClean="0">
                <a:solidFill>
                  <a:prstClr val="black">
                    <a:lumMod val="65000"/>
                    <a:lumOff val="35000"/>
                  </a:prstClr>
                </a:solidFill>
              </a:rPr>
              <a:t>Philippians.</a:t>
            </a: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smtClean="0">
                <a:solidFill>
                  <a:prstClr val="black">
                    <a:lumMod val="65000"/>
                    <a:lumOff val="35000"/>
                  </a:prstClr>
                </a:solidFill>
              </a:rPr>
              <a:t>Writing:</a:t>
            </a:r>
            <a:endParaRPr lang="en-US" b="1"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1. </a:t>
            </a:r>
            <a:r>
              <a:rPr lang="en-US" sz="2000" i="1" u="sng" dirty="0">
                <a:solidFill>
                  <a:prstClr val="black">
                    <a:lumMod val="65000"/>
                    <a:lumOff val="35000"/>
                  </a:prstClr>
                </a:solidFill>
              </a:rPr>
              <a:t>To </a:t>
            </a:r>
            <a:r>
              <a:rPr lang="en-US" sz="2000" i="1" u="sng" dirty="0" smtClean="0">
                <a:solidFill>
                  <a:prstClr val="black">
                    <a:lumMod val="65000"/>
                    <a:lumOff val="35000"/>
                  </a:prstClr>
                </a:solidFill>
              </a:rPr>
              <a:t>Express </a:t>
            </a:r>
            <a:r>
              <a:rPr lang="en-US" sz="2000" i="1" u="sng" dirty="0">
                <a:solidFill>
                  <a:prstClr val="black">
                    <a:lumMod val="65000"/>
                    <a:lumOff val="35000"/>
                  </a:prstClr>
                </a:solidFill>
              </a:rPr>
              <a:t>the </a:t>
            </a:r>
            <a:r>
              <a:rPr lang="en-US" sz="2000" i="1" u="sng" dirty="0" smtClean="0">
                <a:solidFill>
                  <a:prstClr val="black">
                    <a:lumMod val="65000"/>
                    <a:lumOff val="35000"/>
                  </a:prstClr>
                </a:solidFill>
              </a:rPr>
              <a:t>Apostle’s Joy </a:t>
            </a:r>
            <a:r>
              <a:rPr lang="en-US" sz="2000" i="1" u="sng" dirty="0">
                <a:solidFill>
                  <a:prstClr val="black">
                    <a:lumMod val="65000"/>
                    <a:lumOff val="35000"/>
                  </a:prstClr>
                </a:solidFill>
              </a:rPr>
              <a:t>and </a:t>
            </a:r>
            <a:r>
              <a:rPr lang="en-US" sz="2000" i="1" u="sng" dirty="0" smtClean="0">
                <a:solidFill>
                  <a:prstClr val="black">
                    <a:lumMod val="65000"/>
                    <a:lumOff val="35000"/>
                  </a:prstClr>
                </a:solidFill>
              </a:rPr>
              <a:t>Gratitude </a:t>
            </a:r>
            <a:r>
              <a:rPr lang="en-US" sz="2000" i="1" u="sng" dirty="0">
                <a:solidFill>
                  <a:prstClr val="black">
                    <a:lumMod val="65000"/>
                    <a:lumOff val="35000"/>
                  </a:prstClr>
                </a:solidFill>
              </a:rPr>
              <a:t>to the </a:t>
            </a:r>
            <a:r>
              <a:rPr lang="en-US" sz="2000" i="1" u="sng" dirty="0" smtClean="0">
                <a:solidFill>
                  <a:prstClr val="black">
                    <a:lumMod val="65000"/>
                    <a:lumOff val="35000"/>
                  </a:prstClr>
                </a:solidFill>
              </a:rPr>
              <a:t>Generosity </a:t>
            </a:r>
            <a:r>
              <a:rPr lang="en-US" sz="2000" i="1" u="sng" dirty="0">
                <a:solidFill>
                  <a:prstClr val="black">
                    <a:lumMod val="65000"/>
                    <a:lumOff val="35000"/>
                  </a:prstClr>
                </a:solidFill>
              </a:rPr>
              <a:t>of the </a:t>
            </a:r>
            <a:r>
              <a:rPr lang="en-US" sz="2000" i="1" u="sng" dirty="0" smtClean="0">
                <a:solidFill>
                  <a:prstClr val="black">
                    <a:lumMod val="65000"/>
                    <a:lumOff val="35000"/>
                  </a:prstClr>
                </a:solidFill>
              </a:rPr>
              <a:t>Church at Philippi</a:t>
            </a:r>
            <a:r>
              <a:rPr lang="en-US" sz="2000" i="1" u="sng" dirty="0">
                <a:solidFill>
                  <a:prstClr val="black">
                    <a:lumMod val="65000"/>
                    <a:lumOff val="35000"/>
                  </a:prstClr>
                </a:solidFill>
              </a:rPr>
              <a:t>, for the </a:t>
            </a:r>
            <a:r>
              <a:rPr lang="en-US" sz="2000" i="1" u="sng" dirty="0" smtClean="0">
                <a:solidFill>
                  <a:prstClr val="black">
                    <a:lumMod val="65000"/>
                    <a:lumOff val="35000"/>
                  </a:prstClr>
                </a:solidFill>
              </a:rPr>
              <a:t>Gifts </a:t>
            </a:r>
            <a:r>
              <a:rPr lang="en-US" sz="2000" i="1" u="sng" dirty="0">
                <a:solidFill>
                  <a:prstClr val="black">
                    <a:lumMod val="65000"/>
                    <a:lumOff val="35000"/>
                  </a:prstClr>
                </a:solidFill>
              </a:rPr>
              <a:t>they </a:t>
            </a:r>
            <a:r>
              <a:rPr lang="en-US" sz="2000" i="1" u="sng" dirty="0" smtClean="0">
                <a:solidFill>
                  <a:prstClr val="black">
                    <a:lumMod val="65000"/>
                    <a:lumOff val="35000"/>
                  </a:prstClr>
                </a:solidFill>
              </a:rPr>
              <a:t>Sent </a:t>
            </a:r>
            <a:r>
              <a:rPr lang="en-US" sz="2000" i="1" u="sng" dirty="0">
                <a:solidFill>
                  <a:prstClr val="black">
                    <a:lumMod val="65000"/>
                    <a:lumOff val="35000"/>
                  </a:prstClr>
                </a:solidFill>
              </a:rPr>
              <a:t>to him in Rome by the </a:t>
            </a:r>
            <a:r>
              <a:rPr lang="en-US" sz="2000" i="1" u="sng" dirty="0" smtClean="0">
                <a:solidFill>
                  <a:prstClr val="black">
                    <a:lumMod val="65000"/>
                    <a:lumOff val="35000"/>
                  </a:prstClr>
                </a:solidFill>
              </a:rPr>
              <a:t>Hand </a:t>
            </a:r>
            <a:r>
              <a:rPr lang="en-US" sz="2000" i="1" u="sng" dirty="0">
                <a:solidFill>
                  <a:prstClr val="black">
                    <a:lumMod val="65000"/>
                    <a:lumOff val="35000"/>
                  </a:prstClr>
                </a:solidFill>
              </a:rPr>
              <a:t>of </a:t>
            </a:r>
            <a:r>
              <a:rPr lang="en-US" sz="2000" i="1" u="sng" dirty="0" err="1">
                <a:solidFill>
                  <a:prstClr val="black">
                    <a:lumMod val="65000"/>
                    <a:lumOff val="35000"/>
                  </a:prstClr>
                </a:solidFill>
              </a:rPr>
              <a:t>Epaphroditus</a:t>
            </a:r>
            <a:r>
              <a:rPr lang="en-US" sz="2000" i="1" u="sng"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“Indeed I have all and abound. I am full, having received from </a:t>
            </a:r>
            <a:r>
              <a:rPr lang="en-US" sz="2000" dirty="0" err="1">
                <a:solidFill>
                  <a:prstClr val="black">
                    <a:lumMod val="65000"/>
                    <a:lumOff val="35000"/>
                  </a:prstClr>
                </a:solidFill>
              </a:rPr>
              <a:t>Epaphroditus</a:t>
            </a:r>
            <a:r>
              <a:rPr lang="en-US" sz="2000" dirty="0">
                <a:solidFill>
                  <a:prstClr val="black">
                    <a:lumMod val="65000"/>
                    <a:lumOff val="35000"/>
                  </a:prstClr>
                </a:solidFill>
              </a:rPr>
              <a:t> the things sent from you, a sweet-smelling aroma, an acceptable sacrifice, well pleasing to God</a:t>
            </a:r>
            <a:r>
              <a:rPr lang="en-US" sz="2000" dirty="0" smtClean="0">
                <a:solidFill>
                  <a:prstClr val="black">
                    <a:lumMod val="65000"/>
                    <a:lumOff val="35000"/>
                  </a:prstClr>
                </a:solidFill>
              </a:rPr>
              <a:t>”										</a:t>
            </a:r>
            <a:r>
              <a:rPr lang="en-US" sz="2000" dirty="0">
                <a:solidFill>
                  <a:prstClr val="black">
                    <a:lumMod val="65000"/>
                    <a:lumOff val="35000"/>
                  </a:prstClr>
                </a:solidFill>
              </a:rPr>
              <a:t>	</a:t>
            </a:r>
            <a:r>
              <a:rPr lang="en-US" sz="2000" dirty="0" smtClean="0">
                <a:solidFill>
                  <a:prstClr val="black">
                    <a:lumMod val="65000"/>
                    <a:lumOff val="35000"/>
                  </a:prstClr>
                </a:solidFill>
              </a:rPr>
              <a:t>  (</a:t>
            </a:r>
            <a:r>
              <a:rPr lang="en-US" sz="2000" dirty="0">
                <a:solidFill>
                  <a:prstClr val="black">
                    <a:lumMod val="65000"/>
                    <a:lumOff val="35000"/>
                  </a:prstClr>
                </a:solidFill>
              </a:rPr>
              <a:t>Philippians 4</a:t>
            </a:r>
            <a:r>
              <a:rPr lang="en-US" sz="2000" dirty="0" smtClean="0">
                <a:solidFill>
                  <a:prstClr val="black">
                    <a:lumMod val="65000"/>
                    <a:lumOff val="35000"/>
                  </a:prstClr>
                </a:solidFill>
              </a:rPr>
              <a:t>:18</a:t>
            </a:r>
            <a:r>
              <a:rPr lang="en-US" sz="2000"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2. </a:t>
            </a:r>
            <a:r>
              <a:rPr lang="en-US" sz="2000" i="1" u="sng" dirty="0">
                <a:solidFill>
                  <a:prstClr val="black">
                    <a:lumMod val="65000"/>
                    <a:lumOff val="35000"/>
                  </a:prstClr>
                </a:solidFill>
              </a:rPr>
              <a:t>St. Paul s</a:t>
            </a:r>
            <a:r>
              <a:rPr lang="en-US" sz="2000" i="1" u="sng" dirty="0" smtClean="0">
                <a:solidFill>
                  <a:prstClr val="black">
                    <a:lumMod val="65000"/>
                    <a:lumOff val="35000"/>
                  </a:prstClr>
                </a:solidFill>
              </a:rPr>
              <a:t>ent </a:t>
            </a:r>
            <a:r>
              <a:rPr lang="en-US" sz="2000" i="1" u="sng" dirty="0" err="1">
                <a:solidFill>
                  <a:prstClr val="black">
                    <a:lumMod val="65000"/>
                    <a:lumOff val="35000"/>
                  </a:prstClr>
                </a:solidFill>
              </a:rPr>
              <a:t>Epaphroditus</a:t>
            </a:r>
            <a:r>
              <a:rPr lang="en-US" sz="2000" i="1" u="sng" dirty="0">
                <a:solidFill>
                  <a:prstClr val="black">
                    <a:lumMod val="65000"/>
                    <a:lumOff val="35000"/>
                  </a:prstClr>
                </a:solidFill>
              </a:rPr>
              <a:t> to them with this </a:t>
            </a:r>
            <a:r>
              <a:rPr lang="en-US" sz="2000" i="1" u="sng" dirty="0" smtClean="0">
                <a:solidFill>
                  <a:prstClr val="black">
                    <a:lumMod val="65000"/>
                    <a:lumOff val="35000"/>
                  </a:prstClr>
                </a:solidFill>
              </a:rPr>
              <a:t>Letter </a:t>
            </a:r>
            <a:r>
              <a:rPr lang="en-US" sz="2000" i="1" u="sng" dirty="0">
                <a:solidFill>
                  <a:prstClr val="black">
                    <a:lumMod val="65000"/>
                    <a:lumOff val="35000"/>
                  </a:prstClr>
                </a:solidFill>
              </a:rPr>
              <a:t>when he saw h</a:t>
            </a:r>
            <a:r>
              <a:rPr lang="en-US" sz="2000" i="1" u="sng" dirty="0" smtClean="0">
                <a:solidFill>
                  <a:prstClr val="black">
                    <a:lumMod val="65000"/>
                    <a:lumOff val="35000"/>
                  </a:prstClr>
                </a:solidFill>
              </a:rPr>
              <a:t>ow Concerned </a:t>
            </a:r>
            <a:r>
              <a:rPr lang="en-US" sz="2000" i="1" u="sng" dirty="0">
                <a:solidFill>
                  <a:prstClr val="black">
                    <a:lumMod val="65000"/>
                    <a:lumOff val="35000"/>
                  </a:prstClr>
                </a:solidFill>
              </a:rPr>
              <a:t>they were about the l</a:t>
            </a:r>
            <a:r>
              <a:rPr lang="en-US" sz="2000" i="1" u="sng" dirty="0" smtClean="0">
                <a:solidFill>
                  <a:prstClr val="black">
                    <a:lumMod val="65000"/>
                    <a:lumOff val="35000"/>
                  </a:prstClr>
                </a:solidFill>
              </a:rPr>
              <a:t>atter’s Sickness</a:t>
            </a:r>
            <a:r>
              <a:rPr lang="en-US" sz="2000" i="1" u="sng"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“Yet I considered it necessary to send to you </a:t>
            </a:r>
            <a:r>
              <a:rPr lang="en-US" sz="2000" dirty="0" err="1">
                <a:solidFill>
                  <a:prstClr val="black">
                    <a:lumMod val="65000"/>
                    <a:lumOff val="35000"/>
                  </a:prstClr>
                </a:solidFill>
              </a:rPr>
              <a:t>Epaphroditus</a:t>
            </a:r>
            <a:r>
              <a:rPr lang="en-US" sz="2000" dirty="0">
                <a:solidFill>
                  <a:prstClr val="black">
                    <a:lumMod val="65000"/>
                    <a:lumOff val="35000"/>
                  </a:prstClr>
                </a:solidFill>
              </a:rPr>
              <a:t>, my brother, fellow worker, and fellow soldier, but your messenger and the one </a:t>
            </a:r>
            <a:r>
              <a:rPr lang="en-US" sz="2000" dirty="0" smtClean="0">
                <a:solidFill>
                  <a:prstClr val="black">
                    <a:lumMod val="65000"/>
                    <a:lumOff val="35000"/>
                  </a:prstClr>
                </a:solidFill>
              </a:rPr>
              <a:t>who </a:t>
            </a:r>
            <a:r>
              <a:rPr lang="en-US" sz="2000" dirty="0"/>
              <a:t>ministered to my need; since he was longing for you all, and </a:t>
            </a:r>
            <a:r>
              <a:rPr lang="en-US" sz="2000" dirty="0" smtClean="0"/>
              <a:t>was…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11363728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smtClean="0"/>
              <a:t>distressed </a:t>
            </a:r>
            <a:r>
              <a:rPr lang="en-US" sz="2000" dirty="0"/>
              <a:t>because you had heard that he was sick. For indeed he was sick almost unto death; but God had mercy on him, and not only on him but on me also, lest I should have sorrow upon sorrow. Therefore I sent him the more eagerly, that when you see him again you may rejoice, and I may be less sorrowful”	</a:t>
            </a:r>
            <a:r>
              <a:rPr lang="en-US" sz="2000" dirty="0" smtClean="0"/>
              <a:t>												        (</a:t>
            </a:r>
            <a:r>
              <a:rPr lang="en-US" sz="2000" dirty="0"/>
              <a:t>Philippians 2:25-28)</a:t>
            </a:r>
          </a:p>
          <a:p>
            <a:pPr marL="0" indent="0">
              <a:buClr>
                <a:srgbClr val="2C7C9F">
                  <a:lumMod val="60000"/>
                  <a:lumOff val="40000"/>
                </a:srgbClr>
              </a:buClr>
              <a:buNone/>
            </a:pPr>
            <a:r>
              <a:rPr lang="en-US" sz="2000" dirty="0"/>
              <a:t>3. </a:t>
            </a:r>
            <a:r>
              <a:rPr lang="en-US" sz="2000" i="1" u="sng" dirty="0"/>
              <a:t>To </a:t>
            </a:r>
            <a:r>
              <a:rPr lang="en-US" sz="2000" i="1" u="sng" dirty="0" smtClean="0"/>
              <a:t>Comfort </a:t>
            </a:r>
            <a:r>
              <a:rPr lang="en-US" sz="2000" i="1" u="sng" dirty="0"/>
              <a:t>them concerning his </a:t>
            </a:r>
            <a:r>
              <a:rPr lang="en-US" sz="2000" i="1" u="sng" dirty="0" smtClean="0"/>
              <a:t>Situation </a:t>
            </a:r>
            <a:r>
              <a:rPr lang="en-US" sz="2000" i="1" u="sng" dirty="0"/>
              <a:t>as a </a:t>
            </a:r>
            <a:r>
              <a:rPr lang="en-US" sz="2000" i="1" u="sng" dirty="0" smtClean="0"/>
              <a:t>Prisoner </a:t>
            </a:r>
            <a:r>
              <a:rPr lang="en-US" sz="2000" i="1" u="sng" dirty="0"/>
              <a:t>for Christ, </a:t>
            </a:r>
            <a:r>
              <a:rPr lang="en-US" sz="2000" i="1" u="sng" dirty="0" smtClean="0"/>
              <a:t>Advising </a:t>
            </a:r>
            <a:r>
              <a:rPr lang="en-US" sz="2000" i="1" u="sng" dirty="0"/>
              <a:t>them to </a:t>
            </a:r>
            <a:r>
              <a:rPr lang="en-US" sz="2000" i="1" u="sng" dirty="0" smtClean="0"/>
              <a:t>Unite </a:t>
            </a:r>
            <a:r>
              <a:rPr lang="en-US" sz="2000" i="1" u="sng" dirty="0"/>
              <a:t>in </a:t>
            </a:r>
            <a:r>
              <a:rPr lang="en-US" sz="2000" i="1" u="sng" dirty="0" smtClean="0"/>
              <a:t>Spirit </a:t>
            </a:r>
            <a:r>
              <a:rPr lang="en-US" sz="2000" i="1" u="sng" dirty="0"/>
              <a:t>and to </a:t>
            </a:r>
            <a:r>
              <a:rPr lang="en-US" sz="2000" i="1" u="sng" dirty="0" smtClean="0"/>
              <a:t>Rejoice</a:t>
            </a:r>
            <a:r>
              <a:rPr lang="en-US" sz="2000" i="1" u="sng" dirty="0"/>
              <a:t>:</a:t>
            </a:r>
          </a:p>
          <a:p>
            <a:pPr marL="0" indent="0">
              <a:buClr>
                <a:srgbClr val="2C7C9F">
                  <a:lumMod val="60000"/>
                  <a:lumOff val="40000"/>
                </a:srgbClr>
              </a:buClr>
              <a:buNone/>
            </a:pPr>
            <a:r>
              <a:rPr lang="en-US" sz="2000" dirty="0"/>
              <a:t>“But I want you to know, brethren, that the things which happened to me have actually turned out for the furtherance of the gospel”								</a:t>
            </a:r>
            <a:r>
              <a:rPr lang="en-US" sz="2000" dirty="0" smtClean="0"/>
              <a:t>             (</a:t>
            </a:r>
            <a:r>
              <a:rPr lang="en-US" sz="2000" dirty="0"/>
              <a:t>Philippians 1:12</a:t>
            </a:r>
            <a:r>
              <a:rPr lang="en-US" sz="2000" dirty="0" smtClean="0"/>
              <a:t>)</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Theme of the Epistle:</a:t>
            </a:r>
          </a:p>
          <a:p>
            <a:pPr marL="0" lvl="0" indent="0">
              <a:buClr>
                <a:srgbClr val="2C7C9F">
                  <a:lumMod val="60000"/>
                  <a:lumOff val="40000"/>
                </a:srgbClr>
              </a:buClr>
              <a:buNone/>
            </a:pPr>
            <a:r>
              <a:rPr lang="en-US" sz="2000" dirty="0">
                <a:solidFill>
                  <a:prstClr val="black">
                    <a:lumMod val="65000"/>
                    <a:lumOff val="35000"/>
                  </a:prstClr>
                </a:solidFill>
              </a:rPr>
              <a:t>+ There is one keynote that resounds again and again throughout the </a:t>
            </a:r>
            <a:r>
              <a:rPr lang="en-US" sz="2000" dirty="0" smtClean="0">
                <a:solidFill>
                  <a:prstClr val="black">
                    <a:lumMod val="65000"/>
                    <a:lumOff val="35000"/>
                  </a:prstClr>
                </a:solidFill>
              </a:rPr>
              <a:t>epistle. That </a:t>
            </a:r>
            <a:r>
              <a:rPr lang="en-US" sz="2000" dirty="0">
                <a:solidFill>
                  <a:prstClr val="black">
                    <a:lumMod val="65000"/>
                    <a:lumOff val="35000"/>
                  </a:prstClr>
                </a:solidFill>
              </a:rPr>
              <a:t>keynote is: </a:t>
            </a:r>
            <a:r>
              <a:rPr lang="en-US" sz="2000" dirty="0" smtClean="0">
                <a:solidFill>
                  <a:prstClr val="black">
                    <a:lumMod val="65000"/>
                    <a:lumOff val="35000"/>
                  </a:prstClr>
                </a:solidFill>
              </a:rPr>
              <a:t>‘Joy.’ </a:t>
            </a:r>
            <a:r>
              <a:rPr lang="en-US" sz="2000" dirty="0">
                <a:solidFill>
                  <a:prstClr val="black">
                    <a:lumMod val="65000"/>
                    <a:lumOff val="35000"/>
                  </a:prstClr>
                </a:solidFill>
              </a:rPr>
              <a:t>Four times the word </a:t>
            </a:r>
            <a:r>
              <a:rPr lang="en-US" sz="2000" dirty="0" smtClean="0">
                <a:solidFill>
                  <a:prstClr val="black">
                    <a:lumMod val="65000"/>
                    <a:lumOff val="35000"/>
                  </a:prstClr>
                </a:solidFill>
              </a:rPr>
              <a:t>‘joy’ </a:t>
            </a:r>
            <a:r>
              <a:rPr lang="en-US" sz="2000" dirty="0">
                <a:solidFill>
                  <a:prstClr val="black">
                    <a:lumMod val="65000"/>
                    <a:lumOff val="35000"/>
                  </a:prstClr>
                </a:solidFill>
              </a:rPr>
              <a:t>is found, and the verb </a:t>
            </a:r>
            <a:r>
              <a:rPr lang="en-US" sz="2000" dirty="0" smtClean="0">
                <a:solidFill>
                  <a:prstClr val="black">
                    <a:lumMod val="65000"/>
                    <a:lumOff val="35000"/>
                  </a:prstClr>
                </a:solidFill>
              </a:rPr>
              <a:t>‘to rejoice’ </a:t>
            </a:r>
            <a:r>
              <a:rPr lang="en-US" sz="2000" dirty="0">
                <a:solidFill>
                  <a:prstClr val="black">
                    <a:lumMod val="65000"/>
                    <a:lumOff val="35000"/>
                  </a:prstClr>
                </a:solidFill>
              </a:rPr>
              <a:t>occurs ten </a:t>
            </a:r>
            <a:r>
              <a:rPr lang="en-US" sz="2000" dirty="0" smtClean="0">
                <a:solidFill>
                  <a:prstClr val="black">
                    <a:lumMod val="65000"/>
                    <a:lumOff val="35000"/>
                  </a:prstClr>
                </a:solidFill>
              </a:rPr>
              <a:t>times.</a:t>
            </a:r>
          </a:p>
          <a:p>
            <a:pPr marL="0" lvl="0" indent="0">
              <a:buClr>
                <a:srgbClr val="2C7C9F">
                  <a:lumMod val="60000"/>
                  <a:lumOff val="40000"/>
                </a:srgbClr>
              </a:buClr>
              <a:buNone/>
            </a:pPr>
            <a:r>
              <a:rPr lang="en-US" sz="2000" dirty="0">
                <a:solidFill>
                  <a:prstClr val="black">
                    <a:lumMod val="65000"/>
                    <a:lumOff val="35000"/>
                  </a:prstClr>
                </a:solidFill>
              </a:rPr>
              <a:t>“Therefore, my beloved and longed-for brethren, my joy and crown, so stand fast in the Lord, beloved</a:t>
            </a:r>
            <a:r>
              <a:rPr lang="en-US" sz="2000" dirty="0" smtClean="0">
                <a:solidFill>
                  <a:prstClr val="black">
                    <a:lumMod val="65000"/>
                    <a:lumOff val="35000"/>
                  </a:prstClr>
                </a:solidFill>
              </a:rPr>
              <a:t>”												    (</a:t>
            </a:r>
            <a:r>
              <a:rPr lang="en-US" sz="2000" dirty="0">
                <a:solidFill>
                  <a:prstClr val="black">
                    <a:lumMod val="65000"/>
                    <a:lumOff val="35000"/>
                  </a:prstClr>
                </a:solidFill>
              </a:rPr>
              <a:t>Philippians 4:1)</a:t>
            </a:r>
          </a:p>
          <a:p>
            <a:pPr marL="0" lvl="0" indent="0">
              <a:buClr>
                <a:srgbClr val="2C7C9F">
                  <a:lumMod val="60000"/>
                  <a:lumOff val="40000"/>
                </a:srgbClr>
              </a:buClr>
              <a:buNone/>
            </a:pPr>
            <a:r>
              <a:rPr lang="en-US" sz="2000" dirty="0">
                <a:solidFill>
                  <a:prstClr val="black">
                    <a:lumMod val="65000"/>
                    <a:lumOff val="35000"/>
                  </a:prstClr>
                </a:solidFill>
              </a:rPr>
              <a:t>“Rejoice in the Lord always. Again I will say, rejoice!”										  </a:t>
            </a:r>
            <a:r>
              <a:rPr lang="en-US" sz="2000" dirty="0" smtClean="0">
                <a:solidFill>
                  <a:prstClr val="black">
                    <a:lumMod val="65000"/>
                    <a:lumOff val="35000"/>
                  </a:prstClr>
                </a:solidFill>
              </a:rPr>
              <a:t>  (</a:t>
            </a:r>
            <a:r>
              <a:rPr lang="en-US" sz="2000" dirty="0">
                <a:solidFill>
                  <a:prstClr val="black">
                    <a:lumMod val="65000"/>
                    <a:lumOff val="35000"/>
                  </a:prstClr>
                </a:solidFill>
              </a:rPr>
              <a:t>Philippians 4:4</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dirty="0" smtClean="0">
                <a:solidFill>
                  <a:prstClr val="black">
                    <a:lumMod val="65000"/>
                    <a:lumOff val="35000"/>
                  </a:prstClr>
                </a:solidFill>
              </a:rPr>
              <a:t>- For </a:t>
            </a:r>
            <a:r>
              <a:rPr lang="en-US" sz="2000" dirty="0">
                <a:solidFill>
                  <a:prstClr val="black">
                    <a:lumMod val="65000"/>
                    <a:lumOff val="35000"/>
                  </a:prstClr>
                </a:solidFill>
              </a:rPr>
              <a:t>this reason, the epistle to the Philippians has often been called Paul's </a:t>
            </a:r>
            <a:r>
              <a:rPr lang="en-US" sz="2000" dirty="0" smtClean="0">
                <a:solidFill>
                  <a:prstClr val="black">
                    <a:lumMod val="65000"/>
                    <a:lumOff val="35000"/>
                  </a:prstClr>
                </a:solidFill>
              </a:rPr>
              <a:t>‘</a:t>
            </a:r>
            <a:r>
              <a:rPr lang="en-US" sz="2000" dirty="0">
                <a:solidFill>
                  <a:prstClr val="black">
                    <a:lumMod val="65000"/>
                    <a:lumOff val="35000"/>
                  </a:prstClr>
                </a:solidFill>
              </a:rPr>
              <a:t>h</a:t>
            </a:r>
            <a:r>
              <a:rPr lang="en-US" sz="2000" dirty="0" smtClean="0">
                <a:solidFill>
                  <a:prstClr val="black">
                    <a:lumMod val="65000"/>
                    <a:lumOff val="35000"/>
                  </a:prstClr>
                </a:solidFill>
              </a:rPr>
              <a:t>ymn </a:t>
            </a:r>
            <a:r>
              <a:rPr lang="en-US" sz="2000" dirty="0">
                <a:solidFill>
                  <a:prstClr val="black">
                    <a:lumMod val="65000"/>
                    <a:lumOff val="35000"/>
                  </a:prstClr>
                </a:solidFill>
              </a:rPr>
              <a:t>of </a:t>
            </a:r>
            <a:r>
              <a:rPr lang="en-US" sz="2000" dirty="0" smtClean="0">
                <a:solidFill>
                  <a:prstClr val="black">
                    <a:lumMod val="65000"/>
                    <a:lumOff val="35000"/>
                  </a:prstClr>
                </a:solidFill>
              </a:rPr>
              <a:t>joy,’ </a:t>
            </a:r>
            <a:r>
              <a:rPr lang="en-US" sz="2000" dirty="0">
                <a:solidFill>
                  <a:prstClr val="black">
                    <a:lumMod val="65000"/>
                    <a:lumOff val="35000"/>
                  </a:prstClr>
                </a:solidFill>
              </a:rPr>
              <a:t>in which the theme is</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‘Rejoice in the Lord</a:t>
            </a:r>
            <a:r>
              <a:rPr lang="en-US" sz="2000" dirty="0" smtClean="0"/>
              <a:t>!’.</a:t>
            </a:r>
            <a:endParaRPr lang="en-US" sz="2000" dirty="0"/>
          </a:p>
          <a:p>
            <a:pPr marL="0" indent="0">
              <a:buNone/>
            </a:pPr>
            <a:r>
              <a:rPr lang="en-US" sz="2000" dirty="0" smtClean="0"/>
              <a:t>+ </a:t>
            </a:r>
            <a:r>
              <a:rPr lang="en-US" sz="2000" i="1" dirty="0"/>
              <a:t>What were the Causes of this Joy?</a:t>
            </a:r>
          </a:p>
          <a:p>
            <a:pPr marL="0" indent="0">
              <a:buNone/>
            </a:pPr>
            <a:r>
              <a:rPr lang="en-US" sz="2000" dirty="0"/>
              <a:t>1. The word joy and its synonyms were accompanied by hardships. This was the case with the apostle and his companion Silas when they were imprisoned in Philippi. They were praising God in the middle of the night after being flogged and their blood was pouring. </a:t>
            </a:r>
          </a:p>
          <a:p>
            <a:pPr marL="0" indent="0">
              <a:buNone/>
            </a:pPr>
            <a:r>
              <a:rPr lang="en-US" sz="2000" dirty="0"/>
              <a:t>2. He was also happy when he was shackled by chains in Rome, for his restraints expanded the circle of preaching the gospel. As such, He induced the believers in Philippi to be joyful for they were granted to partake of Christ’s sufferings:</a:t>
            </a:r>
          </a:p>
          <a:p>
            <a:pPr marL="0" indent="0">
              <a:buNone/>
            </a:pPr>
            <a:r>
              <a:rPr lang="en-US" sz="2000" dirty="0" smtClean="0">
                <a:solidFill>
                  <a:prstClr val="black">
                    <a:lumMod val="65000"/>
                    <a:lumOff val="35000"/>
                  </a:prstClr>
                </a:solidFill>
              </a:rPr>
              <a:t>“For to you it has been granted on behalf of Christ, not only to believe in Him, but also to suffer for His sake, having the same conflict which you</a:t>
            </a:r>
            <a:r>
              <a:rPr lang="is-IS" sz="2000" dirty="0" smtClean="0">
                <a:solidFill>
                  <a:prstClr val="black">
                    <a:lumMod val="65000"/>
                    <a:lumOff val="35000"/>
                  </a:prstClr>
                </a:solidFill>
              </a:rPr>
              <a:t>… </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solidFill>
                  <a:prstClr val="black">
                    <a:lumMod val="65000"/>
                    <a:lumOff val="35000"/>
                  </a:prstClr>
                </a:solidFill>
              </a:rPr>
              <a:t>saw in me and now hear is in me”											       </a:t>
            </a:r>
            <a:r>
              <a:rPr lang="en-US" sz="2000" dirty="0" smtClean="0">
                <a:solidFill>
                  <a:prstClr val="black">
                    <a:lumMod val="65000"/>
                    <a:lumOff val="35000"/>
                  </a:prstClr>
                </a:solidFill>
              </a:rPr>
              <a:t> (</a:t>
            </a:r>
            <a:r>
              <a:rPr lang="en-US" sz="2000" dirty="0">
                <a:solidFill>
                  <a:prstClr val="black">
                    <a:lumMod val="65000"/>
                    <a:lumOff val="35000"/>
                  </a:prstClr>
                </a:solidFill>
              </a:rPr>
              <a:t>Philippians 1:29-30)</a:t>
            </a:r>
            <a:endParaRPr lang="en-US" sz="2000" dirty="0"/>
          </a:p>
          <a:p>
            <a:pPr marL="0" indent="0">
              <a:buNone/>
            </a:pPr>
            <a:r>
              <a:rPr lang="en-US" sz="2000" dirty="0" smtClean="0">
                <a:solidFill>
                  <a:prstClr val="black">
                    <a:lumMod val="65000"/>
                    <a:lumOff val="35000"/>
                  </a:prstClr>
                </a:solidFill>
              </a:rPr>
              <a:t>3</a:t>
            </a:r>
            <a:r>
              <a:rPr lang="en-US" sz="2000" dirty="0">
                <a:solidFill>
                  <a:prstClr val="black">
                    <a:lumMod val="65000"/>
                    <a:lumOff val="35000"/>
                  </a:prstClr>
                </a:solidFill>
              </a:rPr>
              <a:t>. </a:t>
            </a:r>
            <a:r>
              <a:rPr lang="en-US" sz="2000" dirty="0"/>
              <a:t>The church at Philippi had been a source of great joy to Paul by virtue of their fellowship with him in the proclamation of the gospel:</a:t>
            </a:r>
          </a:p>
          <a:p>
            <a:pPr marL="0" indent="0">
              <a:buClr>
                <a:srgbClr val="2C7C9F">
                  <a:lumMod val="60000"/>
                  <a:lumOff val="40000"/>
                </a:srgbClr>
              </a:buClr>
              <a:buNone/>
            </a:pPr>
            <a:r>
              <a:rPr lang="en-US" sz="2000" dirty="0" smtClean="0">
                <a:solidFill>
                  <a:prstClr val="black">
                    <a:lumMod val="65000"/>
                    <a:lumOff val="35000"/>
                  </a:prstClr>
                </a:solidFill>
              </a:rPr>
              <a:t>“Always </a:t>
            </a:r>
            <a:r>
              <a:rPr lang="en-US" sz="2000" dirty="0">
                <a:solidFill>
                  <a:prstClr val="black">
                    <a:lumMod val="65000"/>
                    <a:lumOff val="35000"/>
                  </a:prstClr>
                </a:solidFill>
              </a:rPr>
              <a:t>in every prayer of mine making request for you all with joy, for your fellowship in the gospel from the first day until now, being confident of this very thing, that He who has begun a good work in you will complete it until the day of Jesus Christ</a:t>
            </a:r>
            <a:r>
              <a:rPr lang="en-US" sz="2000" dirty="0" smtClean="0">
                <a:solidFill>
                  <a:prstClr val="black">
                    <a:lumMod val="65000"/>
                    <a:lumOff val="35000"/>
                  </a:prstClr>
                </a:solidFill>
              </a:rPr>
              <a:t>”</a:t>
            </a:r>
            <a:r>
              <a:rPr lang="en-US" sz="2000" dirty="0">
                <a:solidFill>
                  <a:prstClr val="black">
                    <a:lumMod val="65000"/>
                    <a:lumOff val="35000"/>
                  </a:prstClr>
                </a:solidFill>
              </a:rPr>
              <a:t>	</a:t>
            </a:r>
            <a:r>
              <a:rPr lang="en-US" sz="2000" dirty="0" smtClean="0">
                <a:solidFill>
                  <a:prstClr val="black">
                    <a:lumMod val="65000"/>
                    <a:lumOff val="35000"/>
                  </a:prstClr>
                </a:solidFill>
              </a:rPr>
              <a:t>										 (</a:t>
            </a:r>
            <a:r>
              <a:rPr lang="en-US" sz="2000" dirty="0">
                <a:solidFill>
                  <a:prstClr val="black">
                    <a:lumMod val="65000"/>
                    <a:lumOff val="35000"/>
                  </a:prstClr>
                </a:solidFill>
              </a:rPr>
              <a:t>Philippians 1</a:t>
            </a:r>
            <a:r>
              <a:rPr lang="en-US" sz="2000" dirty="0" smtClean="0">
                <a:solidFill>
                  <a:prstClr val="black">
                    <a:lumMod val="65000"/>
                    <a:lumOff val="35000"/>
                  </a:prstClr>
                </a:solidFill>
              </a:rPr>
              <a:t>:4-</a:t>
            </a:r>
            <a:r>
              <a:rPr lang="en-US" sz="2000" dirty="0">
                <a:solidFill>
                  <a:prstClr val="black">
                    <a:lumMod val="65000"/>
                    <a:lumOff val="35000"/>
                  </a:prstClr>
                </a:solidFill>
              </a:rPr>
              <a:t>6</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smtClean="0">
                <a:solidFill>
                  <a:prstClr val="black">
                    <a:lumMod val="65000"/>
                    <a:lumOff val="35000"/>
                  </a:prstClr>
                </a:solidFill>
              </a:rPr>
              <a:t> 4</a:t>
            </a:r>
            <a:r>
              <a:rPr lang="en-US" sz="2000" dirty="0">
                <a:solidFill>
                  <a:prstClr val="black">
                    <a:lumMod val="65000"/>
                    <a:lumOff val="35000"/>
                  </a:prstClr>
                </a:solidFill>
              </a:rPr>
              <a:t>. </a:t>
            </a:r>
            <a:r>
              <a:rPr lang="en-US" sz="2000" dirty="0"/>
              <a:t>He was happy for their service as they helped his financial needs:</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But I rejoiced in the Lord greatly that now at last your care for me </a:t>
            </a:r>
            <a:r>
              <a:rPr lang="en-US" sz="2000" dirty="0" smtClean="0"/>
              <a:t>has</a:t>
            </a:r>
            <a:r>
              <a:rPr lang="is-IS" sz="2000" dirty="0"/>
              <a:t> </a:t>
            </a:r>
            <a:r>
              <a:rPr lang="en-US" sz="2000" dirty="0"/>
              <a:t>flourished again; though you surely did care, but you lacked opportunity</a:t>
            </a:r>
            <a:r>
              <a:rPr lang="en-US" sz="2000" dirty="0" smtClean="0"/>
              <a:t>”						             (Philippians 4:10)</a:t>
            </a: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smtClean="0">
                <a:solidFill>
                  <a:prstClr val="black">
                    <a:lumMod val="65000"/>
                    <a:lumOff val="35000"/>
                  </a:prstClr>
                </a:solidFill>
              </a:rPr>
              <a:t>5</a:t>
            </a:r>
            <a:r>
              <a:rPr lang="en-US" sz="2000" dirty="0">
                <a:solidFill>
                  <a:prstClr val="black">
                    <a:lumMod val="65000"/>
                    <a:lumOff val="35000"/>
                  </a:prstClr>
                </a:solidFill>
              </a:rPr>
              <a:t>. And above all, he was rejoicing in the Lord Jesus.</a:t>
            </a:r>
          </a:p>
          <a:p>
            <a:pPr marL="0" lvl="0" indent="0">
              <a:buClr>
                <a:srgbClr val="2C7C9F">
                  <a:lumMod val="60000"/>
                  <a:lumOff val="40000"/>
                </a:srgbClr>
              </a:buClr>
              <a:buNone/>
            </a:pPr>
            <a:r>
              <a:rPr lang="en-US" b="1" dirty="0" smtClean="0">
                <a:solidFill>
                  <a:prstClr val="black">
                    <a:lumMod val="65000"/>
                    <a:lumOff val="35000"/>
                  </a:prstClr>
                </a:solidFill>
              </a:rPr>
              <a:t>Contents</a:t>
            </a:r>
            <a:r>
              <a:rPr lang="en-US" b="1" dirty="0">
                <a:solidFill>
                  <a:prstClr val="black">
                    <a:lumMod val="65000"/>
                    <a:lumOff val="35000"/>
                  </a:prstClr>
                </a:solidFill>
              </a:rPr>
              <a:t>:</a:t>
            </a:r>
          </a:p>
          <a:p>
            <a:pPr marL="0" lvl="0" indent="0">
              <a:buClr>
                <a:srgbClr val="2C7C9F">
                  <a:lumMod val="60000"/>
                  <a:lumOff val="40000"/>
                </a:srgbClr>
              </a:buClr>
              <a:buNone/>
            </a:pPr>
            <a:r>
              <a:rPr lang="en-US" sz="2200" dirty="0" smtClean="0">
                <a:solidFill>
                  <a:prstClr val="black">
                    <a:lumMod val="65000"/>
                    <a:lumOff val="35000"/>
                  </a:prstClr>
                </a:solidFill>
              </a:rPr>
              <a:t>I. </a:t>
            </a:r>
            <a:r>
              <a:rPr lang="en-US" sz="2200" u="sng" dirty="0" smtClean="0">
                <a:solidFill>
                  <a:prstClr val="black">
                    <a:lumMod val="65000"/>
                    <a:lumOff val="35000"/>
                  </a:prstClr>
                </a:solidFill>
              </a:rPr>
              <a:t>Introduction:</a:t>
            </a:r>
            <a:r>
              <a:rPr lang="en-US" sz="2200" dirty="0" smtClean="0">
                <a:solidFill>
                  <a:prstClr val="black">
                    <a:lumMod val="65000"/>
                    <a:lumOff val="35000"/>
                  </a:prstClr>
                </a:solidFill>
              </a:rPr>
              <a:t> (Ch. 1)</a:t>
            </a:r>
            <a:endParaRPr lang="en-US" sz="2200" u="sng" dirty="0" smtClean="0">
              <a:solidFill>
                <a:prstClr val="black">
                  <a:lumMod val="65000"/>
                  <a:lumOff val="35000"/>
                </a:prstClr>
              </a:solidFill>
            </a:endParaRPr>
          </a:p>
          <a:p>
            <a:pPr marL="0" lvl="0" indent="0">
              <a:buClr>
                <a:srgbClr val="2C7C9F">
                  <a:lumMod val="60000"/>
                  <a:lumOff val="40000"/>
                </a:srgbClr>
              </a:buClr>
              <a:buNone/>
            </a:pPr>
            <a:r>
              <a:rPr lang="en-US" sz="2000" i="1" dirty="0" smtClean="0">
                <a:solidFill>
                  <a:prstClr val="black">
                    <a:lumMod val="65000"/>
                    <a:lumOff val="35000"/>
                  </a:prstClr>
                </a:solidFill>
              </a:rPr>
              <a:t>1. Salutation:</a:t>
            </a:r>
          </a:p>
          <a:p>
            <a:pPr marL="0" indent="0">
              <a:buClr>
                <a:srgbClr val="2C7C9F">
                  <a:lumMod val="60000"/>
                  <a:lumOff val="40000"/>
                </a:srgbClr>
              </a:buClr>
              <a:buNone/>
            </a:pPr>
            <a:r>
              <a:rPr lang="en-US" sz="2000" dirty="0" smtClean="0">
                <a:solidFill>
                  <a:prstClr val="black">
                    <a:lumMod val="65000"/>
                    <a:lumOff val="35000"/>
                  </a:prstClr>
                </a:solidFill>
              </a:rPr>
              <a:t>“To all the saints in Christ Jesus who are in Philippi, with the bishops </a:t>
            </a:r>
            <a:r>
              <a:rPr lang="en-US" sz="2000" dirty="0">
                <a:solidFill>
                  <a:prstClr val="black">
                    <a:lumMod val="65000"/>
                    <a:lumOff val="35000"/>
                  </a:prstClr>
                </a:solidFill>
              </a:rPr>
              <a:t>and deacons: Grace to you and peace from God our Father and the Lord Jesus Christ</a:t>
            </a:r>
            <a:r>
              <a:rPr lang="en-US" sz="2000" dirty="0" smtClean="0">
                <a:solidFill>
                  <a:prstClr val="black">
                    <a:lumMod val="65000"/>
                    <a:lumOff val="35000"/>
                  </a:prstClr>
                </a:solidFill>
              </a:rPr>
              <a:t>”																 (</a:t>
            </a:r>
            <a:r>
              <a:rPr lang="en-US" sz="2000" dirty="0">
                <a:solidFill>
                  <a:prstClr val="black">
                    <a:lumMod val="65000"/>
                    <a:lumOff val="35000"/>
                  </a:prstClr>
                </a:solidFill>
              </a:rPr>
              <a:t>Philippians 1:1-2</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i="1" dirty="0">
                <a:solidFill>
                  <a:prstClr val="black">
                    <a:lumMod val="65000"/>
                    <a:lumOff val="35000"/>
                  </a:prstClr>
                </a:solidFill>
              </a:rPr>
              <a:t>2. Thankfulness and Prayer:</a:t>
            </a:r>
          </a:p>
          <a:p>
            <a:pPr marL="0" indent="0">
              <a:buClr>
                <a:srgbClr val="2C7C9F">
                  <a:lumMod val="60000"/>
                  <a:lumOff val="40000"/>
                </a:srgbClr>
              </a:buClr>
              <a:buNone/>
            </a:pPr>
            <a:r>
              <a:rPr lang="en-US" sz="2000" dirty="0">
                <a:solidFill>
                  <a:prstClr val="black">
                    <a:lumMod val="65000"/>
                    <a:lumOff val="35000"/>
                  </a:prstClr>
                </a:solidFill>
              </a:rPr>
              <a:t>“I thank my God upon every remembrance of you”										    </a:t>
            </a:r>
            <a:r>
              <a:rPr lang="en-US" sz="2000" dirty="0" smtClean="0">
                <a:solidFill>
                  <a:prstClr val="black">
                    <a:lumMod val="65000"/>
                    <a:lumOff val="35000"/>
                  </a:prstClr>
                </a:solidFill>
              </a:rPr>
              <a:t>(</a:t>
            </a:r>
            <a:r>
              <a:rPr lang="en-US" sz="2000" dirty="0">
                <a:solidFill>
                  <a:prstClr val="black">
                    <a:lumMod val="65000"/>
                    <a:lumOff val="35000"/>
                  </a:prstClr>
                </a:solidFill>
              </a:rPr>
              <a:t>Philippians 1:3</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smtClean="0">
                <a:solidFill>
                  <a:prstClr val="black">
                    <a:lumMod val="65000"/>
                    <a:lumOff val="35000"/>
                  </a:prstClr>
                </a:solidFill>
              </a:rPr>
              <a:t>The City of Philippi</a:t>
            </a:r>
            <a:r>
              <a:rPr lang="en-US" b="1"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 A city in the region of Macedonia, in Greece. Its old name was ‘</a:t>
            </a:r>
            <a:r>
              <a:rPr lang="en-US" sz="2000" dirty="0" err="1" smtClean="0">
                <a:solidFill>
                  <a:prstClr val="black">
                    <a:lumMod val="65000"/>
                    <a:lumOff val="35000"/>
                  </a:prstClr>
                </a:solidFill>
              </a:rPr>
              <a:t>Krinides</a:t>
            </a:r>
            <a:r>
              <a:rPr lang="en-US" sz="2000" dirty="0" smtClean="0">
                <a:solidFill>
                  <a:prstClr val="black">
                    <a:lumMod val="65000"/>
                    <a:lumOff val="35000"/>
                  </a:prstClr>
                </a:solidFill>
              </a:rPr>
              <a:t>.’</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The city was inside the borders which Philip</a:t>
            </a:r>
            <a:r>
              <a:rPr lang="en-US" sz="2000" dirty="0" smtClean="0">
                <a:solidFill>
                  <a:prstClr val="black">
                    <a:lumMod val="65000"/>
                    <a:lumOff val="35000"/>
                  </a:prstClr>
                </a:solidFill>
              </a:rPr>
              <a:t>, king </a:t>
            </a:r>
            <a:r>
              <a:rPr lang="en-US" sz="2000" dirty="0">
                <a:solidFill>
                  <a:prstClr val="black">
                    <a:lumMod val="65000"/>
                    <a:lumOff val="35000"/>
                  </a:prstClr>
                </a:solidFill>
              </a:rPr>
              <a:t>of Macedon annexed to his kingdom in 356 B.C. He expanded the city and named it after himself.</a:t>
            </a:r>
          </a:p>
          <a:p>
            <a:pPr marL="0" lvl="0" indent="0">
              <a:buClr>
                <a:srgbClr val="2C7C9F">
                  <a:lumMod val="60000"/>
                  <a:lumOff val="40000"/>
                </a:srgbClr>
              </a:buClr>
              <a:buNone/>
            </a:pPr>
            <a:r>
              <a:rPr lang="en-US" sz="2000" dirty="0">
                <a:solidFill>
                  <a:prstClr val="black">
                    <a:lumMod val="65000"/>
                    <a:lumOff val="35000"/>
                  </a:prstClr>
                </a:solidFill>
              </a:rPr>
              <a:t>+ In the year 168 B.C., the Romans conquered the city. Later </a:t>
            </a:r>
            <a:r>
              <a:rPr lang="en-US" sz="2000" dirty="0" smtClean="0">
                <a:solidFill>
                  <a:prstClr val="black">
                    <a:lumMod val="65000"/>
                    <a:lumOff val="35000"/>
                  </a:prstClr>
                </a:solidFill>
              </a:rPr>
              <a:t>on, </a:t>
            </a:r>
            <a:r>
              <a:rPr lang="en-US" sz="2000" dirty="0">
                <a:solidFill>
                  <a:prstClr val="black">
                    <a:lumMod val="65000"/>
                    <a:lumOff val="35000"/>
                  </a:prstClr>
                </a:solidFill>
              </a:rPr>
              <a:t>Roman settlers were sent there and it became a colony enjoying the rights and privileges of the Romans.</a:t>
            </a:r>
          </a:p>
          <a:p>
            <a:pPr marL="0" lvl="0" indent="0">
              <a:buClr>
                <a:srgbClr val="2C7C9F">
                  <a:lumMod val="60000"/>
                  <a:lumOff val="40000"/>
                </a:srgbClr>
              </a:buClr>
              <a:buNone/>
            </a:pPr>
            <a:r>
              <a:rPr lang="en-US" sz="2000" dirty="0">
                <a:solidFill>
                  <a:prstClr val="black">
                    <a:lumMod val="65000"/>
                    <a:lumOff val="35000"/>
                  </a:prstClr>
                </a:solidFill>
              </a:rPr>
              <a:t>+ The city was mentioned in the book of Acts as the foremost, according to importance or because it is the first city a traveler reaches by the sea</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15379277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6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200" dirty="0" smtClean="0">
                <a:solidFill>
                  <a:prstClr val="black">
                    <a:lumMod val="65000"/>
                    <a:lumOff val="35000"/>
                  </a:prstClr>
                </a:solidFill>
              </a:rPr>
              <a:t>II. </a:t>
            </a:r>
            <a:r>
              <a:rPr lang="en-US" sz="2200" u="sng" dirty="0" smtClean="0">
                <a:solidFill>
                  <a:prstClr val="black">
                    <a:lumMod val="65000"/>
                    <a:lumOff val="35000"/>
                  </a:prstClr>
                </a:solidFill>
              </a:rPr>
              <a:t>Discussion of the Benefits of Imprisonment to the Preaching of the Gospel:</a:t>
            </a:r>
            <a:r>
              <a:rPr lang="en-US" sz="2200" dirty="0" smtClean="0">
                <a:solidFill>
                  <a:prstClr val="black">
                    <a:lumMod val="65000"/>
                    <a:lumOff val="35000"/>
                  </a:prstClr>
                </a:solidFill>
              </a:rPr>
              <a:t> (Ch. 1)</a:t>
            </a:r>
          </a:p>
          <a:p>
            <a:pPr marL="0" indent="0">
              <a:buClr>
                <a:srgbClr val="2C7C9F">
                  <a:lumMod val="60000"/>
                  <a:lumOff val="40000"/>
                </a:srgbClr>
              </a:buClr>
              <a:buNone/>
            </a:pPr>
            <a:r>
              <a:rPr lang="en-US" sz="2000" i="1" dirty="0" smtClean="0">
                <a:solidFill>
                  <a:prstClr val="black">
                    <a:lumMod val="65000"/>
                    <a:lumOff val="35000"/>
                  </a:prstClr>
                </a:solidFill>
              </a:rPr>
              <a:t>1</a:t>
            </a:r>
            <a:r>
              <a:rPr lang="en-US" sz="2000" i="1" dirty="0">
                <a:solidFill>
                  <a:prstClr val="black">
                    <a:lumMod val="65000"/>
                    <a:lumOff val="35000"/>
                  </a:prstClr>
                </a:solidFill>
              </a:rPr>
              <a:t>. Furtherance of the Gospel In Spite of the Apostle’s Imprisonment:</a:t>
            </a:r>
          </a:p>
          <a:p>
            <a:pPr marL="0" indent="0">
              <a:buClr>
                <a:srgbClr val="2C7C9F">
                  <a:lumMod val="60000"/>
                  <a:lumOff val="40000"/>
                </a:srgbClr>
              </a:buClr>
              <a:buNone/>
            </a:pPr>
            <a:r>
              <a:rPr lang="en-US" sz="2000" dirty="0">
                <a:solidFill>
                  <a:prstClr val="black">
                    <a:lumMod val="65000"/>
                    <a:lumOff val="35000"/>
                  </a:prstClr>
                </a:solidFill>
              </a:rPr>
              <a:t>“Some indeed preach Christ even from envy and strife, and some </a:t>
            </a:r>
            <a:r>
              <a:rPr lang="en-US" sz="2000" dirty="0" smtClean="0">
                <a:solidFill>
                  <a:prstClr val="black">
                    <a:lumMod val="65000"/>
                    <a:lumOff val="35000"/>
                  </a:prstClr>
                </a:solidFill>
              </a:rPr>
              <a:t>also</a:t>
            </a:r>
            <a:r>
              <a:rPr lang="en-US" sz="2000" dirty="0">
                <a:solidFill>
                  <a:prstClr val="black">
                    <a:lumMod val="65000"/>
                    <a:lumOff val="35000"/>
                  </a:prstClr>
                </a:solidFill>
              </a:rPr>
              <a:t> from goodwill… What then? Only that in every way, whether in pretense or in truth, Christ is preached; and in this I rejoice, yes, and will rejoice”						</a:t>
            </a:r>
            <a:r>
              <a:rPr lang="en-US" sz="2000" dirty="0" smtClean="0">
                <a:solidFill>
                  <a:prstClr val="black">
                    <a:lumMod val="65000"/>
                    <a:lumOff val="35000"/>
                  </a:prstClr>
                </a:solidFill>
              </a:rPr>
              <a:t>        (</a:t>
            </a:r>
            <a:r>
              <a:rPr lang="en-US" sz="2000" dirty="0">
                <a:solidFill>
                  <a:prstClr val="black">
                    <a:lumMod val="65000"/>
                    <a:lumOff val="35000"/>
                  </a:prstClr>
                </a:solidFill>
              </a:rPr>
              <a:t>Philippians 1:15,18</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i="1" dirty="0">
                <a:solidFill>
                  <a:prstClr val="black">
                    <a:lumMod val="65000"/>
                    <a:lumOff val="35000"/>
                  </a:prstClr>
                </a:solidFill>
              </a:rPr>
              <a:t>2. St. Paul’s Expectation of Deliverance:</a:t>
            </a:r>
          </a:p>
          <a:p>
            <a:pPr marL="0" indent="0">
              <a:buClr>
                <a:srgbClr val="2C7C9F">
                  <a:lumMod val="60000"/>
                  <a:lumOff val="40000"/>
                </a:srgbClr>
              </a:buClr>
              <a:buNone/>
            </a:pPr>
            <a:r>
              <a:rPr lang="en-US" sz="2000" dirty="0">
                <a:solidFill>
                  <a:prstClr val="black">
                    <a:lumMod val="65000"/>
                    <a:lumOff val="35000"/>
                  </a:prstClr>
                </a:solidFill>
              </a:rPr>
              <a:t>“For to me, to live is Christ, and to die is gain. But if I live on in the flesh, this will mean fruit from my labor; yet what I shall choose I cannot tell. For I am hard-pressed between the two, having a desire to depart and be with Christ, which is far better”											       </a:t>
            </a:r>
            <a:r>
              <a:rPr lang="en-US" sz="2000" dirty="0" smtClean="0">
                <a:solidFill>
                  <a:prstClr val="black">
                    <a:lumMod val="65000"/>
                    <a:lumOff val="35000"/>
                  </a:prstClr>
                </a:solidFill>
              </a:rPr>
              <a:t> </a:t>
            </a:r>
            <a:r>
              <a:rPr lang="en-US" sz="2000" dirty="0">
                <a:solidFill>
                  <a:prstClr val="black">
                    <a:lumMod val="65000"/>
                    <a:lumOff val="35000"/>
                  </a:prstClr>
                </a:solidFill>
              </a:rPr>
              <a:t>(Philippians 1:21-23</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Nevertheless to remain in the flesh is more needful for you. And being confident of this, I know that I shall remain and continue with you all for your progress and joy of </a:t>
            </a:r>
            <a:r>
              <a:rPr lang="en-US" sz="2000" dirty="0" smtClean="0">
                <a:solidFill>
                  <a:prstClr val="black">
                    <a:lumMod val="65000"/>
                    <a:lumOff val="35000"/>
                  </a:prstClr>
                </a:solidFill>
              </a:rPr>
              <a:t>faith”</a:t>
            </a:r>
            <a:r>
              <a:rPr lang="en-US" sz="2000" dirty="0">
                <a:solidFill>
                  <a:prstClr val="black">
                    <a:lumMod val="65000"/>
                    <a:lumOff val="35000"/>
                  </a:prstClr>
                </a:solidFill>
              </a:rPr>
              <a:t>							     </a:t>
            </a:r>
            <a:r>
              <a:rPr lang="en-US" sz="2000" dirty="0" smtClean="0">
                <a:solidFill>
                  <a:prstClr val="black">
                    <a:lumMod val="65000"/>
                    <a:lumOff val="35000"/>
                  </a:prstClr>
                </a:solidFill>
              </a:rPr>
              <a:t>   				        (</a:t>
            </a:r>
            <a:r>
              <a:rPr lang="en-US" sz="2000" dirty="0">
                <a:solidFill>
                  <a:prstClr val="black">
                    <a:lumMod val="65000"/>
                    <a:lumOff val="35000"/>
                  </a:prstClr>
                </a:solidFill>
              </a:rPr>
              <a:t>Philippians 1:</a:t>
            </a:r>
            <a:r>
              <a:rPr lang="en-US" sz="2000" dirty="0" smtClean="0">
                <a:solidFill>
                  <a:prstClr val="black">
                    <a:lumMod val="65000"/>
                    <a:lumOff val="35000"/>
                  </a:prstClr>
                </a:solidFill>
              </a:rPr>
              <a:t>24-25)</a:t>
            </a:r>
          </a:p>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Practical Advises:</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1-2)</a:t>
            </a:r>
          </a:p>
          <a:p>
            <a:pPr marL="0" indent="0">
              <a:buClr>
                <a:srgbClr val="2C7C9F">
                  <a:lumMod val="60000"/>
                  <a:lumOff val="40000"/>
                </a:srgbClr>
              </a:buClr>
              <a:buNone/>
            </a:pPr>
            <a:r>
              <a:rPr lang="en-US" sz="2000" i="1" dirty="0" smtClean="0">
                <a:solidFill>
                  <a:prstClr val="black">
                    <a:lumMod val="65000"/>
                    <a:lumOff val="35000"/>
                  </a:prstClr>
                </a:solidFill>
              </a:rPr>
              <a:t>1. Striving and Suffering for Christ:</a:t>
            </a:r>
          </a:p>
          <a:p>
            <a:pPr marL="0" indent="0">
              <a:buClr>
                <a:srgbClr val="2C7C9F">
                  <a:lumMod val="60000"/>
                  <a:lumOff val="40000"/>
                </a:srgbClr>
              </a:buClr>
              <a:buNone/>
            </a:pPr>
            <a:r>
              <a:rPr lang="en-US" sz="2000" dirty="0" smtClean="0">
                <a:solidFill>
                  <a:prstClr val="black">
                    <a:lumMod val="65000"/>
                    <a:lumOff val="35000"/>
                  </a:prstClr>
                </a:solidFill>
              </a:rPr>
              <a:t>“Only let your conduct be worthy of the gospel of Christ, so that whether I come and see you or am absent, I may hear of your affairs, that you stand fast in one spirit, with one mind striving together for the faith of the gospel, and not in any way terrified by your adversaries, which is to them a proof of perdition, but to you of salvation, and that from God”						                    (Philippians 1:27-28)</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i="1" dirty="0" smtClean="0">
                <a:solidFill>
                  <a:prstClr val="black">
                    <a:lumMod val="65000"/>
                    <a:lumOff val="35000"/>
                  </a:prstClr>
                </a:solidFill>
              </a:rPr>
              <a:t>2</a:t>
            </a:r>
            <a:r>
              <a:rPr lang="en-US" sz="2000" i="1" dirty="0">
                <a:solidFill>
                  <a:prstClr val="black">
                    <a:lumMod val="65000"/>
                    <a:lumOff val="35000"/>
                  </a:prstClr>
                </a:solidFill>
              </a:rPr>
              <a:t>. Exhortation to </a:t>
            </a:r>
            <a:r>
              <a:rPr lang="en-US" sz="2000" i="1" dirty="0" smtClean="0">
                <a:solidFill>
                  <a:prstClr val="black">
                    <a:lumMod val="65000"/>
                    <a:lumOff val="35000"/>
                  </a:prstClr>
                </a:solidFill>
              </a:rPr>
              <a:t>Unity through </a:t>
            </a:r>
            <a:r>
              <a:rPr lang="en-US" sz="2000" i="1" dirty="0">
                <a:solidFill>
                  <a:prstClr val="black">
                    <a:lumMod val="65000"/>
                    <a:lumOff val="35000"/>
                  </a:prstClr>
                </a:solidFill>
              </a:rPr>
              <a:t>Humility:</a:t>
            </a:r>
          </a:p>
          <a:p>
            <a:pPr marL="0" indent="0">
              <a:buClr>
                <a:srgbClr val="2C7C9F">
                  <a:lumMod val="60000"/>
                  <a:lumOff val="40000"/>
                </a:srgbClr>
              </a:buClr>
              <a:buNone/>
            </a:pPr>
            <a:r>
              <a:rPr lang="en-US" sz="2000" dirty="0">
                <a:solidFill>
                  <a:prstClr val="black">
                    <a:lumMod val="65000"/>
                    <a:lumOff val="35000"/>
                  </a:prstClr>
                </a:solidFill>
              </a:rPr>
              <a:t>“Fulfill my joy by being like-minded, having the same love, being of one accord, of one mind. Let nothing be done through selfish ambition or conceit, but in lowliness of mind let each esteem others better than himself</a:t>
            </a:r>
            <a:r>
              <a:rPr lang="en-US" sz="2000" dirty="0" smtClean="0">
                <a:solidFill>
                  <a:prstClr val="black">
                    <a:lumMod val="65000"/>
                    <a:lumOff val="35000"/>
                  </a:prstClr>
                </a:solidFill>
              </a:rPr>
              <a:t>”															 (</a:t>
            </a:r>
            <a:r>
              <a:rPr lang="en-US" sz="2000" dirty="0">
                <a:solidFill>
                  <a:prstClr val="black">
                    <a:lumMod val="65000"/>
                    <a:lumOff val="35000"/>
                  </a:prstClr>
                </a:solidFill>
              </a:rPr>
              <a:t>Philippians 2:2-3</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“Let each of you look out not only for his own interests, but also for the interests of others”														   </a:t>
            </a:r>
            <a:r>
              <a:rPr lang="en-US" sz="2000" dirty="0" smtClean="0">
                <a:solidFill>
                  <a:prstClr val="black">
                    <a:lumMod val="65000"/>
                    <a:lumOff val="35000"/>
                  </a:prstClr>
                </a:solidFill>
              </a:rPr>
              <a:t> </a:t>
            </a:r>
            <a:r>
              <a:rPr lang="en-US" sz="2000" dirty="0">
                <a:solidFill>
                  <a:prstClr val="black">
                    <a:lumMod val="65000"/>
                    <a:lumOff val="35000"/>
                  </a:prstClr>
                </a:solidFill>
              </a:rPr>
              <a:t>(Philippians 2:4)</a:t>
            </a:r>
          </a:p>
          <a:p>
            <a:pPr marL="0" indent="0">
              <a:buClr>
                <a:srgbClr val="2C7C9F">
                  <a:lumMod val="60000"/>
                  <a:lumOff val="40000"/>
                </a:srgbClr>
              </a:buClr>
              <a:buNone/>
            </a:pPr>
            <a:r>
              <a:rPr lang="en-US" sz="2000" dirty="0">
                <a:solidFill>
                  <a:prstClr val="black">
                    <a:lumMod val="65000"/>
                    <a:lumOff val="35000"/>
                  </a:prstClr>
                </a:solidFill>
              </a:rPr>
              <a:t>“Let this mind be in you which was also in Christ Jesus, who, being in the form of God, did not consider it robbery to be equal with God, but made Himself of no reputation, taking the form of a bondservant, and coming in the likeness of men. And being found in appearance as a man, </a:t>
            </a:r>
            <a:r>
              <a:rPr lang="en-US" sz="2000" dirty="0" smtClean="0">
                <a:solidFill>
                  <a:prstClr val="black">
                    <a:lumMod val="65000"/>
                    <a:lumOff val="35000"/>
                  </a:prstClr>
                </a:solidFill>
              </a:rPr>
              <a:t>He</a:t>
            </a:r>
            <a:r>
              <a:rPr lang="is-IS"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smtClean="0">
                <a:solidFill>
                  <a:prstClr val="black">
                    <a:lumMod val="65000"/>
                    <a:lumOff val="35000"/>
                  </a:prstClr>
                </a:solidFill>
              </a:rPr>
              <a:t>humbled </a:t>
            </a:r>
            <a:r>
              <a:rPr lang="en-US" sz="2000" dirty="0">
                <a:solidFill>
                  <a:prstClr val="black">
                    <a:lumMod val="65000"/>
                    <a:lumOff val="35000"/>
                  </a:prstClr>
                </a:solidFill>
              </a:rPr>
              <a:t>Himself and became obedient to the point of death, even the death of the cross”					  									</a:t>
            </a:r>
            <a:r>
              <a:rPr lang="en-US" sz="2000" dirty="0" smtClean="0">
                <a:solidFill>
                  <a:prstClr val="black">
                    <a:lumMod val="65000"/>
                    <a:lumOff val="35000"/>
                  </a:prstClr>
                </a:solidFill>
              </a:rPr>
              <a:t> (</a:t>
            </a:r>
            <a:r>
              <a:rPr lang="en-US" sz="2000" dirty="0">
                <a:solidFill>
                  <a:prstClr val="black">
                    <a:lumMod val="65000"/>
                    <a:lumOff val="35000"/>
                  </a:prstClr>
                </a:solidFill>
              </a:rPr>
              <a:t>Philippians 2:5-8)</a:t>
            </a:r>
          </a:p>
          <a:p>
            <a:pPr marL="0" indent="0">
              <a:buClr>
                <a:srgbClr val="2C7C9F">
                  <a:lumMod val="60000"/>
                  <a:lumOff val="40000"/>
                </a:srgbClr>
              </a:buClr>
              <a:buNone/>
            </a:pPr>
            <a:r>
              <a:rPr lang="en-US" sz="2000" i="1" dirty="0">
                <a:solidFill>
                  <a:prstClr val="black">
                    <a:lumMod val="65000"/>
                    <a:lumOff val="35000"/>
                  </a:prstClr>
                </a:solidFill>
              </a:rPr>
              <a:t>3. Working Out </a:t>
            </a:r>
            <a:r>
              <a:rPr lang="en-US" sz="2000" i="1" dirty="0" smtClean="0">
                <a:solidFill>
                  <a:prstClr val="black">
                    <a:lumMod val="65000"/>
                    <a:lumOff val="35000"/>
                  </a:prstClr>
                </a:solidFill>
              </a:rPr>
              <a:t>their </a:t>
            </a:r>
            <a:r>
              <a:rPr lang="en-US" sz="2000" i="1" dirty="0">
                <a:solidFill>
                  <a:prstClr val="black">
                    <a:lumMod val="65000"/>
                    <a:lumOff val="35000"/>
                  </a:prstClr>
                </a:solidFill>
              </a:rPr>
              <a:t>Own Salvation:</a:t>
            </a:r>
          </a:p>
          <a:p>
            <a:pPr marL="0" indent="0">
              <a:buClr>
                <a:srgbClr val="2C7C9F">
                  <a:lumMod val="60000"/>
                  <a:lumOff val="40000"/>
                </a:srgbClr>
              </a:buClr>
              <a:buNone/>
            </a:pPr>
            <a:r>
              <a:rPr lang="en-US" sz="2000" dirty="0">
                <a:solidFill>
                  <a:prstClr val="black">
                    <a:lumMod val="65000"/>
                    <a:lumOff val="35000"/>
                  </a:prstClr>
                </a:solidFill>
              </a:rPr>
              <a:t>“Work out your own salvation with fear and trembling; for it is God who works in you both to will and to do for His good pleasure”								</a:t>
            </a:r>
            <a:r>
              <a:rPr lang="en-US" sz="2000" dirty="0" smtClean="0">
                <a:solidFill>
                  <a:prstClr val="black">
                    <a:lumMod val="65000"/>
                    <a:lumOff val="35000"/>
                  </a:prstClr>
                </a:solidFill>
              </a:rPr>
              <a:t>        (</a:t>
            </a:r>
            <a:r>
              <a:rPr lang="en-US" sz="2000" dirty="0">
                <a:solidFill>
                  <a:prstClr val="black">
                    <a:lumMod val="65000"/>
                    <a:lumOff val="35000"/>
                  </a:prstClr>
                </a:solidFill>
              </a:rPr>
              <a:t>Philippians 2:12-13</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“Do all things without complaining and disputing, that you may become blameless and harmless, children of God without fault in the midst of a crooked and perverse generation, among whom you shine as lights in the world, holding fast the word of life, so that I may rejoice in the day of Christ that I have not run in vain or labored in vain”									       </a:t>
            </a:r>
            <a:r>
              <a:rPr lang="en-US" sz="2000" dirty="0" smtClean="0">
                <a:solidFill>
                  <a:prstClr val="black">
                    <a:lumMod val="65000"/>
                    <a:lumOff val="35000"/>
                  </a:prstClr>
                </a:solidFill>
              </a:rPr>
              <a:t> </a:t>
            </a:r>
            <a:r>
              <a:rPr lang="en-US" sz="2000" dirty="0">
                <a:solidFill>
                  <a:prstClr val="black">
                    <a:lumMod val="65000"/>
                    <a:lumOff val="35000"/>
                  </a:prstClr>
                </a:solidFill>
              </a:rPr>
              <a:t>(Philippians 2:14-16</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200" dirty="0" smtClean="0">
                <a:solidFill>
                  <a:prstClr val="black">
                    <a:lumMod val="65000"/>
                    <a:lumOff val="35000"/>
                  </a:prstClr>
                </a:solidFill>
              </a:rPr>
              <a:t>IV</a:t>
            </a:r>
            <a:r>
              <a:rPr lang="en-US" sz="2200" dirty="0">
                <a:solidFill>
                  <a:prstClr val="black">
                    <a:lumMod val="65000"/>
                    <a:lumOff val="35000"/>
                  </a:prstClr>
                </a:solidFill>
              </a:rPr>
              <a:t>. </a:t>
            </a:r>
            <a:r>
              <a:rPr lang="en-US" sz="2200" u="sng" dirty="0">
                <a:solidFill>
                  <a:prstClr val="black">
                    <a:lumMod val="65000"/>
                    <a:lumOff val="35000"/>
                  </a:prstClr>
                </a:solidFill>
              </a:rPr>
              <a:t>Plans Involving Timothy and </a:t>
            </a:r>
            <a:r>
              <a:rPr lang="en-US" sz="2200" u="sng" dirty="0" err="1">
                <a:solidFill>
                  <a:prstClr val="black">
                    <a:lumMod val="65000"/>
                    <a:lumOff val="35000"/>
                  </a:prstClr>
                </a:solidFill>
              </a:rPr>
              <a:t>Epaphroditus</a:t>
            </a:r>
            <a:r>
              <a:rPr lang="en-US" sz="2200" u="sng" dirty="0">
                <a:solidFill>
                  <a:prstClr val="black">
                    <a:lumMod val="65000"/>
                    <a:lumOff val="35000"/>
                  </a:prstClr>
                </a:solidFill>
              </a:rPr>
              <a:t>:</a:t>
            </a:r>
            <a:r>
              <a:rPr lang="en-US" sz="2200" dirty="0">
                <a:solidFill>
                  <a:prstClr val="black">
                    <a:lumMod val="65000"/>
                    <a:lumOff val="35000"/>
                  </a:prstClr>
                </a:solidFill>
              </a:rPr>
              <a:t> (Ch. 2)</a:t>
            </a:r>
          </a:p>
          <a:p>
            <a:pPr marL="0" indent="0">
              <a:buClr>
                <a:srgbClr val="2C7C9F">
                  <a:lumMod val="60000"/>
                  <a:lumOff val="40000"/>
                </a:srgbClr>
              </a:buClr>
              <a:buNone/>
            </a:pPr>
            <a:r>
              <a:rPr lang="en-US" sz="2000" i="1" dirty="0">
                <a:solidFill>
                  <a:prstClr val="black">
                    <a:lumMod val="65000"/>
                    <a:lumOff val="35000"/>
                  </a:prstClr>
                </a:solidFill>
              </a:rPr>
              <a:t>1. Sending Timothy Soon:</a:t>
            </a:r>
            <a:endParaRPr lang="en-US" sz="2000"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“But I trust in the Lord Jesus to send Timothy to you shortly, that I also may be encouraged when I know your state. For I have no one like-minded, who will sincerely care for your state. For all seek their own, not the things in Christ Jesus. But you know his proven character, that as a son with his father he served with me in the gospel” 	          									        </a:t>
            </a:r>
            <a:r>
              <a:rPr lang="en-US" sz="2000" dirty="0" smtClean="0">
                <a:solidFill>
                  <a:prstClr val="black">
                    <a:lumMod val="65000"/>
                    <a:lumOff val="35000"/>
                  </a:prstClr>
                </a:solidFill>
              </a:rPr>
              <a:t>(</a:t>
            </a:r>
            <a:r>
              <a:rPr lang="en-US" sz="2000" dirty="0">
                <a:solidFill>
                  <a:prstClr val="black">
                    <a:lumMod val="65000"/>
                    <a:lumOff val="35000"/>
                  </a:prstClr>
                </a:solidFill>
              </a:rPr>
              <a:t>Philippians 2:19-22</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i="1" dirty="0">
                <a:solidFill>
                  <a:prstClr val="black">
                    <a:lumMod val="65000"/>
                    <a:lumOff val="35000"/>
                  </a:prstClr>
                </a:solidFill>
              </a:rPr>
              <a:t>2. Sending </a:t>
            </a:r>
            <a:r>
              <a:rPr lang="en-US" sz="2000" i="1" dirty="0" err="1">
                <a:solidFill>
                  <a:prstClr val="black">
                    <a:lumMod val="65000"/>
                    <a:lumOff val="35000"/>
                  </a:prstClr>
                </a:solidFill>
              </a:rPr>
              <a:t>Epahroditus</a:t>
            </a:r>
            <a:r>
              <a:rPr lang="en-US" sz="2000" i="1" dirty="0">
                <a:solidFill>
                  <a:prstClr val="black">
                    <a:lumMod val="65000"/>
                    <a:lumOff val="35000"/>
                  </a:prstClr>
                </a:solidFill>
              </a:rPr>
              <a:t> At Once:</a:t>
            </a:r>
            <a:endParaRPr lang="en-US" sz="2000"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a:t>
            </a:r>
            <a:r>
              <a:rPr lang="en-US" sz="2000" dirty="0"/>
              <a:t>Receive him therefore in the Lord with all gladness, and hold such men in esteem; because for the work of Christ he came close to death, not regarding his life, to supply what was lacking in your service toward me”						       </a:t>
            </a:r>
            <a:r>
              <a:rPr lang="en-US" sz="2000" dirty="0" smtClean="0"/>
              <a:t> </a:t>
            </a:r>
            <a:r>
              <a:rPr lang="en-US" sz="2000" dirty="0"/>
              <a:t>(Philippians 2:29-30</a:t>
            </a:r>
            <a:r>
              <a:rPr lang="en-US" sz="2000" dirty="0" smtClean="0"/>
              <a:t>)</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200" dirty="0" smtClean="0">
                <a:solidFill>
                  <a:prstClr val="black">
                    <a:lumMod val="65000"/>
                    <a:lumOff val="35000"/>
                  </a:prstClr>
                </a:solidFill>
              </a:rPr>
              <a:t>V</a:t>
            </a:r>
            <a:r>
              <a:rPr lang="en-US" sz="2200" dirty="0">
                <a:solidFill>
                  <a:prstClr val="black">
                    <a:lumMod val="65000"/>
                    <a:lumOff val="35000"/>
                  </a:prstClr>
                </a:solidFill>
              </a:rPr>
              <a:t>. </a:t>
            </a:r>
            <a:r>
              <a:rPr lang="en-US" sz="2200" u="sng" dirty="0">
                <a:solidFill>
                  <a:prstClr val="black">
                    <a:lumMod val="65000"/>
                    <a:lumOff val="35000"/>
                  </a:prstClr>
                </a:solidFill>
              </a:rPr>
              <a:t>Pinpointing the Error of Placing Confidence in Fleshly Accomplishments:</a:t>
            </a:r>
            <a:r>
              <a:rPr lang="en-US" sz="2200" dirty="0">
                <a:solidFill>
                  <a:prstClr val="black">
                    <a:lumMod val="65000"/>
                    <a:lumOff val="35000"/>
                  </a:prstClr>
                </a:solidFill>
              </a:rPr>
              <a:t> (Ch. 3)</a:t>
            </a:r>
            <a:endParaRPr lang="en-US" sz="2200" u="sng" dirty="0">
              <a:solidFill>
                <a:prstClr val="black">
                  <a:lumMod val="65000"/>
                  <a:lumOff val="35000"/>
                </a:prstClr>
              </a:solidFill>
            </a:endParaRPr>
          </a:p>
          <a:p>
            <a:pPr marL="0" indent="0">
              <a:buClr>
                <a:srgbClr val="2C7C9F">
                  <a:lumMod val="60000"/>
                  <a:lumOff val="40000"/>
                </a:srgbClr>
              </a:buClr>
              <a:buNone/>
            </a:pPr>
            <a:r>
              <a:rPr lang="en-US" sz="2000" i="1" dirty="0">
                <a:solidFill>
                  <a:prstClr val="black">
                    <a:lumMod val="65000"/>
                    <a:lumOff val="35000"/>
                  </a:prstClr>
                </a:solidFill>
              </a:rPr>
              <a:t>1. Warning Against the </a:t>
            </a:r>
            <a:r>
              <a:rPr lang="en-US" sz="2000" i="1" dirty="0" err="1">
                <a:solidFill>
                  <a:prstClr val="black">
                    <a:lumMod val="65000"/>
                    <a:lumOff val="35000"/>
                  </a:prstClr>
                </a:solidFill>
              </a:rPr>
              <a:t>Judaizers</a:t>
            </a:r>
            <a:r>
              <a:rPr lang="en-US" sz="2000" i="1" dirty="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Beware of dogs, beware of evil workers, beware of the mutilation!”								    </a:t>
            </a:r>
            <a:r>
              <a:rPr lang="en-US" sz="2000" dirty="0" smtClean="0"/>
              <a:t>(</a:t>
            </a:r>
            <a:r>
              <a:rPr lang="en-US" sz="2000" dirty="0"/>
              <a:t>Philippians 3:2)</a:t>
            </a:r>
          </a:p>
          <a:p>
            <a:pPr marL="0" indent="0">
              <a:buClr>
                <a:srgbClr val="2C7C9F">
                  <a:lumMod val="60000"/>
                  <a:lumOff val="40000"/>
                </a:srgbClr>
              </a:buClr>
              <a:buNone/>
            </a:pPr>
            <a:r>
              <a:rPr lang="en-US" sz="2000" dirty="0">
                <a:solidFill>
                  <a:prstClr val="black">
                    <a:lumMod val="65000"/>
                    <a:lumOff val="35000"/>
                  </a:prstClr>
                </a:solidFill>
              </a:rPr>
              <a:t>“For we are the circumcision, who worship God in the Spirit, rejoice in Christ Jesus, and have no confidence in the flesh”										   </a:t>
            </a:r>
            <a:r>
              <a:rPr lang="en-US" sz="2000" dirty="0" smtClean="0">
                <a:solidFill>
                  <a:prstClr val="black">
                    <a:lumMod val="65000"/>
                    <a:lumOff val="35000"/>
                  </a:prstClr>
                </a:solidFill>
              </a:rPr>
              <a:t> </a:t>
            </a:r>
            <a:r>
              <a:rPr lang="en-US" sz="2000" dirty="0">
                <a:solidFill>
                  <a:prstClr val="black">
                    <a:lumMod val="65000"/>
                    <a:lumOff val="35000"/>
                  </a:prstClr>
                </a:solidFill>
              </a:rPr>
              <a:t>(Philippians 3:3)</a:t>
            </a:r>
          </a:p>
          <a:p>
            <a:pPr marL="0" indent="0">
              <a:buClr>
                <a:srgbClr val="2C7C9F">
                  <a:lumMod val="60000"/>
                  <a:lumOff val="40000"/>
                </a:srgbClr>
              </a:buClr>
              <a:buNone/>
            </a:pPr>
            <a:r>
              <a:rPr lang="en-US" sz="2000" i="1" dirty="0">
                <a:solidFill>
                  <a:prstClr val="black">
                    <a:lumMod val="65000"/>
                    <a:lumOff val="35000"/>
                  </a:prstClr>
                </a:solidFill>
              </a:rPr>
              <a:t>2. Counting All as Loss for the Surpassing Value of Knowing Christ</a:t>
            </a:r>
            <a:r>
              <a:rPr lang="en-US" sz="2000" i="1" dirty="0" smtClean="0">
                <a:solidFill>
                  <a:prstClr val="black">
                    <a:lumMod val="65000"/>
                    <a:lumOff val="35000"/>
                  </a:prstClr>
                </a:solidFill>
              </a:rPr>
              <a:t>:</a:t>
            </a:r>
            <a:endParaRPr lang="en-US" sz="2000"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“Though I also might have confidence in the flesh. If anyone else thinks he may have confidence in the flesh, I more so: circumcised the eighth day</a:t>
            </a:r>
            <a:r>
              <a:rPr lang="en-US" sz="2000" dirty="0" smtClean="0">
                <a:solidFill>
                  <a:prstClr val="black">
                    <a:lumMod val="65000"/>
                    <a:lumOff val="35000"/>
                  </a:prstClr>
                </a:solidFill>
              </a:rPr>
              <a:t>,</a:t>
            </a:r>
            <a:r>
              <a:rPr lang="is-IS"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of </a:t>
            </a:r>
            <a:r>
              <a:rPr lang="en-US" sz="2000" dirty="0">
                <a:solidFill>
                  <a:prstClr val="black">
                    <a:lumMod val="65000"/>
                    <a:lumOff val="35000"/>
                  </a:prstClr>
                </a:solidFill>
              </a:rPr>
              <a:t>the stock of Israel, of the tribe of Benjamin, a Hebrew of the Hebrews; concerning the law, a Pharisee; concerning zeal, persecuting the church; concerning the righteousness which is in the law, blameless”									 </a:t>
            </a:r>
            <a:r>
              <a:rPr lang="en-US" sz="2000" dirty="0" smtClean="0">
                <a:solidFill>
                  <a:prstClr val="black">
                    <a:lumMod val="65000"/>
                    <a:lumOff val="35000"/>
                  </a:prstClr>
                </a:solidFill>
              </a:rPr>
              <a:t>(</a:t>
            </a:r>
            <a:r>
              <a:rPr lang="en-US" sz="2000" dirty="0">
                <a:solidFill>
                  <a:prstClr val="black">
                    <a:lumMod val="65000"/>
                    <a:lumOff val="35000"/>
                  </a:prstClr>
                </a:solidFill>
              </a:rPr>
              <a:t>Philippians 3:4-6)</a:t>
            </a:r>
          </a:p>
          <a:p>
            <a:pPr marL="0" indent="0">
              <a:buClr>
                <a:srgbClr val="2C7C9F">
                  <a:lumMod val="60000"/>
                  <a:lumOff val="40000"/>
                </a:srgbClr>
              </a:buClr>
              <a:buNone/>
            </a:pPr>
            <a:r>
              <a:rPr lang="en-US" sz="2000" dirty="0">
                <a:solidFill>
                  <a:prstClr val="black">
                    <a:lumMod val="65000"/>
                    <a:lumOff val="35000"/>
                  </a:prstClr>
                </a:solidFill>
              </a:rPr>
              <a:t>“But what things were gain to me, these I have counted loss for Christ. Yet indeed I also count all things loss for the excellence of the knowledge of Christ Jesus my Lord, for whom I have suffered the loss of all things, and count them as rubbish, that I may gain Christ and be found in Him, </a:t>
            </a:r>
            <a:r>
              <a:rPr lang="en-US" sz="2000" dirty="0" smtClean="0">
                <a:solidFill>
                  <a:prstClr val="black">
                    <a:lumMod val="65000"/>
                    <a:lumOff val="35000"/>
                  </a:prstClr>
                </a:solidFill>
              </a:rPr>
              <a:t>not</a:t>
            </a:r>
            <a:r>
              <a:rPr lang="en-US" sz="2000" dirty="0">
                <a:solidFill>
                  <a:prstClr val="black">
                    <a:lumMod val="65000"/>
                    <a:lumOff val="35000"/>
                  </a:prstClr>
                </a:solidFill>
              </a:rPr>
              <a:t> having my own righteousness, which is from the law, but that which is through faith in Christ, the righteousness which is from God by faith; that I may know Him and the power of His resurrection, and the fellowship of His sufferings, being conformed to His death, if, by any means, I may attain to the resurrection from the dead”										          </a:t>
            </a:r>
            <a:r>
              <a:rPr lang="en-US" sz="2000" dirty="0" smtClean="0">
                <a:solidFill>
                  <a:prstClr val="black">
                    <a:lumMod val="65000"/>
                    <a:lumOff val="35000"/>
                  </a:prstClr>
                </a:solidFill>
              </a:rPr>
              <a:t>(</a:t>
            </a:r>
            <a:r>
              <a:rPr lang="en-US" sz="2000" dirty="0">
                <a:solidFill>
                  <a:prstClr val="black">
                    <a:lumMod val="65000"/>
                    <a:lumOff val="35000"/>
                  </a:prstClr>
                </a:solidFill>
              </a:rPr>
              <a:t>Philippians 3:7-11</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200" dirty="0" smtClean="0">
                <a:solidFill>
                  <a:prstClr val="black">
                    <a:lumMod val="65000"/>
                    <a:lumOff val="35000"/>
                  </a:prstClr>
                </a:solidFill>
              </a:rPr>
              <a:t>VI</a:t>
            </a:r>
            <a:r>
              <a:rPr lang="en-US" sz="2200" dirty="0">
                <a:solidFill>
                  <a:prstClr val="black">
                    <a:lumMod val="65000"/>
                    <a:lumOff val="35000"/>
                  </a:prstClr>
                </a:solidFill>
              </a:rPr>
              <a:t>. </a:t>
            </a:r>
            <a:r>
              <a:rPr lang="en-US" sz="2200" u="sng" dirty="0">
                <a:solidFill>
                  <a:prstClr val="black">
                    <a:lumMod val="65000"/>
                    <a:lumOff val="35000"/>
                  </a:prstClr>
                </a:solidFill>
              </a:rPr>
              <a:t>Pressing Towards the Goal:</a:t>
            </a:r>
            <a:r>
              <a:rPr lang="en-US" sz="2200" dirty="0">
                <a:solidFill>
                  <a:prstClr val="black">
                    <a:lumMod val="65000"/>
                    <a:lumOff val="35000"/>
                  </a:prstClr>
                </a:solidFill>
              </a:rPr>
              <a:t> (Ch. 3)</a:t>
            </a:r>
            <a:endParaRPr lang="en-US" sz="2200" u="sng"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“Not that I have already attained, or am already perfected; but I press on, that I may lay hold of that for which Christ Jesus has also laid hold of me”																 </a:t>
            </a:r>
            <a:r>
              <a:rPr lang="en-US" sz="2000" dirty="0" smtClean="0">
                <a:solidFill>
                  <a:prstClr val="black">
                    <a:lumMod val="65000"/>
                    <a:lumOff val="35000"/>
                  </a:prstClr>
                </a:solidFill>
              </a:rPr>
              <a:t> </a:t>
            </a:r>
            <a:r>
              <a:rPr lang="en-US" sz="2000" dirty="0">
                <a:solidFill>
                  <a:prstClr val="black">
                    <a:lumMod val="65000"/>
                    <a:lumOff val="35000"/>
                  </a:prstClr>
                </a:solidFill>
              </a:rPr>
              <a:t>(Philippians 3:12)</a:t>
            </a:r>
          </a:p>
          <a:p>
            <a:pPr marL="0" indent="0">
              <a:buClr>
                <a:srgbClr val="2C7C9F">
                  <a:lumMod val="60000"/>
                  <a:lumOff val="40000"/>
                </a:srgbClr>
              </a:buClr>
              <a:buNone/>
            </a:pPr>
            <a:r>
              <a:rPr lang="en-US" sz="2000" dirty="0">
                <a:solidFill>
                  <a:prstClr val="black">
                    <a:lumMod val="65000"/>
                    <a:lumOff val="35000"/>
                  </a:prstClr>
                </a:solidFill>
              </a:rPr>
              <a:t>“Brethren, I do not count myself to have apprehended; but one thing I do, forgetting those things which are behind and reaching forward to those things which are ahead, I press toward the goal for the prize of the upward call of God in Christ Jesus”											        </a:t>
            </a:r>
            <a:r>
              <a:rPr lang="en-US" sz="2000" dirty="0" smtClean="0">
                <a:solidFill>
                  <a:prstClr val="black">
                    <a:lumMod val="65000"/>
                    <a:lumOff val="35000"/>
                  </a:prstClr>
                </a:solidFill>
              </a:rPr>
              <a:t>(</a:t>
            </a:r>
            <a:r>
              <a:rPr lang="en-US" sz="2000" dirty="0">
                <a:solidFill>
                  <a:prstClr val="black">
                    <a:lumMod val="65000"/>
                    <a:lumOff val="35000"/>
                  </a:prstClr>
                </a:solidFill>
              </a:rPr>
              <a:t>Philippians 3:13-14)</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Brethren, join in following my example, and note those who so walk, as you have us for a pattern”													  </a:t>
            </a:r>
            <a:r>
              <a:rPr lang="en-US" sz="2000" dirty="0" smtClean="0"/>
              <a:t>(</a:t>
            </a:r>
            <a:r>
              <a:rPr lang="en-US" sz="2000" dirty="0"/>
              <a:t>Philippians 3:17</a:t>
            </a:r>
            <a:r>
              <a:rPr lang="en-US" sz="2000" dirty="0" smtClean="0"/>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For our citizenship is in heaven, from which we also eagerly wait for the Savior, the Lord Jesus Christ, who will transform our lowly body that it may be conformed to His glorious body, according to the working by which He is able even to subdue all things to Himself”								       </a:t>
            </a:r>
            <a:r>
              <a:rPr lang="en-US" sz="2000" dirty="0" smtClean="0">
                <a:solidFill>
                  <a:prstClr val="black">
                    <a:lumMod val="65000"/>
                    <a:lumOff val="35000"/>
                  </a:prstClr>
                </a:solidFill>
              </a:rPr>
              <a:t> (</a:t>
            </a:r>
            <a:r>
              <a:rPr lang="en-US" sz="2000" dirty="0">
                <a:solidFill>
                  <a:prstClr val="black">
                    <a:lumMod val="65000"/>
                    <a:lumOff val="35000"/>
                  </a:prstClr>
                </a:solidFill>
              </a:rPr>
              <a:t>Philippians 3:20-21</a:t>
            </a:r>
            <a:r>
              <a:rPr lang="en-US" sz="2000" dirty="0" smtClean="0">
                <a:solidFill>
                  <a:prstClr val="black">
                    <a:lumMod val="65000"/>
                    <a:lumOff val="35000"/>
                  </a:prstClr>
                </a:solidFill>
              </a:rPr>
              <a:t>)</a:t>
            </a:r>
          </a:p>
          <a:p>
            <a:pPr marL="0" indent="0">
              <a:buClr>
                <a:srgbClr val="2C7C9F">
                  <a:lumMod val="60000"/>
                  <a:lumOff val="40000"/>
                </a:srgbClr>
              </a:buClr>
              <a:buNone/>
            </a:pPr>
            <a:r>
              <a:rPr lang="en-US" sz="2200" dirty="0">
                <a:solidFill>
                  <a:prstClr val="black">
                    <a:lumMod val="65000"/>
                    <a:lumOff val="35000"/>
                  </a:prstClr>
                </a:solidFill>
              </a:rPr>
              <a:t>VI. </a:t>
            </a:r>
            <a:r>
              <a:rPr lang="en-US" sz="2200" u="sng" dirty="0">
                <a:solidFill>
                  <a:prstClr val="black">
                    <a:lumMod val="65000"/>
                    <a:lumOff val="35000"/>
                  </a:prstClr>
                </a:solidFill>
              </a:rPr>
              <a:t>Advices on Unity, Joy and Peace:</a:t>
            </a:r>
            <a:r>
              <a:rPr lang="en-US" sz="2200" dirty="0">
                <a:solidFill>
                  <a:prstClr val="black">
                    <a:lumMod val="65000"/>
                    <a:lumOff val="35000"/>
                  </a:prstClr>
                </a:solidFill>
              </a:rPr>
              <a:t> (Ch. 4</a:t>
            </a:r>
            <a:r>
              <a:rPr lang="en-US" sz="2200"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I implore </a:t>
            </a:r>
            <a:r>
              <a:rPr lang="en-US" sz="2000" dirty="0" err="1"/>
              <a:t>Euodia</a:t>
            </a:r>
            <a:r>
              <a:rPr lang="en-US" sz="2000" dirty="0"/>
              <a:t> and I implore </a:t>
            </a:r>
            <a:r>
              <a:rPr lang="en-US" sz="2000" dirty="0" err="1"/>
              <a:t>Syntyche</a:t>
            </a:r>
            <a:r>
              <a:rPr lang="en-US" sz="2000" dirty="0"/>
              <a:t> to be of the same mind in the Lord”																  </a:t>
            </a:r>
            <a:r>
              <a:rPr lang="en-US" sz="2000" dirty="0" smtClean="0"/>
              <a:t>  </a:t>
            </a:r>
            <a:r>
              <a:rPr lang="en-US" sz="2000" dirty="0"/>
              <a:t>(Philippians 4:2)</a:t>
            </a:r>
          </a:p>
          <a:p>
            <a:pPr marL="0" indent="0">
              <a:buClr>
                <a:srgbClr val="2C7C9F">
                  <a:lumMod val="60000"/>
                  <a:lumOff val="40000"/>
                </a:srgbClr>
              </a:buClr>
              <a:buNone/>
            </a:pPr>
            <a:r>
              <a:rPr lang="en-US" sz="2000" dirty="0">
                <a:solidFill>
                  <a:prstClr val="black">
                    <a:lumMod val="65000"/>
                    <a:lumOff val="35000"/>
                  </a:prstClr>
                </a:solidFill>
              </a:rPr>
              <a:t>“Be anxious for nothing, but in everything by prayer and supplication, with thanksgiving, let your requests be made known to God; and the peace of God, which surpasses all understanding, will guard your hearts and minds through Christ Jesus”														</a:t>
            </a:r>
            <a:r>
              <a:rPr lang="en-US" sz="2000" dirty="0" smtClean="0">
                <a:solidFill>
                  <a:prstClr val="black">
                    <a:lumMod val="65000"/>
                    <a:lumOff val="35000"/>
                  </a:prstClr>
                </a:solidFill>
              </a:rPr>
              <a:t> </a:t>
            </a:r>
            <a:r>
              <a:rPr lang="en-US" sz="2000" dirty="0">
                <a:solidFill>
                  <a:prstClr val="black">
                    <a:lumMod val="65000"/>
                    <a:lumOff val="35000"/>
                  </a:prstClr>
                </a:solidFill>
              </a:rPr>
              <a:t>(Philippians 4:6-7</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t>The things which you learned and received and heard and saw in me, these do, and the God of peace will be with you”										    </a:t>
            </a:r>
            <a:r>
              <a:rPr lang="en-US" sz="2000" dirty="0" smtClean="0"/>
              <a:t>(</a:t>
            </a:r>
            <a:r>
              <a:rPr lang="en-US" sz="2000" dirty="0"/>
              <a:t>Philippians 4:9)</a:t>
            </a:r>
          </a:p>
          <a:p>
            <a:pPr marL="0" indent="0">
              <a:buClr>
                <a:srgbClr val="2C7C9F">
                  <a:lumMod val="60000"/>
                  <a:lumOff val="40000"/>
                </a:srgbClr>
              </a:buClr>
              <a:buNone/>
            </a:pPr>
            <a:r>
              <a:rPr lang="en-US" sz="2200" dirty="0"/>
              <a:t>VII. </a:t>
            </a:r>
            <a:r>
              <a:rPr lang="en-US" sz="2200" u="sng" dirty="0"/>
              <a:t>Thanksgiving for their Generosity:</a:t>
            </a:r>
            <a:r>
              <a:rPr lang="en-US" sz="2200" dirty="0"/>
              <a:t> (Ch. 4</a:t>
            </a:r>
            <a:r>
              <a:rPr lang="en-US" sz="2200" dirty="0" smtClean="0"/>
              <a:t>)</a:t>
            </a:r>
          </a:p>
          <a:p>
            <a:pPr marL="0" indent="0">
              <a:buClr>
                <a:srgbClr val="2C7C9F">
                  <a:lumMod val="60000"/>
                  <a:lumOff val="40000"/>
                </a:srgbClr>
              </a:buClr>
              <a:buNone/>
            </a:pPr>
            <a:r>
              <a:rPr lang="en-US" sz="2000" i="1" dirty="0"/>
              <a:t>1. Not in Regard to Need:</a:t>
            </a:r>
          </a:p>
          <a:p>
            <a:pPr marL="0" indent="0">
              <a:buClr>
                <a:srgbClr val="2C7C9F">
                  <a:lumMod val="60000"/>
                  <a:lumOff val="40000"/>
                </a:srgbClr>
              </a:buClr>
              <a:buNone/>
            </a:pPr>
            <a:r>
              <a:rPr lang="en-US" sz="2000" dirty="0"/>
              <a:t>“Not that I speak in regard to need, for I have learned in whatever state I am, to be content”														 </a:t>
            </a:r>
            <a:r>
              <a:rPr lang="en-US" sz="2000" dirty="0" smtClean="0"/>
              <a:t> </a:t>
            </a:r>
            <a:r>
              <a:rPr lang="en-US" sz="2000" dirty="0"/>
              <a:t>(Philippians 4:11)</a:t>
            </a:r>
          </a:p>
          <a:p>
            <a:pPr marL="0" indent="0">
              <a:buClr>
                <a:srgbClr val="2C7C9F">
                  <a:lumMod val="60000"/>
                  <a:lumOff val="40000"/>
                </a:srgbClr>
              </a:buClr>
              <a:buNone/>
            </a:pPr>
            <a:r>
              <a:rPr lang="en-US" sz="2000" dirty="0"/>
              <a:t>“I can do all things through Christ who strengthens me”									</a:t>
            </a:r>
            <a:r>
              <a:rPr lang="en-US" sz="2000" dirty="0" smtClean="0"/>
              <a:t>  </a:t>
            </a:r>
            <a:r>
              <a:rPr lang="en-US" sz="2000" dirty="0"/>
              <a:t>(Philippians 4:13)</a:t>
            </a:r>
          </a:p>
          <a:p>
            <a:pPr marL="0" indent="0">
              <a:buClr>
                <a:srgbClr val="2C7C9F">
                  <a:lumMod val="60000"/>
                  <a:lumOff val="40000"/>
                </a:srgbClr>
              </a:buClr>
              <a:buNone/>
            </a:pPr>
            <a:r>
              <a:rPr lang="en-US" sz="2000" i="1" dirty="0">
                <a:solidFill>
                  <a:prstClr val="black">
                    <a:lumMod val="65000"/>
                    <a:lumOff val="35000"/>
                  </a:prstClr>
                </a:solidFill>
              </a:rPr>
              <a:t>2. Their Giving Abounds to their Own Account</a:t>
            </a:r>
            <a:r>
              <a:rPr lang="en-US" sz="2000" i="1" dirty="0" smtClean="0">
                <a:solidFill>
                  <a:prstClr val="black">
                    <a:lumMod val="65000"/>
                    <a:lumOff val="35000"/>
                  </a:prstClr>
                </a:solidFill>
              </a:rPr>
              <a:t>:</a:t>
            </a:r>
            <a:endParaRPr lang="en-US" sz="2000" i="1"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“And from there to Philippi</a:t>
            </a:r>
            <a:r>
              <a:rPr lang="en-US" sz="2000" dirty="0" smtClean="0">
                <a:solidFill>
                  <a:prstClr val="black">
                    <a:lumMod val="65000"/>
                    <a:lumOff val="35000"/>
                  </a:prstClr>
                </a:solidFill>
              </a:rPr>
              <a:t>, which </a:t>
            </a:r>
            <a:r>
              <a:rPr lang="en-US" sz="2000" dirty="0">
                <a:solidFill>
                  <a:prstClr val="black">
                    <a:lumMod val="65000"/>
                    <a:lumOff val="35000"/>
                  </a:prstClr>
                </a:solidFill>
              </a:rPr>
              <a:t>is the foremost city of that part of Macedonia</a:t>
            </a:r>
            <a:r>
              <a:rPr lang="en-US" sz="2000" dirty="0" smtClean="0">
                <a:solidFill>
                  <a:prstClr val="black">
                    <a:lumMod val="65000"/>
                    <a:lumOff val="35000"/>
                  </a:prstClr>
                </a:solidFill>
              </a:rPr>
              <a:t>, a </a:t>
            </a:r>
            <a:r>
              <a:rPr lang="en-US" sz="2000" dirty="0">
                <a:solidFill>
                  <a:prstClr val="black">
                    <a:lumMod val="65000"/>
                    <a:lumOff val="35000"/>
                  </a:prstClr>
                </a:solidFill>
              </a:rPr>
              <a:t>colony</a:t>
            </a:r>
            <a:r>
              <a:rPr lang="en-US" sz="2000" dirty="0" smtClean="0">
                <a:solidFill>
                  <a:prstClr val="black">
                    <a:lumMod val="65000"/>
                    <a:lumOff val="35000"/>
                  </a:prstClr>
                </a:solidFill>
              </a:rPr>
              <a:t>. And </a:t>
            </a:r>
            <a:r>
              <a:rPr lang="en-US" sz="2000" dirty="0">
                <a:solidFill>
                  <a:prstClr val="black">
                    <a:lumMod val="65000"/>
                    <a:lumOff val="35000"/>
                  </a:prstClr>
                </a:solidFill>
              </a:rPr>
              <a:t>we were staying in that city for some days”							 </a:t>
            </a:r>
            <a:r>
              <a:rPr lang="en-US" sz="2000" dirty="0" smtClean="0">
                <a:solidFill>
                  <a:prstClr val="black">
                    <a:lumMod val="65000"/>
                    <a:lumOff val="35000"/>
                  </a:prstClr>
                </a:solidFill>
              </a:rPr>
              <a:t>         (</a:t>
            </a:r>
            <a:r>
              <a:rPr lang="en-US" sz="2000" dirty="0">
                <a:solidFill>
                  <a:prstClr val="black">
                    <a:lumMod val="65000"/>
                    <a:lumOff val="35000"/>
                  </a:prstClr>
                </a:solidFill>
              </a:rPr>
              <a:t>Acts 16:12)</a:t>
            </a:r>
          </a:p>
          <a:p>
            <a:pPr marL="0" lvl="0" indent="0">
              <a:buClr>
                <a:srgbClr val="2C7C9F">
                  <a:lumMod val="60000"/>
                  <a:lumOff val="40000"/>
                </a:srgbClr>
              </a:buClr>
              <a:buNone/>
            </a:pPr>
            <a:r>
              <a:rPr lang="en-US" b="1" dirty="0">
                <a:solidFill>
                  <a:prstClr val="black">
                    <a:lumMod val="65000"/>
                    <a:lumOff val="35000"/>
                  </a:prstClr>
                </a:solidFill>
              </a:rPr>
              <a:t>St Paul’s </a:t>
            </a:r>
            <a:r>
              <a:rPr lang="en-US" b="1" dirty="0" smtClean="0">
                <a:solidFill>
                  <a:prstClr val="black">
                    <a:lumMod val="65000"/>
                    <a:lumOff val="35000"/>
                  </a:prstClr>
                </a:solidFill>
              </a:rPr>
              <a:t>Visits </a:t>
            </a:r>
            <a:r>
              <a:rPr lang="en-US" b="1" dirty="0">
                <a:solidFill>
                  <a:prstClr val="black">
                    <a:lumMod val="65000"/>
                    <a:lumOff val="35000"/>
                  </a:prstClr>
                </a:solidFill>
              </a:rPr>
              <a:t>to Philippi and the </a:t>
            </a:r>
            <a:r>
              <a:rPr lang="en-US" b="1" dirty="0" smtClean="0">
                <a:solidFill>
                  <a:prstClr val="black">
                    <a:lumMod val="65000"/>
                    <a:lumOff val="35000"/>
                  </a:prstClr>
                </a:solidFill>
              </a:rPr>
              <a:t>Institution </a:t>
            </a:r>
            <a:r>
              <a:rPr lang="en-US" b="1" dirty="0">
                <a:solidFill>
                  <a:prstClr val="black">
                    <a:lumMod val="65000"/>
                    <a:lumOff val="35000"/>
                  </a:prstClr>
                </a:solidFill>
              </a:rPr>
              <a:t>of its </a:t>
            </a:r>
            <a:r>
              <a:rPr lang="en-US" b="1" dirty="0" smtClean="0">
                <a:solidFill>
                  <a:prstClr val="black">
                    <a:lumMod val="65000"/>
                    <a:lumOff val="35000"/>
                  </a:prstClr>
                </a:solidFill>
              </a:rPr>
              <a:t>Church</a:t>
            </a:r>
            <a:r>
              <a:rPr lang="en-US" b="1" dirty="0">
                <a:solidFill>
                  <a:prstClr val="black">
                    <a:lumMod val="65000"/>
                    <a:lumOff val="35000"/>
                  </a:prstClr>
                </a:solidFill>
              </a:rPr>
              <a:t>: </a:t>
            </a:r>
          </a:p>
          <a:p>
            <a:pPr marL="0" lvl="0" indent="0">
              <a:buClr>
                <a:srgbClr val="2C7C9F">
                  <a:lumMod val="60000"/>
                  <a:lumOff val="40000"/>
                </a:srgbClr>
              </a:buClr>
              <a:buNone/>
            </a:pPr>
            <a:r>
              <a:rPr lang="en-US" sz="2000" dirty="0" smtClean="0">
                <a:solidFill>
                  <a:prstClr val="black">
                    <a:lumMod val="65000"/>
                    <a:lumOff val="35000"/>
                  </a:prstClr>
                </a:solidFill>
              </a:rPr>
              <a:t>+ The </a:t>
            </a:r>
            <a:r>
              <a:rPr lang="en-US" sz="2000" dirty="0">
                <a:solidFill>
                  <a:prstClr val="black">
                    <a:lumMod val="65000"/>
                    <a:lumOff val="35000"/>
                  </a:prstClr>
                </a:solidFill>
              </a:rPr>
              <a:t>Lord called St. Paul to preach in the Macedonian region:</a:t>
            </a:r>
          </a:p>
          <a:p>
            <a:pPr marL="0" lvl="0" indent="0">
              <a:buClr>
                <a:srgbClr val="2C7C9F">
                  <a:lumMod val="60000"/>
                  <a:lumOff val="40000"/>
                </a:srgbClr>
              </a:buClr>
              <a:buNone/>
            </a:pPr>
            <a:r>
              <a:rPr lang="en-US" sz="2000" dirty="0">
                <a:solidFill>
                  <a:prstClr val="black">
                    <a:lumMod val="65000"/>
                    <a:lumOff val="35000"/>
                  </a:prstClr>
                </a:solidFill>
              </a:rPr>
              <a:t>“And a vision appeared to Paul in the night. A man of Macedonia stood and pleaded with him, saying: Come over to Macedonia and help us. Now after he had seen the vision, immediately we sought to go to Macedonia, concluding that the Lord had called us to preach the gospel to them”							       </a:t>
            </a:r>
            <a:r>
              <a:rPr lang="en-US" sz="2000" dirty="0" smtClean="0">
                <a:solidFill>
                  <a:prstClr val="black">
                    <a:lumMod val="65000"/>
                    <a:lumOff val="35000"/>
                  </a:prstClr>
                </a:solidFill>
              </a:rPr>
              <a:t>(</a:t>
            </a:r>
            <a:r>
              <a:rPr lang="en-US" sz="2000" dirty="0">
                <a:solidFill>
                  <a:prstClr val="black">
                    <a:lumMod val="65000"/>
                    <a:lumOff val="35000"/>
                  </a:prstClr>
                </a:solidFill>
              </a:rPr>
              <a:t>Acts 16:9-10</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a:t>1. The church of Philippi was established by the hands of St. Paul the apostle during his 2</a:t>
            </a:r>
            <a:r>
              <a:rPr lang="en-US" sz="2000" baseline="30000" dirty="0"/>
              <a:t>nd</a:t>
            </a:r>
            <a:r>
              <a:rPr lang="en-US" sz="2000" dirty="0"/>
              <a:t> missionary trip, where he went to Philippi </a:t>
            </a:r>
            <a:r>
              <a:rPr lang="en-US" sz="2000" dirty="0" smtClean="0"/>
              <a:t>around… </a:t>
            </a:r>
            <a:endParaRPr lang="en-US" sz="2000" dirty="0" smtClean="0">
              <a:solidFill>
                <a:prstClr val="black">
                  <a:lumMod val="65000"/>
                  <a:lumOff val="35000"/>
                </a:prstClr>
              </a:solidFill>
            </a:endParaRPr>
          </a:p>
        </p:txBody>
      </p:sp>
    </p:spTree>
    <p:extLst>
      <p:ext uri="{BB962C8B-B14F-4D97-AF65-F5344CB8AC3E}">
        <p14:creationId xmlns:p14="http://schemas.microsoft.com/office/powerpoint/2010/main" val="22277675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200" dirty="0" smtClean="0">
                <a:solidFill>
                  <a:prstClr val="black">
                    <a:lumMod val="65000"/>
                    <a:lumOff val="35000"/>
                  </a:prstClr>
                </a:solidFill>
              </a:rPr>
              <a:t>“</a:t>
            </a:r>
            <a:r>
              <a:rPr lang="en-US" sz="2000" dirty="0"/>
              <a:t>Now you Philippians know also that in the beginning of the gospel, when I departed from Macedonia, no church shared with me concerning giving and receiving but you only.</a:t>
            </a:r>
            <a:r>
              <a:rPr lang="en-US" sz="2000" b="1" dirty="0"/>
              <a:t> </a:t>
            </a:r>
            <a:r>
              <a:rPr lang="en-US" sz="2000" dirty="0"/>
              <a:t>For even in Thessalonica you sent aid once and again for my necessities.</a:t>
            </a:r>
            <a:r>
              <a:rPr lang="en-US" sz="2000" b="1" dirty="0"/>
              <a:t> </a:t>
            </a:r>
            <a:r>
              <a:rPr lang="en-US" sz="2000" dirty="0"/>
              <a:t>Not that I seek the gift, but I seek the fruit that abounds to your account”												       </a:t>
            </a:r>
            <a:r>
              <a:rPr lang="en-US" sz="2000" dirty="0" smtClean="0"/>
              <a:t> (</a:t>
            </a:r>
            <a:r>
              <a:rPr lang="en-US" sz="2000" dirty="0"/>
              <a:t>Philippians 4:15-</a:t>
            </a:r>
            <a:r>
              <a:rPr lang="en-US" sz="2000" dirty="0" smtClean="0"/>
              <a:t>17)</a:t>
            </a:r>
          </a:p>
          <a:p>
            <a:pPr marL="0" indent="0">
              <a:buClr>
                <a:srgbClr val="2C7C9F">
                  <a:lumMod val="60000"/>
                  <a:lumOff val="40000"/>
                </a:srgbClr>
              </a:buClr>
              <a:buNone/>
            </a:pPr>
            <a:r>
              <a:rPr lang="en-US" sz="2200" dirty="0">
                <a:solidFill>
                  <a:prstClr val="black">
                    <a:lumMod val="65000"/>
                    <a:lumOff val="35000"/>
                  </a:prstClr>
                </a:solidFill>
              </a:rPr>
              <a:t>VIII. </a:t>
            </a:r>
            <a:r>
              <a:rPr lang="en-US" sz="2200" u="sng" dirty="0">
                <a:solidFill>
                  <a:prstClr val="black">
                    <a:lumMod val="65000"/>
                    <a:lumOff val="35000"/>
                  </a:prstClr>
                </a:solidFill>
              </a:rPr>
              <a:t>Ending:</a:t>
            </a:r>
            <a:r>
              <a:rPr lang="en-US" sz="2200" dirty="0">
                <a:solidFill>
                  <a:prstClr val="black">
                    <a:lumMod val="65000"/>
                    <a:lumOff val="35000"/>
                  </a:prstClr>
                </a:solidFill>
              </a:rPr>
              <a:t> (Ch. 4)</a:t>
            </a:r>
            <a:endParaRPr lang="en-US" sz="2200" u="sng"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a:t>
            </a:r>
            <a:r>
              <a:rPr lang="en-US" sz="2000" dirty="0"/>
              <a:t>Greet every saint in Christ Jesus. The brethren who are with me greet you”																  </a:t>
            </a:r>
            <a:r>
              <a:rPr lang="en-US" sz="2000" dirty="0" smtClean="0"/>
              <a:t>(</a:t>
            </a:r>
            <a:r>
              <a:rPr lang="en-US" sz="2000" dirty="0"/>
              <a:t>Philippians 4:21</a:t>
            </a:r>
            <a:r>
              <a:rPr lang="en-US" sz="2000" dirty="0" smtClean="0"/>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the </a:t>
            </a:r>
            <a:r>
              <a:rPr lang="en-US" sz="2000" dirty="0"/>
              <a:t>year </a:t>
            </a:r>
            <a:r>
              <a:rPr lang="en-US" sz="2000" dirty="0" smtClean="0"/>
              <a:t>A.D. 52.</a:t>
            </a:r>
            <a:endParaRPr lang="en-US" sz="2000" dirty="0"/>
          </a:p>
          <a:p>
            <a:pPr marL="0" indent="0">
              <a:buNone/>
            </a:pPr>
            <a:r>
              <a:rPr lang="en-US" sz="2000" dirty="0"/>
              <a:t>+ It was the first church to be founded in Europe. In this trip, St. Paul was accompanied by Silas and Timothy and they stayed in the city for several days.</a:t>
            </a:r>
          </a:p>
          <a:p>
            <a:pPr marL="0" indent="0">
              <a:buNone/>
            </a:pPr>
            <a:r>
              <a:rPr lang="en-US" sz="2000" dirty="0"/>
              <a:t>+ It is evident </a:t>
            </a:r>
            <a:r>
              <a:rPr lang="en-US" sz="2000" dirty="0" smtClean="0"/>
              <a:t>here </a:t>
            </a:r>
            <a:r>
              <a:rPr lang="en-US" sz="2000" dirty="0"/>
              <a:t>that Philippi had no synagogues for </a:t>
            </a:r>
            <a:r>
              <a:rPr lang="en-US" sz="2000" dirty="0" smtClean="0"/>
              <a:t>St. </a:t>
            </a:r>
            <a:r>
              <a:rPr lang="en-US" sz="2000" dirty="0"/>
              <a:t>Paul met the Jews of the city at the place where they used to meet and pray:</a:t>
            </a:r>
          </a:p>
          <a:p>
            <a:pPr marL="0" indent="0">
              <a:buNone/>
            </a:pPr>
            <a:r>
              <a:rPr lang="en-US" sz="2000" dirty="0"/>
              <a:t>“And on the Sabbath day we went out of the city to the riverside, where prayer was customarily </a:t>
            </a:r>
            <a:r>
              <a:rPr lang="en-US" sz="2000" dirty="0" smtClean="0"/>
              <a:t>made; </a:t>
            </a:r>
            <a:r>
              <a:rPr lang="en-US" sz="2000" dirty="0"/>
              <a:t>and we sat down and spoke to the women who met there”						 								</a:t>
            </a:r>
            <a:r>
              <a:rPr lang="en-US" sz="2000" dirty="0" smtClean="0"/>
              <a:t>          (</a:t>
            </a:r>
            <a:r>
              <a:rPr lang="en-US" sz="2000" dirty="0"/>
              <a:t>Acts 16:13</a:t>
            </a:r>
            <a:r>
              <a:rPr lang="en-US" sz="2000" dirty="0" smtClean="0"/>
              <a:t>)</a:t>
            </a:r>
          </a:p>
          <a:p>
            <a:pPr marL="0" indent="0">
              <a:buNone/>
            </a:pPr>
            <a:r>
              <a:rPr lang="en-US" sz="2000" dirty="0"/>
              <a:t>+ The first to accept the faith in this city was a woman by the name of </a:t>
            </a:r>
            <a:r>
              <a:rPr lang="en-US" sz="2000" dirty="0" smtClean="0"/>
              <a:t>Lydia, a </a:t>
            </a:r>
            <a:r>
              <a:rPr lang="en-US" sz="2000" dirty="0"/>
              <a:t>purple dye merchant from Thyatira</a:t>
            </a:r>
            <a:r>
              <a:rPr lang="en-US" sz="2000" dirty="0" smtClean="0"/>
              <a:t>:</a:t>
            </a:r>
            <a:endParaRPr lang="en-US" sz="2000" dirty="0"/>
          </a:p>
        </p:txBody>
      </p:sp>
    </p:spTree>
    <p:extLst>
      <p:ext uri="{BB962C8B-B14F-4D97-AF65-F5344CB8AC3E}">
        <p14:creationId xmlns:p14="http://schemas.microsoft.com/office/powerpoint/2010/main" val="40427483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Now a certain woman named Lydia heard us</a:t>
            </a:r>
            <a:r>
              <a:rPr lang="en-US" sz="2000" dirty="0" smtClean="0"/>
              <a:t>. She </a:t>
            </a:r>
            <a:r>
              <a:rPr lang="en-US" sz="2000" dirty="0"/>
              <a:t>was a seller of purple from the city of Thyatira</a:t>
            </a:r>
            <a:r>
              <a:rPr lang="en-US" sz="2000" dirty="0" smtClean="0"/>
              <a:t>, who </a:t>
            </a:r>
            <a:r>
              <a:rPr lang="en-US" sz="2000" dirty="0"/>
              <a:t>worshiped God</a:t>
            </a:r>
            <a:r>
              <a:rPr lang="en-US" sz="2000" dirty="0" smtClean="0"/>
              <a:t>. The </a:t>
            </a:r>
            <a:r>
              <a:rPr lang="en-US" sz="2000" dirty="0"/>
              <a:t>Lord opened her heart to heed the things spoken by Paul</a:t>
            </a:r>
            <a:r>
              <a:rPr lang="en-US" sz="2000" dirty="0" smtClean="0"/>
              <a:t>. And </a:t>
            </a:r>
            <a:r>
              <a:rPr lang="en-US" sz="2000" dirty="0"/>
              <a:t>when she and her household were baptized</a:t>
            </a:r>
            <a:r>
              <a:rPr lang="en-US" sz="2000" dirty="0" smtClean="0"/>
              <a:t>, she </a:t>
            </a:r>
            <a:r>
              <a:rPr lang="en-US" sz="2000" dirty="0"/>
              <a:t>begged us</a:t>
            </a:r>
            <a:r>
              <a:rPr lang="en-US" sz="2000" dirty="0" smtClean="0"/>
              <a:t>, saying: If </a:t>
            </a:r>
            <a:r>
              <a:rPr lang="en-US" sz="2000" dirty="0"/>
              <a:t>you have judged me to be faithful to the Lord</a:t>
            </a:r>
            <a:r>
              <a:rPr lang="en-US" sz="2000" dirty="0" smtClean="0"/>
              <a:t>, come </a:t>
            </a:r>
            <a:r>
              <a:rPr lang="en-US" sz="2000" dirty="0"/>
              <a:t>to my house and stay</a:t>
            </a:r>
            <a:r>
              <a:rPr lang="en-US" sz="2000" dirty="0" smtClean="0"/>
              <a:t>. So </a:t>
            </a:r>
            <a:r>
              <a:rPr lang="en-US" sz="2000" dirty="0"/>
              <a:t>she persuaded us”    								</a:t>
            </a:r>
            <a:r>
              <a:rPr lang="en-US" sz="2000" dirty="0" smtClean="0"/>
              <a:t>     (</a:t>
            </a:r>
            <a:r>
              <a:rPr lang="en-US" sz="2000" dirty="0"/>
              <a:t>Acts 16:14-15)</a:t>
            </a:r>
          </a:p>
          <a:p>
            <a:pPr marL="0" indent="0">
              <a:buNone/>
            </a:pPr>
            <a:r>
              <a:rPr lang="en-US" sz="2000" dirty="0"/>
              <a:t>+ A slave girl woman possessed with a spirit of divination then met them:</a:t>
            </a:r>
          </a:p>
          <a:p>
            <a:pPr marL="0" indent="0">
              <a:buNone/>
            </a:pPr>
            <a:r>
              <a:rPr lang="en-US" sz="2000" dirty="0" smtClean="0"/>
              <a:t>“Now it happened, as we went to prayer, that a certain slave girl possessed with a spirit of divination met us, who brought her masters much profit by fortune-telling. This girl followed Paul and us, and cried out, saying: These men are the servants of the Most High God, </a:t>
            </a:r>
            <a:r>
              <a:rPr lang="en-US" sz="2000" dirty="0"/>
              <a:t>who proclaim to us the way of salvation. And this she did for many days. But Paul, greatly annoyed, turned and said to the spirit: I command you in the name of Jesus Christ to come out of her. And he came out that very hour</a:t>
            </a:r>
            <a:r>
              <a:rPr lang="en-US" sz="2000" dirty="0" smtClean="0"/>
              <a:t>”							     (Acts 16:16-18)</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 Certainly, this </a:t>
            </a:r>
            <a:r>
              <a:rPr lang="en-US" sz="2000" dirty="0"/>
              <a:t>evil spirit was not sincere about his goals</a:t>
            </a:r>
            <a:r>
              <a:rPr lang="en-US" sz="2000" dirty="0" smtClean="0"/>
              <a:t>. For </a:t>
            </a:r>
            <a:r>
              <a:rPr lang="en-US" sz="2000" dirty="0"/>
              <a:t>his witness of the apostle and his service carried in it his deception</a:t>
            </a:r>
            <a:r>
              <a:rPr lang="en-US" sz="2000" dirty="0" smtClean="0"/>
              <a:t>. He </a:t>
            </a:r>
            <a:r>
              <a:rPr lang="en-US" sz="2000" dirty="0"/>
              <a:t>is pushing people to have faith in this evil spirit</a:t>
            </a:r>
            <a:r>
              <a:rPr lang="en-US" sz="2000" dirty="0" smtClean="0"/>
              <a:t>, and </a:t>
            </a:r>
            <a:r>
              <a:rPr lang="en-US" sz="2000" dirty="0"/>
              <a:t>thus they become under his rule. </a:t>
            </a:r>
          </a:p>
          <a:p>
            <a:pPr marL="0" indent="0">
              <a:buNone/>
            </a:pPr>
            <a:r>
              <a:rPr lang="en-US" sz="2000" dirty="0" smtClean="0"/>
              <a:t>- Also, Satan’s </a:t>
            </a:r>
            <a:r>
              <a:rPr lang="en-US" sz="2000" dirty="0"/>
              <a:t>witness to the apostle carries in it the danger of faith through believing the witness of Satan and accepting it</a:t>
            </a:r>
            <a:r>
              <a:rPr lang="en-US" sz="2000" dirty="0" smtClean="0"/>
              <a:t>. Accordingly, St</a:t>
            </a:r>
            <a:r>
              <a:rPr lang="en-US" sz="2000" dirty="0"/>
              <a:t>. Paul rejected Satan’s witness as Christ rejected it</a:t>
            </a:r>
            <a:r>
              <a:rPr lang="en-US" sz="2000" dirty="0" smtClean="0"/>
              <a:t>. Therefore, we </a:t>
            </a:r>
            <a:r>
              <a:rPr lang="en-US" sz="2000" dirty="0"/>
              <a:t>should not accept Satan’s witness</a:t>
            </a:r>
            <a:r>
              <a:rPr lang="en-US" sz="2000" dirty="0" smtClean="0"/>
              <a:t>, nor </a:t>
            </a:r>
            <a:r>
              <a:rPr lang="en-US" sz="2000" dirty="0"/>
              <a:t>seek him</a:t>
            </a:r>
            <a:r>
              <a:rPr lang="en-US" sz="2000" dirty="0" smtClean="0"/>
              <a:t>, and </a:t>
            </a:r>
            <a:r>
              <a:rPr lang="en-US" sz="2000" dirty="0"/>
              <a:t>we should reject everything he utters even if it is true</a:t>
            </a:r>
            <a:r>
              <a:rPr lang="en-US" sz="2000" dirty="0" smtClean="0"/>
              <a:t>, for </a:t>
            </a:r>
            <a:r>
              <a:rPr lang="en-US" sz="2000" dirty="0"/>
              <a:t>he does so for the sake of our deception and misleading</a:t>
            </a:r>
            <a:r>
              <a:rPr lang="en-US" sz="2000" dirty="0" smtClean="0"/>
              <a:t>, even </a:t>
            </a:r>
            <a:r>
              <a:rPr lang="en-US" sz="2000" dirty="0"/>
              <a:t>through a part of the truth</a:t>
            </a:r>
            <a:r>
              <a:rPr lang="en-US" sz="2000" dirty="0" smtClean="0"/>
              <a:t>.</a:t>
            </a:r>
          </a:p>
          <a:p>
            <a:pPr marL="0" indent="0">
              <a:buNone/>
            </a:pPr>
            <a:r>
              <a:rPr lang="en-US" sz="2000" dirty="0"/>
              <a:t>+ As a result of the divination spirit’s parting from the slave girl, her masters were resentful of St. Paul for they were divested of their profits. So, they seized the apostle and Silas and dragged them to the marketplace to the magistrates claiming that the two were troubling </a:t>
            </a:r>
            <a:r>
              <a:rPr lang="en-US" sz="2000" dirty="0" smtClean="0"/>
              <a:t>the</a:t>
            </a:r>
            <a:r>
              <a:rPr lang="is-IS" sz="2000" dirty="0" smtClean="0"/>
              <a:t>… </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city </a:t>
            </a:r>
            <a:r>
              <a:rPr lang="en-US" sz="2000" dirty="0"/>
              <a:t>and were calling of customs that do not agree with those of the Romans</a:t>
            </a:r>
            <a:r>
              <a:rPr lang="en-US" sz="2000" dirty="0" smtClean="0"/>
              <a:t>. They </a:t>
            </a:r>
            <a:r>
              <a:rPr lang="en-US" sz="2000" dirty="0"/>
              <a:t>were jailed and their feet were fastened to the stocks</a:t>
            </a:r>
            <a:r>
              <a:rPr lang="en-US" sz="2000" dirty="0" smtClean="0"/>
              <a:t>. After </a:t>
            </a:r>
            <a:r>
              <a:rPr lang="en-US" sz="2000" dirty="0"/>
              <a:t>that</a:t>
            </a:r>
            <a:r>
              <a:rPr lang="en-US" sz="2000" dirty="0" smtClean="0"/>
              <a:t>, a </a:t>
            </a:r>
            <a:r>
              <a:rPr lang="en-US" sz="2000" dirty="0"/>
              <a:t>great earthquake opened the doors of the prison:</a:t>
            </a:r>
          </a:p>
          <a:p>
            <a:pPr marL="0" indent="0">
              <a:buNone/>
            </a:pPr>
            <a:r>
              <a:rPr lang="en-US" sz="2000" dirty="0"/>
              <a:t>“But at midnight Paul and Silas were praying and singing hymns to God, and the prisoners were listening to them</a:t>
            </a:r>
            <a:r>
              <a:rPr lang="en-US" sz="2000" dirty="0" smtClean="0"/>
              <a:t>. Suddenly </a:t>
            </a:r>
            <a:r>
              <a:rPr lang="en-US" sz="2000" dirty="0"/>
              <a:t>there was a great earthquake</a:t>
            </a:r>
            <a:r>
              <a:rPr lang="en-US" sz="2000" dirty="0" smtClean="0"/>
              <a:t>, so </a:t>
            </a:r>
            <a:r>
              <a:rPr lang="en-US" sz="2000" dirty="0"/>
              <a:t>that the foundations of the prison were </a:t>
            </a:r>
            <a:r>
              <a:rPr lang="en-US" sz="2000" dirty="0" smtClean="0"/>
              <a:t>shaken</a:t>
            </a:r>
            <a:r>
              <a:rPr lang="en-US" sz="2000" dirty="0"/>
              <a:t>;</a:t>
            </a:r>
            <a:r>
              <a:rPr lang="en-US" sz="2000" dirty="0" smtClean="0"/>
              <a:t> and </a:t>
            </a:r>
            <a:r>
              <a:rPr lang="en-US" sz="2000" dirty="0"/>
              <a:t>immediately all the doors were opened and everyone’s chains were loosed”	</a:t>
            </a:r>
            <a:r>
              <a:rPr lang="en-US" sz="2000" dirty="0" smtClean="0"/>
              <a:t>															     (</a:t>
            </a:r>
            <a:r>
              <a:rPr lang="en-US" sz="2000" dirty="0"/>
              <a:t>Acts 16:25-26</a:t>
            </a:r>
            <a:r>
              <a:rPr lang="en-US" sz="2000" dirty="0" smtClean="0"/>
              <a:t>)</a:t>
            </a:r>
          </a:p>
          <a:p>
            <a:pPr marL="0" indent="0">
              <a:buNone/>
            </a:pPr>
            <a:r>
              <a:rPr lang="en-US" sz="2000" dirty="0"/>
              <a:t>+ The jailer then believed in Christ and was baptized along with his family</a:t>
            </a:r>
            <a:r>
              <a:rPr lang="en-US" sz="2000" dirty="0" smtClean="0"/>
              <a:t>:</a:t>
            </a:r>
          </a:p>
          <a:p>
            <a:pPr marL="0" indent="0">
              <a:buNone/>
            </a:pPr>
            <a:r>
              <a:rPr lang="en-US" sz="2000" dirty="0"/>
              <a:t>“Sirs, what must I do to be saved? So they said: Believe on the Lord Jesus Christ, and you will be saved, you and your household. Then they spoke the word of the Lord to him and to all who were in his house. And </a:t>
            </a:r>
            <a:r>
              <a:rPr lang="en-US" sz="2000" dirty="0" smtClean="0"/>
              <a:t>he</a:t>
            </a:r>
            <a:r>
              <a:rPr lang="is-IS" sz="2000" dirty="0" smtClean="0"/>
              <a:t>… </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took </a:t>
            </a:r>
            <a:r>
              <a:rPr lang="en-US" sz="2000" dirty="0"/>
              <a:t>them the same hour of the night and washed their stripes</a:t>
            </a:r>
            <a:r>
              <a:rPr lang="en-US" sz="2000" dirty="0" smtClean="0"/>
              <a:t>. And </a:t>
            </a:r>
            <a:r>
              <a:rPr lang="en-US" sz="2000" dirty="0"/>
              <a:t>immediately he and all his family were baptized”	    									  </a:t>
            </a:r>
            <a:r>
              <a:rPr lang="en-US" sz="2000" dirty="0" smtClean="0"/>
              <a:t>   (</a:t>
            </a:r>
            <a:r>
              <a:rPr lang="en-US" sz="2000" dirty="0"/>
              <a:t>Acts 16:30-33)</a:t>
            </a:r>
          </a:p>
          <a:p>
            <a:pPr marL="0" indent="0">
              <a:buNone/>
            </a:pPr>
            <a:r>
              <a:rPr lang="en-US" sz="2000" dirty="0"/>
              <a:t>2. St. Paul visited this church a second time during his 3</a:t>
            </a:r>
            <a:r>
              <a:rPr lang="en-US" sz="2000" baseline="30000" dirty="0"/>
              <a:t>rd</a:t>
            </a:r>
            <a:r>
              <a:rPr lang="en-US" sz="2000" dirty="0"/>
              <a:t> missionary trip in the year </a:t>
            </a:r>
            <a:r>
              <a:rPr lang="en-US" sz="2000" dirty="0" smtClean="0"/>
              <a:t>A.D. 57 </a:t>
            </a:r>
            <a:r>
              <a:rPr lang="en-US" sz="2000" dirty="0"/>
              <a:t>as he went to Macedonia from Ephesus:</a:t>
            </a:r>
          </a:p>
          <a:p>
            <a:pPr marL="0" indent="0">
              <a:buNone/>
            </a:pPr>
            <a:r>
              <a:rPr lang="en-US" sz="2000" dirty="0"/>
              <a:t>“After the uproar had ceased</a:t>
            </a:r>
            <a:r>
              <a:rPr lang="en-US" sz="2000" dirty="0" smtClean="0"/>
              <a:t>, Paul </a:t>
            </a:r>
            <a:r>
              <a:rPr lang="en-US" sz="2000" dirty="0"/>
              <a:t>called the disciples to himself, embraced them</a:t>
            </a:r>
            <a:r>
              <a:rPr lang="en-US" sz="2000" dirty="0" smtClean="0"/>
              <a:t>, and </a:t>
            </a:r>
            <a:r>
              <a:rPr lang="en-US" sz="2000" dirty="0"/>
              <a:t>departed to go to Macedonia”		  </a:t>
            </a:r>
            <a:r>
              <a:rPr lang="en-US" sz="2000" dirty="0" smtClean="0"/>
              <a:t>								            (</a:t>
            </a:r>
            <a:r>
              <a:rPr lang="en-US" sz="2000" dirty="0"/>
              <a:t>Acts 20:1</a:t>
            </a:r>
            <a:r>
              <a:rPr lang="en-US" sz="2000" dirty="0" smtClean="0"/>
              <a:t>)</a:t>
            </a:r>
          </a:p>
          <a:p>
            <a:pPr marL="0" indent="0">
              <a:buNone/>
            </a:pPr>
            <a:r>
              <a:rPr lang="en-US" sz="2000" dirty="0"/>
              <a:t>3. The third visit was in the year A.D. 58 during his return from his 3</a:t>
            </a:r>
            <a:r>
              <a:rPr lang="en-US" sz="2000" baseline="30000" dirty="0"/>
              <a:t>rd</a:t>
            </a:r>
            <a:r>
              <a:rPr lang="en-US" sz="2000" dirty="0"/>
              <a:t> missionary trip. From Corinth, he passed through Philippi and Troas to reach Jerusalem</a:t>
            </a:r>
            <a:r>
              <a:rPr lang="en-US" sz="2000" dirty="0" smtClean="0"/>
              <a:t>:</a:t>
            </a:r>
          </a:p>
          <a:p>
            <a:pPr marL="0" indent="0">
              <a:buNone/>
            </a:pPr>
            <a:r>
              <a:rPr lang="en-US" sz="2000" dirty="0"/>
              <a:t>“And when the Jews plotted against him as he was about to sail to Syria</a:t>
            </a:r>
            <a:r>
              <a:rPr lang="en-US" sz="2000" dirty="0" smtClean="0"/>
              <a:t>,</a:t>
            </a:r>
            <a:r>
              <a:rPr lang="is-IS" sz="2000" dirty="0" smtClean="0"/>
              <a:t>… </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Philippians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he </a:t>
            </a:r>
            <a:r>
              <a:rPr lang="en-US" sz="2000" dirty="0"/>
              <a:t>decided to return through </a:t>
            </a:r>
            <a:r>
              <a:rPr lang="en-US" sz="2000" dirty="0" smtClean="0"/>
              <a:t>Macedonia”</a:t>
            </a:r>
            <a:r>
              <a:rPr lang="en-US" sz="2000" dirty="0"/>
              <a:t>	</a:t>
            </a:r>
            <a:r>
              <a:rPr lang="en-US" sz="2000" dirty="0" smtClean="0"/>
              <a:t>										         (Acts 20:3,6)</a:t>
            </a:r>
            <a:endParaRPr lang="en-US" sz="2000" dirty="0"/>
          </a:p>
          <a:p>
            <a:pPr marL="0" indent="0">
              <a:buNone/>
            </a:pPr>
            <a:r>
              <a:rPr lang="en-US" sz="2000" dirty="0"/>
              <a:t>4</a:t>
            </a:r>
            <a:r>
              <a:rPr lang="en-US" sz="2000" dirty="0" smtClean="0"/>
              <a:t>. The </a:t>
            </a:r>
            <a:r>
              <a:rPr lang="en-US" sz="2000" dirty="0"/>
              <a:t>fourth visit was probably in </a:t>
            </a:r>
            <a:r>
              <a:rPr lang="en-US" sz="2000" dirty="0" smtClean="0"/>
              <a:t>A.D. 63 </a:t>
            </a:r>
            <a:r>
              <a:rPr lang="en-US" sz="2000" dirty="0"/>
              <a:t>after his </a:t>
            </a:r>
            <a:r>
              <a:rPr lang="en-US" sz="2000" dirty="0" smtClean="0"/>
              <a:t>release from his 1</a:t>
            </a:r>
            <a:r>
              <a:rPr lang="en-US" sz="2000" baseline="30000" dirty="0" smtClean="0"/>
              <a:t>st</a:t>
            </a:r>
            <a:r>
              <a:rPr lang="en-US" sz="2000" dirty="0" smtClean="0"/>
              <a:t> imprisonment in Rome, where his epistle to the Philippians points to his reaching to Philippi after his release:</a:t>
            </a:r>
          </a:p>
          <a:p>
            <a:pPr marL="0" indent="0">
              <a:buNone/>
            </a:pPr>
            <a:r>
              <a:rPr lang="en-US" sz="2000" dirty="0" smtClean="0">
                <a:solidFill>
                  <a:prstClr val="black">
                    <a:lumMod val="65000"/>
                    <a:lumOff val="35000"/>
                  </a:prstClr>
                </a:solidFill>
              </a:rPr>
              <a:t>“That </a:t>
            </a:r>
            <a:r>
              <a:rPr lang="en-US" sz="2000" dirty="0">
                <a:solidFill>
                  <a:prstClr val="black">
                    <a:lumMod val="65000"/>
                    <a:lumOff val="35000"/>
                  </a:prstClr>
                </a:solidFill>
              </a:rPr>
              <a:t>your rejoicing for me may be more abundant in Jesus Christ by my coming to you again”								        </a:t>
            </a:r>
            <a:r>
              <a:rPr lang="en-US" sz="2000" dirty="0" smtClean="0">
                <a:solidFill>
                  <a:prstClr val="black">
                    <a:lumMod val="65000"/>
                    <a:lumOff val="35000"/>
                  </a:prstClr>
                </a:solidFill>
              </a:rPr>
              <a:t>						  (</a:t>
            </a:r>
            <a:r>
              <a:rPr lang="en-US" sz="2000" dirty="0">
                <a:solidFill>
                  <a:prstClr val="black">
                    <a:lumMod val="65000"/>
                    <a:lumOff val="35000"/>
                  </a:prstClr>
                </a:solidFill>
              </a:rPr>
              <a:t>Philippians 1:</a:t>
            </a:r>
            <a:r>
              <a:rPr lang="en-US" sz="2000" dirty="0" smtClean="0">
                <a:solidFill>
                  <a:prstClr val="black">
                    <a:lumMod val="65000"/>
                    <a:lumOff val="35000"/>
                  </a:prstClr>
                </a:solidFill>
              </a:rPr>
              <a:t>26)</a:t>
            </a:r>
            <a:endParaRPr lang="en-US" sz="2000" dirty="0"/>
          </a:p>
          <a:p>
            <a:pPr marL="0" indent="0">
              <a:buNone/>
            </a:pPr>
            <a:r>
              <a:rPr lang="en-US" sz="2000" dirty="0" smtClean="0"/>
              <a:t>5. His fifth trip there was in the year A.D. 64-65, as he wrote his 1</a:t>
            </a:r>
            <a:r>
              <a:rPr lang="en-US" sz="2000" baseline="30000" dirty="0" smtClean="0"/>
              <a:t>st</a:t>
            </a:r>
            <a:r>
              <a:rPr lang="en-US" sz="2000" dirty="0" smtClean="0"/>
              <a:t> epistle to Timothy from Macedonia:</a:t>
            </a:r>
          </a:p>
          <a:p>
            <a:pPr marL="0" indent="0">
              <a:buNone/>
            </a:pPr>
            <a:r>
              <a:rPr lang="en-US" sz="2000" dirty="0" smtClean="0"/>
              <a:t>“</a:t>
            </a:r>
            <a:r>
              <a:rPr lang="en-US" sz="2000" dirty="0"/>
              <a:t>As I urged you when I went into Macedonia—remain in Ephesus that you may charge some that they teach no other doctrine”	     									 </a:t>
            </a:r>
            <a:r>
              <a:rPr lang="en-US" sz="2000" dirty="0" smtClean="0"/>
              <a:t>    </a:t>
            </a:r>
            <a:r>
              <a:rPr lang="en-US" sz="2000" dirty="0"/>
              <a:t>(1 Timothy 1:3</a:t>
            </a:r>
            <a:r>
              <a:rPr lang="en-US" sz="2000" dirty="0" smtClean="0"/>
              <a:t>)</a:t>
            </a:r>
            <a:endParaRPr lang="en-US" sz="2000" dirty="0"/>
          </a:p>
        </p:txBody>
      </p:sp>
    </p:spTree>
    <p:extLst>
      <p:ext uri="{BB962C8B-B14F-4D97-AF65-F5344CB8AC3E}">
        <p14:creationId xmlns:p14="http://schemas.microsoft.com/office/powerpoint/2010/main" val="2763552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2252</TotalTime>
  <Words>2021</Words>
  <Application>Microsoft Macintosh PowerPoint</Application>
  <PresentationFormat>On-screen Show (4:3)</PresentationFormat>
  <Paragraphs>158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Breeze</vt:lpstr>
      <vt:lpstr>The Epistle of  St. Paul the Apostle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lpstr>The Epistle to the Philippians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cp:lastModifiedBy>
  <cp:revision>226</cp:revision>
  <dcterms:created xsi:type="dcterms:W3CDTF">2012-11-09T19:15:59Z</dcterms:created>
  <dcterms:modified xsi:type="dcterms:W3CDTF">2017-06-10T22:14:50Z</dcterms:modified>
</cp:coreProperties>
</file>