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88" r:id="rId2"/>
    <p:sldId id="289" r:id="rId3"/>
    <p:sldId id="290" r:id="rId4"/>
    <p:sldId id="311" r:id="rId5"/>
    <p:sldId id="291" r:id="rId6"/>
    <p:sldId id="312" r:id="rId7"/>
    <p:sldId id="292"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7EC8E-7C78-024A-BAE5-59F3190070E6}"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44740-41C7-C144-886B-2928CD3D6871}" type="slidenum">
              <a:rPr lang="en-US" smtClean="0"/>
              <a:t>‹#›</a:t>
            </a:fld>
            <a:endParaRPr lang="en-US"/>
          </a:p>
        </p:txBody>
      </p:sp>
    </p:spTree>
    <p:extLst>
      <p:ext uri="{BB962C8B-B14F-4D97-AF65-F5344CB8AC3E}">
        <p14:creationId xmlns:p14="http://schemas.microsoft.com/office/powerpoint/2010/main" val="23968203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644740-41C7-C144-886B-2928CD3D6871}" type="slidenum">
              <a:rPr lang="en-US" smtClean="0"/>
              <a:t>5</a:t>
            </a:fld>
            <a:endParaRPr lang="en-US"/>
          </a:p>
        </p:txBody>
      </p:sp>
    </p:spTree>
    <p:extLst>
      <p:ext uri="{BB962C8B-B14F-4D97-AF65-F5344CB8AC3E}">
        <p14:creationId xmlns:p14="http://schemas.microsoft.com/office/powerpoint/2010/main" val="1277918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644740-41C7-C144-886B-2928CD3D6871}" type="slidenum">
              <a:rPr lang="en-US" smtClean="0"/>
              <a:t>22</a:t>
            </a:fld>
            <a:endParaRPr lang="en-US"/>
          </a:p>
        </p:txBody>
      </p:sp>
    </p:spTree>
    <p:extLst>
      <p:ext uri="{BB962C8B-B14F-4D97-AF65-F5344CB8AC3E}">
        <p14:creationId xmlns:p14="http://schemas.microsoft.com/office/powerpoint/2010/main" val="1798264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Second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Timothy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2671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“But shun profane and idle babblings, for they will increase to </a:t>
            </a:r>
            <a:r>
              <a:rPr lang="en-US" sz="2000" dirty="0" smtClean="0">
                <a:solidFill>
                  <a:prstClr val="black">
                    <a:lumMod val="65000"/>
                    <a:lumOff val="35000"/>
                  </a:prstClr>
                </a:solidFill>
              </a:rPr>
              <a:t>more</a:t>
            </a:r>
            <a:r>
              <a:rPr lang="en-US" sz="2000" dirty="0">
                <a:solidFill>
                  <a:prstClr val="black">
                    <a:lumMod val="65000"/>
                    <a:lumOff val="35000"/>
                  </a:prstClr>
                </a:solidFill>
              </a:rPr>
              <a:t> </a:t>
            </a:r>
            <a:r>
              <a:rPr lang="en-US" sz="2000" dirty="0" smtClean="0">
                <a:solidFill>
                  <a:prstClr val="black">
                    <a:lumMod val="65000"/>
                    <a:lumOff val="35000"/>
                  </a:prstClr>
                </a:solidFill>
              </a:rPr>
              <a:t>ungodliness”						   </a:t>
            </a:r>
            <a:r>
              <a:rPr lang="en-US" sz="2000" dirty="0">
                <a:solidFill>
                  <a:prstClr val="black">
                    <a:lumMod val="65000"/>
                    <a:lumOff val="35000"/>
                  </a:prstClr>
                </a:solidFill>
              </a:rPr>
              <a:t>	</a:t>
            </a:r>
            <a:r>
              <a:rPr lang="en-US" sz="2000" dirty="0" smtClean="0">
                <a:solidFill>
                  <a:prstClr val="black">
                    <a:lumMod val="65000"/>
                    <a:lumOff val="35000"/>
                  </a:prstClr>
                </a:solidFill>
              </a:rPr>
              <a:t>								   (2 Timothy 2:16)</a:t>
            </a:r>
          </a:p>
          <a:p>
            <a:pPr marL="0" indent="0">
              <a:buClr>
                <a:srgbClr val="2C7C9F">
                  <a:lumMod val="60000"/>
                  <a:lumOff val="40000"/>
                </a:srgbClr>
              </a:buClr>
              <a:buNone/>
            </a:pPr>
            <a:r>
              <a:rPr lang="en-US" sz="2000" i="1" dirty="0" smtClean="0">
                <a:solidFill>
                  <a:prstClr val="black">
                    <a:lumMod val="65000"/>
                    <a:lumOff val="35000"/>
                  </a:prstClr>
                </a:solidFill>
              </a:rPr>
              <a:t>4</a:t>
            </a:r>
            <a:r>
              <a:rPr lang="en-US" sz="2000" i="1" dirty="0">
                <a:solidFill>
                  <a:prstClr val="black">
                    <a:lumMod val="65000"/>
                    <a:lumOff val="35000"/>
                  </a:prstClr>
                </a:solidFill>
              </a:rPr>
              <a:t>. Not to </a:t>
            </a:r>
            <a:r>
              <a:rPr lang="en-US" sz="2000" i="1" dirty="0" smtClean="0">
                <a:solidFill>
                  <a:prstClr val="black">
                    <a:lumMod val="65000"/>
                    <a:lumOff val="35000"/>
                  </a:prstClr>
                </a:solidFill>
              </a:rPr>
              <a:t>Quarrel</a:t>
            </a:r>
            <a:r>
              <a:rPr lang="en-US" sz="2000" i="1" dirty="0">
                <a:solidFill>
                  <a:prstClr val="black">
                    <a:lumMod val="65000"/>
                    <a:lumOff val="35000"/>
                  </a:prstClr>
                </a:solidFill>
              </a:rPr>
              <a:t>, but be </a:t>
            </a:r>
            <a:r>
              <a:rPr lang="en-US" sz="2000" i="1" dirty="0" smtClean="0">
                <a:solidFill>
                  <a:prstClr val="black">
                    <a:lumMod val="65000"/>
                    <a:lumOff val="35000"/>
                  </a:prstClr>
                </a:solidFill>
              </a:rPr>
              <a:t>Gentle</a:t>
            </a:r>
            <a:r>
              <a:rPr lang="en-US" sz="2000" i="1" dirty="0">
                <a:solidFill>
                  <a:prstClr val="black">
                    <a:lumMod val="65000"/>
                    <a:lumOff val="35000"/>
                  </a:prstClr>
                </a:solidFill>
              </a:rPr>
              <a:t>, </a:t>
            </a:r>
            <a:r>
              <a:rPr lang="en-US" sz="2000" i="1" dirty="0" smtClean="0">
                <a:solidFill>
                  <a:prstClr val="black">
                    <a:lumMod val="65000"/>
                    <a:lumOff val="35000"/>
                  </a:prstClr>
                </a:solidFill>
              </a:rPr>
              <a:t>Patient </a:t>
            </a:r>
            <a:r>
              <a:rPr lang="en-US" sz="2000" i="1" dirty="0">
                <a:solidFill>
                  <a:prstClr val="black">
                    <a:lumMod val="65000"/>
                    <a:lumOff val="35000"/>
                  </a:prstClr>
                </a:solidFill>
              </a:rPr>
              <a:t>and </a:t>
            </a:r>
            <a:r>
              <a:rPr lang="en-US" sz="2000" i="1" dirty="0" smtClean="0">
                <a:solidFill>
                  <a:prstClr val="black">
                    <a:lumMod val="65000"/>
                    <a:lumOff val="35000"/>
                  </a:prstClr>
                </a:solidFill>
              </a:rPr>
              <a:t>Able </a:t>
            </a:r>
            <a:r>
              <a:rPr lang="en-US" sz="2000" i="1" dirty="0">
                <a:solidFill>
                  <a:prstClr val="black">
                    <a:lumMod val="65000"/>
                    <a:lumOff val="35000"/>
                  </a:prstClr>
                </a:solidFill>
              </a:rPr>
              <a:t>to </a:t>
            </a:r>
            <a:r>
              <a:rPr lang="en-US" sz="2000" i="1" dirty="0" smtClean="0">
                <a:solidFill>
                  <a:prstClr val="black">
                    <a:lumMod val="65000"/>
                    <a:lumOff val="35000"/>
                  </a:prstClr>
                </a:solidFill>
              </a:rPr>
              <a:t>Teach</a:t>
            </a:r>
            <a:r>
              <a:rPr lang="en-US" sz="2000" i="1" dirty="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“And a servant of the Lord must not quarrel but be gentle to all, able to teach, patient”					               									   </a:t>
            </a:r>
            <a:r>
              <a:rPr lang="en-US" sz="2000" dirty="0" smtClean="0">
                <a:solidFill>
                  <a:prstClr val="black">
                    <a:lumMod val="65000"/>
                    <a:lumOff val="35000"/>
                  </a:prstClr>
                </a:solidFill>
              </a:rPr>
              <a:t>(2 </a:t>
            </a:r>
            <a:r>
              <a:rPr lang="en-US" sz="2000" dirty="0">
                <a:solidFill>
                  <a:prstClr val="black">
                    <a:lumMod val="65000"/>
                    <a:lumOff val="35000"/>
                  </a:prstClr>
                </a:solidFill>
              </a:rPr>
              <a:t>Timothy 2:24</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i="1" dirty="0">
                <a:solidFill>
                  <a:prstClr val="black">
                    <a:lumMod val="65000"/>
                    <a:lumOff val="35000"/>
                  </a:prstClr>
                </a:solidFill>
              </a:rPr>
              <a:t>5. Fulfill his </a:t>
            </a:r>
            <a:r>
              <a:rPr lang="en-US" sz="2000" i="1" dirty="0" smtClean="0">
                <a:solidFill>
                  <a:prstClr val="black">
                    <a:lumMod val="65000"/>
                    <a:lumOff val="35000"/>
                  </a:prstClr>
                </a:solidFill>
              </a:rPr>
              <a:t>Ministry</a:t>
            </a:r>
            <a:r>
              <a:rPr lang="en-US" sz="2000" i="1" dirty="0">
                <a:solidFill>
                  <a:prstClr val="black">
                    <a:lumMod val="65000"/>
                    <a:lumOff val="35000"/>
                  </a:prstClr>
                </a:solidFill>
              </a:rPr>
              <a:t>:</a:t>
            </a:r>
          </a:p>
          <a:p>
            <a:pPr marL="0" indent="0">
              <a:buClr>
                <a:srgbClr val="2C7C9F">
                  <a:lumMod val="60000"/>
                  <a:lumOff val="40000"/>
                </a:srgbClr>
              </a:buClr>
              <a:buNone/>
            </a:pPr>
            <a:r>
              <a:rPr lang="en-US" sz="2000" dirty="0"/>
              <a:t>“But you be watchful in all things, endure afflictions, do the work of an evangelist, fulfill your ministry”			    									</a:t>
            </a:r>
            <a:r>
              <a:rPr lang="en-US" sz="2000" dirty="0" smtClean="0"/>
              <a:t>     (</a:t>
            </a:r>
            <a:r>
              <a:rPr lang="en-US" sz="2000" dirty="0"/>
              <a:t>2 Timothy 4:5</a:t>
            </a:r>
            <a:r>
              <a:rPr lang="en-US" sz="2000" dirty="0" smtClean="0"/>
              <a:t>)</a:t>
            </a: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III. </a:t>
            </a:r>
            <a:r>
              <a:rPr lang="en-US" sz="2000" u="sng" dirty="0">
                <a:solidFill>
                  <a:prstClr val="black">
                    <a:lumMod val="65000"/>
                    <a:lumOff val="35000"/>
                  </a:prstClr>
                </a:solidFill>
              </a:rPr>
              <a:t>Challenges from </a:t>
            </a:r>
            <a:r>
              <a:rPr lang="en-US" sz="2000" u="sng" dirty="0" smtClean="0">
                <a:solidFill>
                  <a:prstClr val="black">
                    <a:lumMod val="65000"/>
                    <a:lumOff val="35000"/>
                  </a:prstClr>
                </a:solidFill>
              </a:rPr>
              <a:t>False </a:t>
            </a:r>
            <a:r>
              <a:rPr lang="en-US" sz="2000" u="sng" dirty="0">
                <a:solidFill>
                  <a:prstClr val="black">
                    <a:lumMod val="65000"/>
                    <a:lumOff val="35000"/>
                  </a:prstClr>
                </a:solidFill>
              </a:rPr>
              <a:t>T</a:t>
            </a:r>
            <a:r>
              <a:rPr lang="en-US" sz="2000" u="sng" dirty="0" smtClean="0">
                <a:solidFill>
                  <a:prstClr val="black">
                    <a:lumMod val="65000"/>
                    <a:lumOff val="35000"/>
                  </a:prstClr>
                </a:solidFill>
              </a:rPr>
              <a:t>eachers </a:t>
            </a:r>
            <a:r>
              <a:rPr lang="en-US" sz="2000" u="sng" dirty="0">
                <a:solidFill>
                  <a:prstClr val="black">
                    <a:lumMod val="65000"/>
                    <a:lumOff val="35000"/>
                  </a:prstClr>
                </a:solidFill>
              </a:rPr>
              <a:t>and </a:t>
            </a:r>
            <a:r>
              <a:rPr lang="en-US" sz="2000" u="sng" dirty="0" smtClean="0">
                <a:solidFill>
                  <a:prstClr val="black">
                    <a:lumMod val="65000"/>
                    <a:lumOff val="35000"/>
                  </a:prstClr>
                </a:solidFill>
              </a:rPr>
              <a:t>Heretics </a:t>
            </a:r>
            <a:r>
              <a:rPr lang="en-US" sz="2000" u="sng" dirty="0">
                <a:solidFill>
                  <a:prstClr val="black">
                    <a:lumMod val="65000"/>
                    <a:lumOff val="35000"/>
                  </a:prstClr>
                </a:solidFill>
              </a:rPr>
              <a:t>that the Church </a:t>
            </a:r>
            <a:r>
              <a:rPr lang="en-US" sz="2000" u="sng" dirty="0" smtClean="0">
                <a:solidFill>
                  <a:prstClr val="black">
                    <a:lumMod val="65000"/>
                    <a:lumOff val="35000"/>
                  </a:prstClr>
                </a:solidFill>
              </a:rPr>
              <a:t>in Ephesus was Exposed to Made St. Paul Feel her Need for Instructions and Admonitions:</a:t>
            </a:r>
          </a:p>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And their message will spread like cancer. </a:t>
            </a:r>
            <a:r>
              <a:rPr lang="en-US" sz="2000" dirty="0" err="1">
                <a:solidFill>
                  <a:prstClr val="black">
                    <a:lumMod val="65000"/>
                    <a:lumOff val="35000"/>
                  </a:prstClr>
                </a:solidFill>
              </a:rPr>
              <a:t>Hymenaeus</a:t>
            </a:r>
            <a:r>
              <a:rPr lang="en-US" sz="2000" dirty="0">
                <a:solidFill>
                  <a:prstClr val="black">
                    <a:lumMod val="65000"/>
                    <a:lumOff val="35000"/>
                  </a:prstClr>
                </a:solidFill>
              </a:rPr>
              <a:t> and </a:t>
            </a:r>
            <a:r>
              <a:rPr lang="en-US" sz="2000" dirty="0" err="1">
                <a:solidFill>
                  <a:prstClr val="black">
                    <a:lumMod val="65000"/>
                    <a:lumOff val="35000"/>
                  </a:prstClr>
                </a:solidFill>
              </a:rPr>
              <a:t>Philetus</a:t>
            </a:r>
            <a:r>
              <a:rPr lang="en-US" sz="2000" dirty="0">
                <a:solidFill>
                  <a:prstClr val="black">
                    <a:lumMod val="65000"/>
                    <a:lumOff val="35000"/>
                  </a:prstClr>
                </a:solidFill>
              </a:rPr>
              <a:t> are of this sort, who have strayed concerning the truth, saying that the resurrection is already past; and they overthrow the faith of some”						</a:t>
            </a:r>
            <a:r>
              <a:rPr lang="en-US" sz="2000" dirty="0" smtClean="0">
                <a:solidFill>
                  <a:prstClr val="black">
                    <a:lumMod val="65000"/>
                    <a:lumOff val="35000"/>
                  </a:prstClr>
                </a:solidFill>
              </a:rPr>
              <a:t>                     (</a:t>
            </a:r>
            <a:r>
              <a:rPr lang="en-US" sz="2000" dirty="0">
                <a:solidFill>
                  <a:prstClr val="black">
                    <a:lumMod val="65000"/>
                    <a:lumOff val="35000"/>
                  </a:prstClr>
                </a:solidFill>
              </a:rPr>
              <a:t>2 Timothy 2:17-18</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IV. </a:t>
            </a:r>
            <a:r>
              <a:rPr lang="en-US" sz="2000" u="sng" dirty="0">
                <a:solidFill>
                  <a:prstClr val="black">
                    <a:lumMod val="65000"/>
                    <a:lumOff val="35000"/>
                  </a:prstClr>
                </a:solidFill>
              </a:rPr>
              <a:t>Exhorting the Church, for she was </a:t>
            </a:r>
            <a:r>
              <a:rPr lang="en-US" sz="2000" u="sng" dirty="0" smtClean="0">
                <a:solidFill>
                  <a:prstClr val="black">
                    <a:lumMod val="65000"/>
                    <a:lumOff val="35000"/>
                  </a:prstClr>
                </a:solidFill>
              </a:rPr>
              <a:t>Under </a:t>
            </a:r>
            <a:r>
              <a:rPr lang="en-US" sz="2000" u="sng" dirty="0">
                <a:solidFill>
                  <a:prstClr val="black">
                    <a:lumMod val="65000"/>
                    <a:lumOff val="35000"/>
                  </a:prstClr>
                </a:solidFill>
              </a:rPr>
              <a:t>the </a:t>
            </a:r>
            <a:r>
              <a:rPr lang="en-US" sz="2000" u="sng" dirty="0" smtClean="0">
                <a:solidFill>
                  <a:prstClr val="black">
                    <a:lumMod val="65000"/>
                    <a:lumOff val="35000"/>
                  </a:prstClr>
                </a:solidFill>
              </a:rPr>
              <a:t>Pressure </a:t>
            </a:r>
            <a:r>
              <a:rPr lang="en-US" sz="2000" u="sng" dirty="0">
                <a:solidFill>
                  <a:prstClr val="black">
                    <a:lumMod val="65000"/>
                    <a:lumOff val="35000"/>
                  </a:prstClr>
                </a:solidFill>
              </a:rPr>
              <a:t>of </a:t>
            </a:r>
            <a:r>
              <a:rPr lang="en-US" sz="2000" u="sng" dirty="0" smtClean="0">
                <a:solidFill>
                  <a:prstClr val="black">
                    <a:lumMod val="65000"/>
                    <a:lumOff val="35000"/>
                  </a:prstClr>
                </a:solidFill>
              </a:rPr>
              <a:t>Persecution</a:t>
            </a:r>
            <a:r>
              <a:rPr lang="en-US" sz="2000" u="sng" dirty="0">
                <a:solidFill>
                  <a:prstClr val="black">
                    <a:lumMod val="65000"/>
                    <a:lumOff val="35000"/>
                  </a:prstClr>
                </a:solidFill>
              </a:rPr>
              <a:t>:</a:t>
            </a:r>
          </a:p>
          <a:p>
            <a:pPr marL="0" lvl="0" indent="0">
              <a:buNone/>
            </a:pPr>
            <a:r>
              <a:rPr lang="en-US" sz="2000" dirty="0">
                <a:solidFill>
                  <a:prstClr val="black">
                    <a:lumMod val="65000"/>
                    <a:lumOff val="35000"/>
                  </a:prstClr>
                </a:solidFill>
              </a:rPr>
              <a:t>“Yes, and all who desire to live godly in Christ Jesus will suffer persecution” 						  									  </a:t>
            </a:r>
            <a:r>
              <a:rPr lang="en-US" sz="2000" dirty="0" smtClean="0">
                <a:solidFill>
                  <a:prstClr val="black">
                    <a:lumMod val="65000"/>
                    <a:lumOff val="35000"/>
                  </a:prstClr>
                </a:solidFill>
              </a:rPr>
              <a:t> </a:t>
            </a:r>
            <a:r>
              <a:rPr lang="en-US" sz="2000" dirty="0">
                <a:solidFill>
                  <a:prstClr val="black">
                    <a:lumMod val="65000"/>
                    <a:lumOff val="35000"/>
                  </a:prstClr>
                </a:solidFill>
              </a:rPr>
              <a:t>(2 Timothy 3:12</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Contents</a:t>
            </a:r>
            <a:r>
              <a:rPr lang="en-US" b="1" dirty="0">
                <a:solidFill>
                  <a:prstClr val="black">
                    <a:lumMod val="65000"/>
                    <a:lumOff val="35000"/>
                  </a:prstClr>
                </a:solidFill>
              </a:rPr>
              <a:t>:</a:t>
            </a:r>
          </a:p>
          <a:p>
            <a:pPr marL="0" indent="0">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a:t>
            </a:r>
            <a:r>
              <a:rPr lang="en-US" sz="2200" dirty="0" smtClean="0">
                <a:solidFill>
                  <a:prstClr val="black">
                    <a:lumMod val="65000"/>
                    <a:lumOff val="35000"/>
                  </a:prstClr>
                </a:solidFill>
              </a:rPr>
              <a:t>Ch. 1</a:t>
            </a:r>
            <a:r>
              <a:rPr lang="en-US" sz="2200" dirty="0">
                <a:solidFill>
                  <a:prstClr val="black">
                    <a:lumMod val="65000"/>
                    <a:lumOff val="35000"/>
                  </a:prstClr>
                </a:solidFill>
              </a:rPr>
              <a:t>)</a:t>
            </a:r>
          </a:p>
          <a:p>
            <a:pPr marL="0" indent="0">
              <a:buNone/>
            </a:pPr>
            <a:r>
              <a:rPr lang="en-US" sz="2000" dirty="0">
                <a:solidFill>
                  <a:prstClr val="black">
                    <a:lumMod val="65000"/>
                    <a:lumOff val="35000"/>
                  </a:prstClr>
                </a:solidFill>
              </a:rPr>
              <a:t>“Paul, an apostle of Jesus Christ by the will of God, according to </a:t>
            </a:r>
            <a:r>
              <a:rPr lang="en-US" sz="2000" dirty="0" smtClean="0">
                <a:solidFill>
                  <a:prstClr val="black">
                    <a:lumMod val="65000"/>
                    <a:lumOff val="35000"/>
                  </a:prstClr>
                </a:solidFill>
              </a:rPr>
              <a:t>the </a:t>
            </a:r>
            <a:r>
              <a:rPr lang="en-US" sz="2000" dirty="0">
                <a:solidFill>
                  <a:prstClr val="black">
                    <a:lumMod val="65000"/>
                    <a:lumOff val="35000"/>
                  </a:prstClr>
                </a:solidFill>
              </a:rPr>
              <a:t>promise of life which is in Christ Jesus, to Timothy, a beloved son”								  </a:t>
            </a:r>
            <a:r>
              <a:rPr lang="en-US" sz="2000" dirty="0" smtClean="0">
                <a:solidFill>
                  <a:prstClr val="black">
                    <a:lumMod val="65000"/>
                    <a:lumOff val="35000"/>
                  </a:prstClr>
                </a:solidFill>
              </a:rPr>
              <a:t>(</a:t>
            </a:r>
            <a:r>
              <a:rPr lang="en-US" sz="2000" dirty="0">
                <a:solidFill>
                  <a:prstClr val="black">
                    <a:lumMod val="65000"/>
                    <a:lumOff val="35000"/>
                  </a:prstClr>
                </a:solidFill>
              </a:rPr>
              <a:t>2 Timothy 1:1-2</a:t>
            </a:r>
            <a:r>
              <a:rPr lang="en-US" sz="2000" dirty="0" smtClean="0">
                <a:solidFill>
                  <a:prstClr val="black">
                    <a:lumMod val="65000"/>
                    <a:lumOff val="35000"/>
                  </a:prstClr>
                </a:solidFill>
              </a:rPr>
              <a:t>)</a:t>
            </a:r>
          </a:p>
          <a:p>
            <a:pPr marL="0" indent="0">
              <a:buNone/>
            </a:pPr>
            <a:r>
              <a:rPr lang="en-US" sz="2200" dirty="0">
                <a:solidFill>
                  <a:prstClr val="black">
                    <a:lumMod val="65000"/>
                    <a:lumOff val="35000"/>
                  </a:prstClr>
                </a:solidFill>
              </a:rPr>
              <a:t>II. </a:t>
            </a:r>
            <a:r>
              <a:rPr lang="en-US" sz="2200" u="sng" dirty="0"/>
              <a:t>Perseverance Without Fear, for the Gospel’s Sake:</a:t>
            </a:r>
            <a:r>
              <a:rPr lang="en-US" sz="2200" dirty="0"/>
              <a:t> (</a:t>
            </a:r>
            <a:r>
              <a:rPr lang="en-US" sz="2200" dirty="0" err="1"/>
              <a:t>Chs</a:t>
            </a:r>
            <a:r>
              <a:rPr lang="en-US" sz="2200" dirty="0"/>
              <a:t>. 1-2)</a:t>
            </a:r>
          </a:p>
          <a:p>
            <a:pPr marL="0" lvl="0" indent="0">
              <a:buClr>
                <a:srgbClr val="2C7C9F">
                  <a:lumMod val="60000"/>
                  <a:lumOff val="40000"/>
                </a:srgbClr>
              </a:buClr>
              <a:buNone/>
            </a:pPr>
            <a:r>
              <a:rPr lang="en-US" sz="2000" dirty="0"/>
              <a:t>St. Paul exhorts Timothy to stir up his zeal for the Gospel and to remain a faithful believer in Jesus Christ:</a:t>
            </a:r>
          </a:p>
          <a:p>
            <a:pPr marL="0" lvl="0" indent="0">
              <a:buClr>
                <a:srgbClr val="2C7C9F">
                  <a:lumMod val="60000"/>
                  <a:lumOff val="40000"/>
                </a:srgbClr>
              </a:buClr>
              <a:buNone/>
            </a:pPr>
            <a:r>
              <a:rPr lang="en-US" sz="2000" i="1" dirty="0"/>
              <a:t>1. Thanksgiving to God for Timothy</a:t>
            </a:r>
            <a:r>
              <a:rPr lang="en-US" sz="2000" i="1" dirty="0" smtClean="0"/>
              <a:t>:</a:t>
            </a:r>
          </a:p>
          <a:p>
            <a:pPr marL="0" lvl="0" indent="0">
              <a:buClr>
                <a:srgbClr val="2C7C9F">
                  <a:lumMod val="60000"/>
                  <a:lumOff val="40000"/>
                </a:srgbClr>
              </a:buClr>
              <a:buNone/>
            </a:pPr>
            <a:r>
              <a:rPr lang="en-US" sz="2000" dirty="0"/>
              <a:t>“I thank God, whom I serve with a pure conscience, as my </a:t>
            </a:r>
            <a:r>
              <a:rPr lang="en-US" sz="2000" dirty="0" smtClean="0"/>
              <a:t>forefathers</a:t>
            </a:r>
            <a:r>
              <a:rPr lang="is-IS"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did</a:t>
            </a:r>
            <a:r>
              <a:rPr lang="en-US" sz="2000" dirty="0"/>
              <a:t>, as without ceasing I remember you in my prayers night and day, greatly desiring to see you, being mindful of your tears, that I may be filled with joy, when I call to remembrance the genuine faith that is in you, which dwelt first in your grandmother Lois and your mother Eunice, and I am persuaded is in you also”				 </a:t>
            </a:r>
            <a:r>
              <a:rPr lang="en-US" sz="2000" dirty="0" smtClean="0"/>
              <a:t>									  (</a:t>
            </a:r>
            <a:r>
              <a:rPr lang="en-US" sz="2000" dirty="0"/>
              <a:t>2 Timothy 1:3-5</a:t>
            </a:r>
            <a:r>
              <a:rPr lang="en-US" sz="2000" dirty="0" smtClean="0"/>
              <a:t>)</a:t>
            </a:r>
          </a:p>
          <a:p>
            <a:pPr marL="0" indent="0">
              <a:buNone/>
            </a:pPr>
            <a:r>
              <a:rPr lang="en-US" sz="2000" i="1" dirty="0"/>
              <a:t>2. Exhortation to Timothy for perseverance:</a:t>
            </a:r>
          </a:p>
          <a:p>
            <a:pPr marL="0" indent="0">
              <a:buNone/>
            </a:pPr>
            <a:r>
              <a:rPr lang="en-US" sz="2000" dirty="0"/>
              <a:t>“Therefore I remind you to stir up the gift of God which is in you through the laying on of my hands”													     </a:t>
            </a:r>
            <a:r>
              <a:rPr lang="en-US" sz="2000" dirty="0" smtClean="0"/>
              <a:t>(</a:t>
            </a:r>
            <a:r>
              <a:rPr lang="en-US" sz="2000" dirty="0"/>
              <a:t>2 Timothy 1:6)</a:t>
            </a:r>
          </a:p>
          <a:p>
            <a:pPr marL="0" indent="0">
              <a:buNone/>
            </a:pPr>
            <a:r>
              <a:rPr lang="en-US" sz="2000" dirty="0"/>
              <a:t>“For God has not given us a spirit of fear, but of power and of love and of a sound mind”															    </a:t>
            </a:r>
            <a:r>
              <a:rPr lang="en-US" sz="2000" dirty="0" smtClean="0"/>
              <a:t> </a:t>
            </a:r>
            <a:r>
              <a:rPr lang="en-US" sz="2000" dirty="0"/>
              <a:t>(2 Timothy 1:7</a:t>
            </a:r>
            <a:r>
              <a:rPr lang="en-US" sz="2000" dirty="0" smtClean="0"/>
              <a:t>)</a:t>
            </a:r>
            <a:endParaRPr lang="en-US" sz="2000" dirty="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But share with me in the sufferings for the gospel according to the power of God, who has saved us and called us with a holy calling, not according to our works, but according to His own purpose and grace which was given to us in Christ Jesus before time began”										  </a:t>
            </a:r>
            <a:r>
              <a:rPr lang="en-US" sz="2000" dirty="0" smtClean="0"/>
              <a:t>(</a:t>
            </a:r>
            <a:r>
              <a:rPr lang="en-US" sz="2000" dirty="0"/>
              <a:t>2 Timothy 1:8-9</a:t>
            </a:r>
            <a:r>
              <a:rPr lang="en-US" sz="2000" dirty="0" smtClean="0"/>
              <a:t>)</a:t>
            </a:r>
          </a:p>
          <a:p>
            <a:pPr marL="0" lvl="0" indent="0">
              <a:buClr>
                <a:srgbClr val="2C7C9F">
                  <a:lumMod val="60000"/>
                  <a:lumOff val="40000"/>
                </a:srgbClr>
              </a:buClr>
              <a:buNone/>
            </a:pPr>
            <a:r>
              <a:rPr lang="en-US" sz="2000" dirty="0"/>
              <a:t>“For this reason I also suffer these things; nevertheless I am not ashamed, for I know whom I have believed and am persuaded that He is able to keep what I have committed to Him until that Day”											  </a:t>
            </a:r>
            <a:r>
              <a:rPr lang="en-US" sz="2000" dirty="0" smtClean="0"/>
              <a:t> </a:t>
            </a:r>
            <a:r>
              <a:rPr lang="en-US" sz="2000" dirty="0"/>
              <a:t>(2 Timothy 1:12)</a:t>
            </a:r>
          </a:p>
          <a:p>
            <a:pPr marL="0" lvl="0" indent="0">
              <a:buClr>
                <a:srgbClr val="2C7C9F">
                  <a:lumMod val="60000"/>
                  <a:lumOff val="40000"/>
                </a:srgbClr>
              </a:buClr>
              <a:buNone/>
            </a:pPr>
            <a:r>
              <a:rPr lang="en-US" sz="2000" dirty="0"/>
              <a:t>“That good thing which was committed to you, keep by the Holy Spirit who dwells in us”														   </a:t>
            </a:r>
            <a:r>
              <a:rPr lang="en-US" sz="2000" dirty="0" smtClean="0"/>
              <a:t>(</a:t>
            </a:r>
            <a:r>
              <a:rPr lang="en-US" sz="2000" dirty="0"/>
              <a:t>2 Timothy 1:14</a:t>
            </a:r>
            <a:r>
              <a:rPr lang="en-US" sz="2000" dirty="0" smtClean="0"/>
              <a:t>)</a:t>
            </a:r>
          </a:p>
          <a:p>
            <a:pPr marL="0" indent="0">
              <a:buClr>
                <a:srgbClr val="2C7C9F">
                  <a:lumMod val="60000"/>
                  <a:lumOff val="40000"/>
                </a:srgbClr>
              </a:buClr>
              <a:buNone/>
            </a:pPr>
            <a:r>
              <a:rPr lang="en-US" sz="2000" i="1" dirty="0"/>
              <a:t>3. The </a:t>
            </a:r>
            <a:r>
              <a:rPr lang="en-US" sz="2000" i="1" dirty="0" smtClean="0"/>
              <a:t>Minister </a:t>
            </a:r>
            <a:r>
              <a:rPr lang="en-US" sz="2000" i="1" dirty="0"/>
              <a:t>of the Gospel </a:t>
            </a:r>
            <a:r>
              <a:rPr lang="en-US" sz="2000" i="1" dirty="0" smtClean="0"/>
              <a:t>Must </a:t>
            </a:r>
            <a:r>
              <a:rPr lang="en-US" sz="2000" i="1" dirty="0"/>
              <a:t>S</a:t>
            </a:r>
            <a:r>
              <a:rPr lang="en-US" sz="2000" i="1" dirty="0" smtClean="0"/>
              <a:t>erve </a:t>
            </a:r>
            <a:r>
              <a:rPr lang="en-US" sz="2000" i="1" dirty="0"/>
              <a:t>with </a:t>
            </a:r>
            <a:r>
              <a:rPr lang="en-US" sz="2000" i="1" dirty="0" smtClean="0"/>
              <a:t>Endurance </a:t>
            </a:r>
            <a:r>
              <a:rPr lang="en-US" sz="2000" i="1" dirty="0"/>
              <a:t>and </a:t>
            </a:r>
            <a:r>
              <a:rPr lang="en-US" sz="2000" i="1" dirty="0" smtClean="0"/>
              <a:t>Patience</a:t>
            </a:r>
            <a:r>
              <a:rPr lang="en-US" sz="2000" i="1" dirty="0"/>
              <a:t>, </a:t>
            </a:r>
            <a:r>
              <a:rPr lang="en-US" sz="2000" i="1" dirty="0" smtClean="0"/>
              <a:t>and</a:t>
            </a:r>
            <a:r>
              <a:rPr lang="is-IS" sz="2000" i="1" dirty="0" smtClean="0"/>
              <a:t>… </a:t>
            </a:r>
            <a:endParaRPr lang="en-US" sz="2000" dirty="0" smtClean="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a:t>W</a:t>
            </a:r>
            <a:r>
              <a:rPr lang="en-US" sz="2000" i="1" dirty="0" smtClean="0"/>
              <a:t>ithout </a:t>
            </a:r>
            <a:r>
              <a:rPr lang="en-US" sz="2000" i="1" dirty="0"/>
              <a:t>O</a:t>
            </a:r>
            <a:r>
              <a:rPr lang="en-US" sz="2000" i="1" dirty="0" smtClean="0"/>
              <a:t>bsession </a:t>
            </a:r>
            <a:r>
              <a:rPr lang="en-US" sz="2000" i="1" dirty="0"/>
              <a:t>with the </a:t>
            </a:r>
            <a:r>
              <a:rPr lang="en-US" sz="2000" i="1" dirty="0" smtClean="0"/>
              <a:t>Matters </a:t>
            </a:r>
            <a:r>
              <a:rPr lang="en-US" sz="2000" i="1" dirty="0"/>
              <a:t>of </a:t>
            </a:r>
            <a:r>
              <a:rPr lang="en-US" sz="2000" i="1" dirty="0" smtClean="0"/>
              <a:t>this Life </a:t>
            </a:r>
            <a:r>
              <a:rPr lang="en-US" sz="2000" i="1" dirty="0"/>
              <a:t>and the </a:t>
            </a:r>
            <a:r>
              <a:rPr lang="en-US" sz="2000" i="1" dirty="0" smtClean="0"/>
              <a:t>World</a:t>
            </a:r>
            <a:r>
              <a:rPr lang="en-US" sz="2000" i="1" dirty="0"/>
              <a:t>:</a:t>
            </a:r>
          </a:p>
          <a:p>
            <a:pPr marL="0" indent="0">
              <a:buClr>
                <a:srgbClr val="2C7C9F">
                  <a:lumMod val="60000"/>
                  <a:lumOff val="40000"/>
                </a:srgbClr>
              </a:buClr>
              <a:buNone/>
            </a:pPr>
            <a:r>
              <a:rPr lang="en-US" sz="2000" dirty="0" smtClean="0"/>
              <a:t>“</a:t>
            </a:r>
            <a:r>
              <a:rPr lang="en-US" sz="2000" dirty="0"/>
              <a:t>You therefore, my son, be strong in the grace that is in Christ Jesus”							   </a:t>
            </a:r>
            <a:r>
              <a:rPr lang="en-US" sz="2000" dirty="0" smtClean="0"/>
              <a:t>  (</a:t>
            </a:r>
            <a:r>
              <a:rPr lang="en-US" sz="2000" dirty="0"/>
              <a:t>2 Timothy 2:1</a:t>
            </a:r>
            <a:r>
              <a:rPr lang="en-US" sz="2000" dirty="0" smtClean="0"/>
              <a:t>)</a:t>
            </a:r>
          </a:p>
          <a:p>
            <a:pPr marL="0" lvl="0" indent="0">
              <a:buClr>
                <a:srgbClr val="2C7C9F">
                  <a:lumMod val="60000"/>
                  <a:lumOff val="40000"/>
                </a:srgbClr>
              </a:buClr>
              <a:buNone/>
            </a:pPr>
            <a:r>
              <a:rPr lang="en-US" sz="2000" dirty="0">
                <a:solidFill>
                  <a:prstClr val="black">
                    <a:lumMod val="65000"/>
                    <a:lumOff val="35000"/>
                  </a:prstClr>
                </a:solidFill>
              </a:rPr>
              <a:t>“And the things that you have heard from me among many witnesses, commit these to faithful men who will be able to teach others also”								    </a:t>
            </a:r>
            <a:r>
              <a:rPr lang="en-US" sz="2000" dirty="0" smtClean="0">
                <a:solidFill>
                  <a:prstClr val="black">
                    <a:lumMod val="65000"/>
                    <a:lumOff val="35000"/>
                  </a:prstClr>
                </a:solidFill>
              </a:rPr>
              <a:t> </a:t>
            </a:r>
            <a:r>
              <a:rPr lang="en-US" sz="2000" dirty="0">
                <a:solidFill>
                  <a:prstClr val="black">
                    <a:lumMod val="65000"/>
                    <a:lumOff val="35000"/>
                  </a:prstClr>
                </a:solidFill>
              </a:rPr>
              <a:t>(2 Timothy 2:2)</a:t>
            </a:r>
          </a:p>
          <a:p>
            <a:pPr marL="0" indent="0">
              <a:buClr>
                <a:srgbClr val="2C7C9F">
                  <a:lumMod val="60000"/>
                  <a:lumOff val="40000"/>
                </a:srgbClr>
              </a:buClr>
              <a:buNone/>
            </a:pPr>
            <a:r>
              <a:rPr lang="en-US" sz="2000" dirty="0">
                <a:solidFill>
                  <a:prstClr val="black">
                    <a:lumMod val="65000"/>
                    <a:lumOff val="35000"/>
                  </a:prstClr>
                </a:solidFill>
              </a:rPr>
              <a:t>“No one engaged in warfare entangles himself with the affairs of this life, that he may please him who enlisted him as a soldier”									     </a:t>
            </a:r>
            <a:r>
              <a:rPr lang="en-US" sz="2000" dirty="0" smtClean="0">
                <a:solidFill>
                  <a:prstClr val="black">
                    <a:lumMod val="65000"/>
                    <a:lumOff val="35000"/>
                  </a:prstClr>
                </a:solidFill>
              </a:rPr>
              <a:t>(</a:t>
            </a:r>
            <a:r>
              <a:rPr lang="en-US" sz="2000" dirty="0">
                <a:solidFill>
                  <a:prstClr val="black">
                    <a:lumMod val="65000"/>
                    <a:lumOff val="35000"/>
                  </a:prstClr>
                </a:solidFill>
              </a:rPr>
              <a:t>2 Timothy 2:4)</a:t>
            </a:r>
          </a:p>
          <a:p>
            <a:pPr marL="0" indent="0">
              <a:buClr>
                <a:srgbClr val="2C7C9F">
                  <a:lumMod val="60000"/>
                  <a:lumOff val="40000"/>
                </a:srgbClr>
              </a:buClr>
              <a:buNone/>
            </a:pPr>
            <a:r>
              <a:rPr lang="en-US" sz="2000" dirty="0"/>
              <a:t>“And also if anyone competes in athletics, he is not crowned unless he competes according to the rules”												    </a:t>
            </a:r>
            <a:r>
              <a:rPr lang="en-US" sz="2000" dirty="0" smtClean="0"/>
              <a:t> </a:t>
            </a:r>
            <a:r>
              <a:rPr lang="en-US" sz="2000" dirty="0"/>
              <a:t>(2 Timothy 2:5</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Consider what I say, and may the Lord give you understanding in all things”																  </a:t>
            </a:r>
            <a:r>
              <a:rPr lang="en-US" sz="2000" dirty="0" smtClean="0">
                <a:solidFill>
                  <a:prstClr val="black">
                    <a:lumMod val="65000"/>
                    <a:lumOff val="35000"/>
                  </a:prstClr>
                </a:solidFill>
              </a:rPr>
              <a:t>   (</a:t>
            </a:r>
            <a:r>
              <a:rPr lang="en-US" sz="2000" dirty="0">
                <a:solidFill>
                  <a:prstClr val="black">
                    <a:lumMod val="65000"/>
                    <a:lumOff val="35000"/>
                  </a:prstClr>
                </a:solidFill>
              </a:rPr>
              <a:t>2 Timothy 2:7</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dirty="0"/>
              <a:t>“Therefore I endure all things for the sake of the elect, that they also may obtain the salvation which is in Christ Jesus with eternal glory”								  </a:t>
            </a:r>
            <a:r>
              <a:rPr lang="en-US" sz="2000" dirty="0" smtClean="0"/>
              <a:t> </a:t>
            </a:r>
            <a:r>
              <a:rPr lang="en-US" sz="2000" dirty="0"/>
              <a:t>(2 Timothy 2:10)</a:t>
            </a:r>
          </a:p>
          <a:p>
            <a:pPr marL="0" lvl="0" indent="0">
              <a:buClr>
                <a:srgbClr val="2C7C9F">
                  <a:lumMod val="60000"/>
                  <a:lumOff val="40000"/>
                </a:srgbClr>
              </a:buClr>
              <a:buNone/>
            </a:pPr>
            <a:r>
              <a:rPr lang="en-US" sz="2000" i="1" dirty="0"/>
              <a:t>4. Future </a:t>
            </a:r>
            <a:r>
              <a:rPr lang="en-US" sz="2000" i="1" dirty="0" smtClean="0"/>
              <a:t>Consequences </a:t>
            </a:r>
            <a:r>
              <a:rPr lang="en-US" sz="2000" i="1" dirty="0"/>
              <a:t>to the Christian </a:t>
            </a:r>
            <a:r>
              <a:rPr lang="en-US" sz="2000" i="1" dirty="0" smtClean="0"/>
              <a:t>Ministers</a:t>
            </a:r>
            <a:r>
              <a:rPr lang="en-US" sz="2000" i="1" dirty="0"/>
              <a:t>:</a:t>
            </a:r>
          </a:p>
          <a:p>
            <a:pPr marL="0" indent="0">
              <a:buClr>
                <a:srgbClr val="2C7C9F">
                  <a:lumMod val="60000"/>
                  <a:lumOff val="40000"/>
                </a:srgbClr>
              </a:buClr>
              <a:buNone/>
            </a:pPr>
            <a:r>
              <a:rPr lang="en-US" sz="2000" dirty="0"/>
              <a:t>“This is a faithful saying: For if we died with Him, we shall also live with Him. If we endure, we shall also reign with Him. If we deny Him, He also will deny us. If we are faithless, He remains faithful; He cannot deny Himself”														          </a:t>
            </a:r>
            <a:r>
              <a:rPr lang="en-US" sz="2000" dirty="0" smtClean="0"/>
              <a:t>(</a:t>
            </a:r>
            <a:r>
              <a:rPr lang="en-US" sz="2000" dirty="0"/>
              <a:t>2 Timothy 2:11-13</a:t>
            </a:r>
            <a:r>
              <a:rPr lang="en-US" sz="2000" dirty="0" smtClean="0"/>
              <a:t>)</a:t>
            </a:r>
            <a:endParaRPr lang="en-US" sz="2000" dirty="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200" dirty="0" smtClean="0">
                <a:solidFill>
                  <a:prstClr val="black">
                    <a:lumMod val="65000"/>
                    <a:lumOff val="35000"/>
                  </a:prstClr>
                </a:solidFill>
              </a:rPr>
              <a:t>III</a:t>
            </a:r>
            <a:r>
              <a:rPr lang="en-US" sz="2200" dirty="0">
                <a:solidFill>
                  <a:prstClr val="black">
                    <a:lumMod val="65000"/>
                    <a:lumOff val="35000"/>
                  </a:prstClr>
                </a:solidFill>
              </a:rPr>
              <a:t>. </a:t>
            </a:r>
            <a:r>
              <a:rPr lang="en-US" sz="2200" u="sng" dirty="0">
                <a:solidFill>
                  <a:prstClr val="black">
                    <a:lumMod val="65000"/>
                    <a:lumOff val="35000"/>
                  </a:prstClr>
                </a:solidFill>
              </a:rPr>
              <a:t>Perseverance in Fighting False Teachings and </a:t>
            </a:r>
            <a:r>
              <a:rPr lang="en-US" sz="2200" u="sng" dirty="0" smtClean="0">
                <a:solidFill>
                  <a:prstClr val="black">
                    <a:lumMod val="65000"/>
                    <a:lumOff val="35000"/>
                  </a:prstClr>
                </a:solidFill>
              </a:rPr>
              <a:t>Heresies:</a:t>
            </a:r>
            <a:r>
              <a:rPr lang="en-US" sz="2200" dirty="0">
                <a:solidFill>
                  <a:prstClr val="black">
                    <a:lumMod val="65000"/>
                    <a:lumOff val="35000"/>
                  </a:prstClr>
                </a:solidFill>
              </a:rPr>
              <a:t> </a:t>
            </a:r>
            <a:r>
              <a:rPr lang="en-US" sz="2200" dirty="0" smtClean="0">
                <a:solidFill>
                  <a:prstClr val="black">
                    <a:lumMod val="65000"/>
                    <a:lumOff val="35000"/>
                  </a:prstClr>
                </a:solidFill>
              </a:rPr>
              <a:t>      (</a:t>
            </a:r>
            <a:r>
              <a:rPr lang="en-US" sz="2200" dirty="0" err="1" smtClean="0">
                <a:solidFill>
                  <a:prstClr val="black">
                    <a:lumMod val="65000"/>
                    <a:lumOff val="35000"/>
                  </a:prstClr>
                </a:solidFill>
              </a:rPr>
              <a:t>Chs</a:t>
            </a:r>
            <a:r>
              <a:rPr lang="en-US" sz="2200" dirty="0" smtClean="0">
                <a:solidFill>
                  <a:prstClr val="black">
                    <a:lumMod val="65000"/>
                    <a:lumOff val="35000"/>
                  </a:prstClr>
                </a:solidFill>
              </a:rPr>
              <a:t>. 2</a:t>
            </a:r>
            <a:r>
              <a:rPr lang="en-US" sz="2200" dirty="0">
                <a:solidFill>
                  <a:prstClr val="black">
                    <a:lumMod val="65000"/>
                    <a:lumOff val="35000"/>
                  </a:prstClr>
                </a:solidFill>
              </a:rPr>
              <a:t>-4)</a:t>
            </a:r>
          </a:p>
          <a:p>
            <a:pPr marL="0" indent="0">
              <a:buClr>
                <a:srgbClr val="2C7C9F">
                  <a:lumMod val="60000"/>
                  <a:lumOff val="40000"/>
                </a:srgbClr>
              </a:buClr>
              <a:buNone/>
            </a:pPr>
            <a:r>
              <a:rPr lang="en-US" sz="2000" dirty="0" smtClean="0">
                <a:solidFill>
                  <a:prstClr val="black">
                    <a:lumMod val="65000"/>
                    <a:lumOff val="35000"/>
                  </a:prstClr>
                </a:solidFill>
              </a:rPr>
              <a:t>+ St</a:t>
            </a:r>
            <a:r>
              <a:rPr lang="en-US" sz="2000" dirty="0">
                <a:solidFill>
                  <a:prstClr val="black">
                    <a:lumMod val="65000"/>
                    <a:lumOff val="35000"/>
                  </a:prstClr>
                </a:solidFill>
              </a:rPr>
              <a:t>. Paul </a:t>
            </a:r>
            <a:r>
              <a:rPr lang="en-US" sz="2000" dirty="0" smtClean="0">
                <a:solidFill>
                  <a:prstClr val="black">
                    <a:lumMod val="65000"/>
                    <a:lumOff val="35000"/>
                  </a:prstClr>
                </a:solidFill>
              </a:rPr>
              <a:t>Exhorts </a:t>
            </a:r>
            <a:r>
              <a:rPr lang="en-US" sz="2000" dirty="0">
                <a:solidFill>
                  <a:prstClr val="black">
                    <a:lumMod val="65000"/>
                    <a:lumOff val="35000"/>
                  </a:prstClr>
                </a:solidFill>
              </a:rPr>
              <a:t>Timothy to </a:t>
            </a:r>
            <a:r>
              <a:rPr lang="en-US" sz="2000" dirty="0" smtClean="0">
                <a:solidFill>
                  <a:prstClr val="black">
                    <a:lumMod val="65000"/>
                    <a:lumOff val="35000"/>
                  </a:prstClr>
                </a:solidFill>
              </a:rPr>
              <a:t>Walk </a:t>
            </a:r>
            <a:r>
              <a:rPr lang="en-US" sz="2000" dirty="0">
                <a:solidFill>
                  <a:prstClr val="black">
                    <a:lumMod val="65000"/>
                    <a:lumOff val="35000"/>
                  </a:prstClr>
                </a:solidFill>
              </a:rPr>
              <a:t>in a </a:t>
            </a:r>
            <a:r>
              <a:rPr lang="en-US" sz="2000" dirty="0" smtClean="0">
                <a:solidFill>
                  <a:prstClr val="black">
                    <a:lumMod val="65000"/>
                    <a:lumOff val="35000"/>
                  </a:prstClr>
                </a:solidFill>
              </a:rPr>
              <a:t>Certain </a:t>
            </a:r>
            <a:r>
              <a:rPr lang="en-US" sz="2000" dirty="0">
                <a:solidFill>
                  <a:prstClr val="black">
                    <a:lumMod val="65000"/>
                    <a:lumOff val="35000"/>
                  </a:prstClr>
                </a:solidFill>
              </a:rPr>
              <a:t>W</a:t>
            </a:r>
            <a:r>
              <a:rPr lang="en-US" sz="2000" dirty="0" smtClean="0">
                <a:solidFill>
                  <a:prstClr val="black">
                    <a:lumMod val="65000"/>
                    <a:lumOff val="35000"/>
                  </a:prstClr>
                </a:solidFill>
              </a:rPr>
              <a:t>ay </a:t>
            </a:r>
            <a:r>
              <a:rPr lang="en-US" sz="2000" dirty="0">
                <a:solidFill>
                  <a:prstClr val="black">
                    <a:lumMod val="65000"/>
                    <a:lumOff val="35000"/>
                  </a:prstClr>
                </a:solidFill>
              </a:rPr>
              <a:t>I</a:t>
            </a:r>
            <a:r>
              <a:rPr lang="en-US" sz="2000" dirty="0" smtClean="0">
                <a:solidFill>
                  <a:prstClr val="black">
                    <a:lumMod val="65000"/>
                    <a:lumOff val="35000"/>
                  </a:prstClr>
                </a:solidFill>
              </a:rPr>
              <a:t>n Order </a:t>
            </a:r>
            <a:r>
              <a:rPr lang="en-US" sz="2000" dirty="0">
                <a:solidFill>
                  <a:prstClr val="black">
                    <a:lumMod val="65000"/>
                    <a:lumOff val="35000"/>
                  </a:prstClr>
                </a:solidFill>
              </a:rPr>
              <a:t>to </a:t>
            </a:r>
            <a:r>
              <a:rPr lang="en-US" sz="2000" dirty="0" smtClean="0">
                <a:solidFill>
                  <a:prstClr val="black">
                    <a:lumMod val="65000"/>
                    <a:lumOff val="35000"/>
                  </a:prstClr>
                </a:solidFill>
              </a:rPr>
              <a:t>Hold </a:t>
            </a:r>
            <a:r>
              <a:rPr lang="en-US" sz="2000" dirty="0">
                <a:solidFill>
                  <a:prstClr val="black">
                    <a:lumMod val="65000"/>
                    <a:lumOff val="35000"/>
                  </a:prstClr>
                </a:solidFill>
              </a:rPr>
              <a:t>O</a:t>
            </a:r>
            <a:r>
              <a:rPr lang="en-US" sz="2000" dirty="0" smtClean="0">
                <a:solidFill>
                  <a:prstClr val="black">
                    <a:lumMod val="65000"/>
                    <a:lumOff val="35000"/>
                  </a:prstClr>
                </a:solidFill>
              </a:rPr>
              <a:t>n </a:t>
            </a:r>
            <a:r>
              <a:rPr lang="en-US" sz="2000" dirty="0">
                <a:solidFill>
                  <a:prstClr val="black">
                    <a:lumMod val="65000"/>
                    <a:lumOff val="35000"/>
                  </a:prstClr>
                </a:solidFill>
              </a:rPr>
              <a:t>to the </a:t>
            </a:r>
            <a:r>
              <a:rPr lang="en-US" sz="2000" dirty="0" smtClean="0">
                <a:solidFill>
                  <a:prstClr val="black">
                    <a:lumMod val="65000"/>
                    <a:lumOff val="35000"/>
                  </a:prstClr>
                </a:solidFill>
              </a:rPr>
              <a:t>Truth </a:t>
            </a:r>
            <a:r>
              <a:rPr lang="en-US" sz="2000" dirty="0">
                <a:solidFill>
                  <a:prstClr val="black">
                    <a:lumMod val="65000"/>
                    <a:lumOff val="35000"/>
                  </a:prstClr>
                </a:solidFill>
              </a:rPr>
              <a:t>and </a:t>
            </a:r>
            <a:r>
              <a:rPr lang="en-US" sz="2000" dirty="0" smtClean="0">
                <a:solidFill>
                  <a:prstClr val="black">
                    <a:lumMod val="65000"/>
                    <a:lumOff val="35000"/>
                  </a:prstClr>
                </a:solidFill>
              </a:rPr>
              <a:t>Expose </a:t>
            </a:r>
            <a:r>
              <a:rPr lang="en-US" sz="2000" dirty="0">
                <a:solidFill>
                  <a:prstClr val="black">
                    <a:lumMod val="65000"/>
                    <a:lumOff val="35000"/>
                  </a:prstClr>
                </a:solidFill>
              </a:rPr>
              <a:t>the </a:t>
            </a:r>
            <a:r>
              <a:rPr lang="en-US" sz="2000" dirty="0" smtClean="0">
                <a:solidFill>
                  <a:prstClr val="black">
                    <a:lumMod val="65000"/>
                    <a:lumOff val="35000"/>
                  </a:prstClr>
                </a:solidFill>
              </a:rPr>
              <a:t>Doctrinal </a:t>
            </a:r>
            <a:r>
              <a:rPr lang="en-US" sz="2000" dirty="0">
                <a:solidFill>
                  <a:prstClr val="black">
                    <a:lumMod val="65000"/>
                    <a:lumOff val="35000"/>
                  </a:prstClr>
                </a:solidFill>
              </a:rPr>
              <a:t>E</a:t>
            </a:r>
            <a:r>
              <a:rPr lang="en-US" sz="2000" dirty="0" smtClean="0">
                <a:solidFill>
                  <a:prstClr val="black">
                    <a:lumMod val="65000"/>
                    <a:lumOff val="35000"/>
                  </a:prstClr>
                </a:solidFill>
              </a:rPr>
              <a:t>rrors:</a:t>
            </a:r>
          </a:p>
          <a:p>
            <a:pPr marL="0" lvl="0" indent="0">
              <a:buClr>
                <a:srgbClr val="2C7C9F">
                  <a:lumMod val="60000"/>
                  <a:lumOff val="40000"/>
                </a:srgbClr>
              </a:buClr>
              <a:buNone/>
            </a:pPr>
            <a:r>
              <a:rPr lang="en-US" sz="2000" i="1" dirty="0">
                <a:solidFill>
                  <a:prstClr val="black">
                    <a:lumMod val="65000"/>
                    <a:lumOff val="35000"/>
                  </a:prstClr>
                </a:solidFill>
              </a:rPr>
              <a:t>1. P</a:t>
            </a:r>
            <a:r>
              <a:rPr lang="en-US" sz="2000" i="1" dirty="0"/>
              <a:t>osition the </a:t>
            </a:r>
            <a:r>
              <a:rPr lang="en-US" sz="2000" i="1" dirty="0" smtClean="0"/>
              <a:t>Servant </a:t>
            </a:r>
            <a:r>
              <a:rPr lang="en-US" sz="2000" i="1" dirty="0"/>
              <a:t>of the Gospel </a:t>
            </a:r>
            <a:r>
              <a:rPr lang="en-US" sz="2000" i="1" dirty="0" smtClean="0"/>
              <a:t>Must </a:t>
            </a:r>
            <a:r>
              <a:rPr lang="en-US" sz="2000" i="1" dirty="0"/>
              <a:t>T</a:t>
            </a:r>
            <a:r>
              <a:rPr lang="en-US" sz="2000" i="1" dirty="0" smtClean="0"/>
              <a:t>ake </a:t>
            </a:r>
            <a:r>
              <a:rPr lang="en-US" sz="2000" i="1" dirty="0"/>
              <a:t>to </a:t>
            </a:r>
            <a:r>
              <a:rPr lang="en-US" sz="2000" i="1" dirty="0" smtClean="0"/>
              <a:t>Combat </a:t>
            </a:r>
            <a:r>
              <a:rPr lang="en-US" sz="2000" i="1" dirty="0"/>
              <a:t>the </a:t>
            </a:r>
            <a:r>
              <a:rPr lang="en-US" sz="2000" i="1" dirty="0" smtClean="0"/>
              <a:t>False </a:t>
            </a:r>
            <a:r>
              <a:rPr lang="en-US" sz="2000" i="1" dirty="0"/>
              <a:t>T</a:t>
            </a:r>
            <a:r>
              <a:rPr lang="en-US" sz="2000" i="1" dirty="0" smtClean="0"/>
              <a:t>eachers</a:t>
            </a:r>
            <a:r>
              <a:rPr lang="en-US" sz="2000" i="1" dirty="0"/>
              <a:t>:</a:t>
            </a:r>
          </a:p>
          <a:p>
            <a:pPr marL="0" indent="0">
              <a:buClr>
                <a:srgbClr val="2C7C9F">
                  <a:lumMod val="60000"/>
                  <a:lumOff val="40000"/>
                </a:srgbClr>
              </a:buClr>
              <a:buNone/>
            </a:pPr>
            <a:r>
              <a:rPr lang="en-US" sz="2000" dirty="0">
                <a:solidFill>
                  <a:prstClr val="black">
                    <a:lumMod val="65000"/>
                    <a:lumOff val="35000"/>
                  </a:prstClr>
                </a:solidFill>
              </a:rPr>
              <a:t>“Remind them of these things, charging them before the Lord not to strive about words to no profit, to the ruin of the hearers”	    									  </a:t>
            </a:r>
            <a:r>
              <a:rPr lang="en-US" sz="2000" dirty="0" smtClean="0">
                <a:solidFill>
                  <a:prstClr val="black">
                    <a:lumMod val="65000"/>
                    <a:lumOff val="35000"/>
                  </a:prstClr>
                </a:solidFill>
              </a:rPr>
              <a:t> </a:t>
            </a:r>
            <a:r>
              <a:rPr lang="en-US" sz="2000" dirty="0">
                <a:solidFill>
                  <a:prstClr val="black">
                    <a:lumMod val="65000"/>
                    <a:lumOff val="35000"/>
                  </a:prstClr>
                </a:solidFill>
              </a:rPr>
              <a:t>(2 Timothy 2:14)</a:t>
            </a:r>
            <a:endParaRPr lang="en-US" sz="2000" i="1" dirty="0"/>
          </a:p>
          <a:p>
            <a:pPr marL="0" indent="0">
              <a:buClr>
                <a:srgbClr val="2C7C9F">
                  <a:lumMod val="60000"/>
                  <a:lumOff val="40000"/>
                </a:srgbClr>
              </a:buClr>
              <a:buNone/>
            </a:pPr>
            <a:r>
              <a:rPr lang="en-US" sz="2000" dirty="0"/>
              <a:t>“Be diligent to present yourself approved to God, a worker who does not need to be ashamed, rightly dividing the word of truth”								              </a:t>
            </a:r>
            <a:r>
              <a:rPr lang="en-US" sz="2000" dirty="0" smtClean="0"/>
              <a:t> </a:t>
            </a:r>
            <a:r>
              <a:rPr lang="en-US" sz="2000" dirty="0"/>
              <a:t>(2 Timothy 2:15</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Nevertheless the solid foundation of God stands, having this seal: The Lord knows those who are His, and, let everyone who names the name of Christ depart from iniquity”				</a:t>
            </a:r>
            <a:r>
              <a:rPr lang="en-US" sz="2000" dirty="0" smtClean="0">
                <a:solidFill>
                  <a:prstClr val="black">
                    <a:lumMod val="65000"/>
                    <a:lumOff val="35000"/>
                  </a:prstClr>
                </a:solidFill>
              </a:rPr>
              <a:t>									   (</a:t>
            </a:r>
            <a:r>
              <a:rPr lang="en-US" sz="2000" dirty="0">
                <a:solidFill>
                  <a:prstClr val="black">
                    <a:lumMod val="65000"/>
                    <a:lumOff val="35000"/>
                  </a:prstClr>
                </a:solidFill>
              </a:rPr>
              <a:t>2 Timothy 2:19)</a:t>
            </a:r>
          </a:p>
          <a:p>
            <a:pPr marL="0" indent="0">
              <a:buClr>
                <a:srgbClr val="2C7C9F">
                  <a:lumMod val="60000"/>
                  <a:lumOff val="40000"/>
                </a:srgbClr>
              </a:buClr>
              <a:buNone/>
            </a:pPr>
            <a:r>
              <a:rPr lang="en-US" sz="2000" dirty="0">
                <a:solidFill>
                  <a:prstClr val="black">
                    <a:lumMod val="65000"/>
                    <a:lumOff val="35000"/>
                  </a:prstClr>
                </a:solidFill>
              </a:rPr>
              <a:t>“But in a great house there are not only vessels of gold and silver, but also of wood and clay, some for honor and some for dishonor. Therefore if anyone cleanses himself from the latter, he will be a vessel for honor, sanctified and useful for the Master, prepared for every good work”						 </a:t>
            </a:r>
            <a:r>
              <a:rPr lang="en-US" sz="2000" dirty="0" smtClean="0">
                <a:solidFill>
                  <a:prstClr val="black">
                    <a:lumMod val="65000"/>
                    <a:lumOff val="35000"/>
                  </a:prstClr>
                </a:solidFill>
              </a:rPr>
              <a:t>                    (</a:t>
            </a:r>
            <a:r>
              <a:rPr lang="en-US" sz="2000" dirty="0">
                <a:solidFill>
                  <a:prstClr val="black">
                    <a:lumMod val="65000"/>
                    <a:lumOff val="35000"/>
                  </a:prstClr>
                </a:solidFill>
              </a:rPr>
              <a:t>2 Timothy 2:20-21</a:t>
            </a:r>
            <a:r>
              <a:rPr lang="en-US" sz="2000" dirty="0" smtClean="0">
                <a:solidFill>
                  <a:prstClr val="black">
                    <a:lumMod val="65000"/>
                    <a:lumOff val="35000"/>
                  </a:prstClr>
                </a:solidFill>
              </a:rPr>
              <a:t>)</a:t>
            </a:r>
          </a:p>
          <a:p>
            <a:pPr marL="0" indent="0">
              <a:buNone/>
            </a:pPr>
            <a:r>
              <a:rPr lang="en-US" sz="2000" i="1" dirty="0">
                <a:solidFill>
                  <a:prstClr val="black">
                    <a:lumMod val="65000"/>
                    <a:lumOff val="35000"/>
                  </a:prstClr>
                </a:solidFill>
              </a:rPr>
              <a:t>2. I</a:t>
            </a:r>
            <a:r>
              <a:rPr lang="en-US" sz="2000" i="1" dirty="0"/>
              <a:t>nstructions to Timothy to </a:t>
            </a:r>
            <a:r>
              <a:rPr lang="en-US" sz="2000" i="1" dirty="0" smtClean="0"/>
              <a:t>Define </a:t>
            </a:r>
            <a:r>
              <a:rPr lang="en-US" sz="2000" i="1" dirty="0"/>
              <a:t>his </a:t>
            </a:r>
            <a:r>
              <a:rPr lang="en-US" sz="2000" i="1" dirty="0" smtClean="0"/>
              <a:t>Behavior </a:t>
            </a:r>
            <a:r>
              <a:rPr lang="en-US" sz="2000" i="1" dirty="0"/>
              <a:t>and his </a:t>
            </a:r>
            <a:r>
              <a:rPr lang="en-US" sz="2000" i="1" dirty="0" smtClean="0"/>
              <a:t>Pattern </a:t>
            </a:r>
            <a:r>
              <a:rPr lang="en-US" sz="2000" i="1" dirty="0"/>
              <a:t>W</a:t>
            </a:r>
            <a:r>
              <a:rPr lang="en-US" sz="2000" i="1" dirty="0" smtClean="0"/>
              <a:t>ith Regard </a:t>
            </a:r>
            <a:r>
              <a:rPr lang="en-US" sz="2000" i="1" dirty="0"/>
              <a:t>to the </a:t>
            </a:r>
            <a:r>
              <a:rPr lang="en-US" sz="2000" i="1" dirty="0" smtClean="0"/>
              <a:t>Believers </a:t>
            </a:r>
            <a:r>
              <a:rPr lang="en-US" sz="2000" i="1" dirty="0"/>
              <a:t>and </a:t>
            </a:r>
            <a:r>
              <a:rPr lang="en-US" sz="2000" i="1" dirty="0" smtClean="0"/>
              <a:t>the False </a:t>
            </a:r>
            <a:r>
              <a:rPr lang="en-US" sz="2000" i="1" dirty="0"/>
              <a:t>T</a:t>
            </a:r>
            <a:r>
              <a:rPr lang="en-US" sz="2000" i="1" dirty="0" smtClean="0"/>
              <a:t>eachers</a:t>
            </a:r>
            <a:r>
              <a:rPr lang="en-US" sz="2000" i="1" dirty="0"/>
              <a:t>:</a:t>
            </a:r>
          </a:p>
          <a:p>
            <a:pPr marL="0" indent="0">
              <a:buNone/>
            </a:pPr>
            <a:r>
              <a:rPr lang="en-US" sz="2000" dirty="0"/>
              <a:t>“Flee also youthful lusts; but pursue righteousness, faith, love, peace with those who call on the Lord out of a pure heart”									               </a:t>
            </a:r>
            <a:r>
              <a:rPr lang="en-US" sz="2000" dirty="0" smtClean="0"/>
              <a:t>(</a:t>
            </a:r>
            <a:r>
              <a:rPr lang="en-US" sz="2000" dirty="0"/>
              <a:t>2 Timothy 2:22</a:t>
            </a:r>
            <a:r>
              <a:rPr lang="en-US" sz="2000" dirty="0" smtClean="0"/>
              <a:t>)</a:t>
            </a:r>
            <a:endParaRPr lang="en-US" sz="2000" dirty="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But avoid foolish and ignorant disputes, knowing that they generate strife”															           </a:t>
            </a:r>
            <a:r>
              <a:rPr lang="en-US" sz="2000" dirty="0" smtClean="0"/>
              <a:t>    (</a:t>
            </a:r>
            <a:r>
              <a:rPr lang="en-US" sz="2000" dirty="0"/>
              <a:t>2 Timothy 2:23)</a:t>
            </a:r>
          </a:p>
          <a:p>
            <a:pPr marL="0" indent="0">
              <a:buNone/>
            </a:pPr>
            <a:r>
              <a:rPr lang="en-US" sz="2000" dirty="0"/>
              <a:t>“In humility correcting those who are in opposition, if God perhaps will grant them repentance, so that they may know the truth, and that they may come to their senses and escape the snare of the devil, having been taken captive by him to do his will”										 </a:t>
            </a:r>
            <a:r>
              <a:rPr lang="en-US" sz="2000" dirty="0" smtClean="0"/>
              <a:t>                    (</a:t>
            </a:r>
            <a:r>
              <a:rPr lang="en-US" sz="2000" dirty="0"/>
              <a:t>2 Timothy 2:25-26</a:t>
            </a:r>
            <a:r>
              <a:rPr lang="en-US" sz="2000" dirty="0" smtClean="0"/>
              <a:t>)</a:t>
            </a:r>
          </a:p>
          <a:p>
            <a:pPr marL="0" lvl="0" indent="0">
              <a:buClr>
                <a:srgbClr val="2C7C9F">
                  <a:lumMod val="60000"/>
                  <a:lumOff val="40000"/>
                </a:srgbClr>
              </a:buClr>
              <a:buNone/>
            </a:pPr>
            <a:r>
              <a:rPr lang="en-US" sz="2000" i="1" dirty="0">
                <a:solidFill>
                  <a:prstClr val="black">
                    <a:lumMod val="65000"/>
                    <a:lumOff val="35000"/>
                  </a:prstClr>
                </a:solidFill>
              </a:rPr>
              <a:t>3. Difficult Times and Perils:</a:t>
            </a:r>
          </a:p>
          <a:p>
            <a:pPr marL="0" indent="0">
              <a:buClr>
                <a:srgbClr val="2C7C9F">
                  <a:lumMod val="60000"/>
                  <a:lumOff val="40000"/>
                </a:srgbClr>
              </a:buClr>
              <a:buNone/>
            </a:pPr>
            <a:r>
              <a:rPr lang="en-US" sz="2000" dirty="0">
                <a:solidFill>
                  <a:prstClr val="black">
                    <a:lumMod val="65000"/>
                    <a:lumOff val="35000"/>
                  </a:prstClr>
                </a:solidFill>
              </a:rPr>
              <a:t>“But know this, that in the last days perilous times will come: For men will be lovers of themselves, lovers of money, boasters, proud, blasphemers, disobedient to parents, unthankful, unholy, unloving, unforgiving, slanderers, without self-control, brutal, despisers of good, traitors</a:t>
            </a:r>
            <a:r>
              <a:rPr lang="en-US" sz="2000" dirty="0" smtClean="0">
                <a:solidFill>
                  <a:prstClr val="black">
                    <a:lumMod val="65000"/>
                    <a:lumOff val="35000"/>
                  </a:prstClr>
                </a:solidFill>
              </a:rPr>
              <a:t>,</a:t>
            </a:r>
            <a:r>
              <a:rPr lang="is-IS" sz="2000" dirty="0" smtClean="0">
                <a:solidFill>
                  <a:prstClr val="black">
                    <a:lumMod val="65000"/>
                    <a:lumOff val="35000"/>
                  </a:prstClr>
                </a:solidFill>
              </a:rPr>
              <a:t>… </a:t>
            </a:r>
            <a:endParaRPr lang="en-US" sz="2000" dirty="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smtClean="0">
                <a:solidFill>
                  <a:prstClr val="black">
                    <a:lumMod val="65000"/>
                    <a:lumOff val="35000"/>
                  </a:prstClr>
                </a:solidFill>
              </a:rPr>
              <a:t>Time and Place of </a:t>
            </a:r>
            <a:r>
              <a:rPr lang="en-US" b="1" dirty="0">
                <a:solidFill>
                  <a:prstClr val="black">
                    <a:lumMod val="65000"/>
                    <a:lumOff val="35000"/>
                  </a:prstClr>
                </a:solidFill>
              </a:rPr>
              <a:t>Writing:</a:t>
            </a:r>
          </a:p>
          <a:p>
            <a:pPr marL="0" lvl="0" indent="0">
              <a:buClr>
                <a:srgbClr val="2C7C9F">
                  <a:lumMod val="60000"/>
                  <a:lumOff val="40000"/>
                </a:srgbClr>
              </a:buClr>
              <a:buNone/>
            </a:pPr>
            <a:r>
              <a:rPr lang="en-US" sz="2000" dirty="0">
                <a:solidFill>
                  <a:prstClr val="black">
                    <a:lumMod val="65000"/>
                    <a:lumOff val="35000"/>
                  </a:prstClr>
                </a:solidFill>
              </a:rPr>
              <a:t>+ The Apostle Paul wrote the Epistle after he was arrested and put in prison for the second time in Rome, around 67 A.D.: </a:t>
            </a:r>
          </a:p>
          <a:p>
            <a:pPr marL="0" lvl="0" indent="0">
              <a:buClr>
                <a:srgbClr val="2C7C9F">
                  <a:lumMod val="60000"/>
                  <a:lumOff val="40000"/>
                </a:srgbClr>
              </a:buClr>
              <a:buNone/>
            </a:pPr>
            <a:r>
              <a:rPr lang="en-US" sz="2000" dirty="0">
                <a:solidFill>
                  <a:prstClr val="black">
                    <a:lumMod val="65000"/>
                    <a:lumOff val="35000"/>
                  </a:prstClr>
                </a:solidFill>
              </a:rPr>
              <a:t>“Therefore do not be ashamed of the testimony of our Lord, nor of me His prisoner” 					        									           </a:t>
            </a:r>
            <a:r>
              <a:rPr lang="en-US" sz="2000" dirty="0" smtClean="0">
                <a:solidFill>
                  <a:prstClr val="black">
                    <a:lumMod val="65000"/>
                    <a:lumOff val="35000"/>
                  </a:prstClr>
                </a:solidFill>
              </a:rPr>
              <a:t>      (</a:t>
            </a:r>
            <a:r>
              <a:rPr lang="en-US" sz="2000" dirty="0">
                <a:solidFill>
                  <a:prstClr val="black">
                    <a:lumMod val="65000"/>
                    <a:lumOff val="35000"/>
                  </a:prstClr>
                </a:solidFill>
              </a:rPr>
              <a:t>2 Timothy 1:8)</a:t>
            </a:r>
          </a:p>
          <a:p>
            <a:pPr marL="0" lvl="0" indent="0">
              <a:buClr>
                <a:srgbClr val="2C7C9F">
                  <a:lumMod val="60000"/>
                  <a:lumOff val="40000"/>
                </a:srgbClr>
              </a:buClr>
              <a:buNone/>
            </a:pPr>
            <a:r>
              <a:rPr lang="en-US" sz="2000" dirty="0">
                <a:solidFill>
                  <a:prstClr val="black">
                    <a:lumMod val="65000"/>
                    <a:lumOff val="35000"/>
                  </a:prstClr>
                </a:solidFill>
              </a:rPr>
              <a:t>“The Lord grant mercy to the household of </a:t>
            </a:r>
            <a:r>
              <a:rPr lang="en-US" sz="2000" dirty="0" err="1">
                <a:solidFill>
                  <a:prstClr val="black">
                    <a:lumMod val="65000"/>
                    <a:lumOff val="35000"/>
                  </a:prstClr>
                </a:solidFill>
              </a:rPr>
              <a:t>Onesiphorus</a:t>
            </a:r>
            <a:r>
              <a:rPr lang="en-US" sz="2000" dirty="0">
                <a:solidFill>
                  <a:prstClr val="black">
                    <a:lumMod val="65000"/>
                    <a:lumOff val="35000"/>
                  </a:prstClr>
                </a:solidFill>
              </a:rPr>
              <a:t>, for he often refreshed me, and was not ashamed of my chain; but when he arrived in Rome, he sought me out very zealously and found me”								         </a:t>
            </a:r>
            <a:r>
              <a:rPr lang="en-US" sz="2000" dirty="0" smtClean="0">
                <a:solidFill>
                  <a:prstClr val="black">
                    <a:lumMod val="65000"/>
                    <a:lumOff val="35000"/>
                  </a:prstClr>
                </a:solidFill>
              </a:rPr>
              <a:t> (</a:t>
            </a:r>
            <a:r>
              <a:rPr lang="en-US" sz="2000" dirty="0">
                <a:solidFill>
                  <a:prstClr val="black">
                    <a:lumMod val="65000"/>
                    <a:lumOff val="35000"/>
                  </a:prstClr>
                </a:solidFill>
              </a:rPr>
              <a:t>2 Timothy 1:16-17</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30753865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smtClean="0">
                <a:solidFill>
                  <a:prstClr val="black">
                    <a:lumMod val="65000"/>
                    <a:lumOff val="35000"/>
                  </a:prstClr>
                </a:solidFill>
              </a:rPr>
              <a:t>headstrong</a:t>
            </a:r>
            <a:r>
              <a:rPr lang="en-US" sz="2000" dirty="0">
                <a:solidFill>
                  <a:prstClr val="black">
                    <a:lumMod val="65000"/>
                    <a:lumOff val="35000"/>
                  </a:prstClr>
                </a:solidFill>
              </a:rPr>
              <a:t>, haughty, lovers of pleasure rather than lovers of God, having a form of godliness but denying its power. And from such people turn away!… </a:t>
            </a:r>
            <a:r>
              <a:rPr lang="en-US" sz="2000" dirty="0"/>
              <a:t>but they will progress no further, for their folly will be manifest to all”								</a:t>
            </a:r>
            <a:r>
              <a:rPr lang="en-US" sz="2000" dirty="0" smtClean="0"/>
              <a:t>							           (</a:t>
            </a:r>
            <a:r>
              <a:rPr lang="en-US" sz="2000" dirty="0"/>
              <a:t>2 Timothy 3:1-5,9)</a:t>
            </a:r>
          </a:p>
          <a:p>
            <a:pPr marL="0" indent="0">
              <a:buClr>
                <a:srgbClr val="2C7C9F">
                  <a:lumMod val="60000"/>
                  <a:lumOff val="40000"/>
                </a:srgbClr>
              </a:buClr>
              <a:buNone/>
            </a:pPr>
            <a:r>
              <a:rPr lang="en-US" sz="2000" i="1" dirty="0"/>
              <a:t>4. Be Strong in the Faith:</a:t>
            </a:r>
          </a:p>
          <a:p>
            <a:pPr marL="0" lvl="0" indent="0">
              <a:buClr>
                <a:srgbClr val="2C7C9F">
                  <a:lumMod val="60000"/>
                  <a:lumOff val="40000"/>
                </a:srgbClr>
              </a:buClr>
              <a:buNone/>
            </a:pPr>
            <a:r>
              <a:rPr lang="en-US" sz="2000" dirty="0"/>
              <a:t>“But you have carefully followed my doctrine, manner of life, purpose, faith, longsuffering, love, perseverance, persecutions, afflictions, </a:t>
            </a:r>
            <a:r>
              <a:rPr lang="en-US" sz="2000" dirty="0" smtClean="0"/>
              <a:t>which </a:t>
            </a:r>
            <a:r>
              <a:rPr lang="en-US" sz="2000" dirty="0">
                <a:solidFill>
                  <a:prstClr val="black">
                    <a:lumMod val="65000"/>
                    <a:lumOff val="35000"/>
                  </a:prstClr>
                </a:solidFill>
              </a:rPr>
              <a:t>happened to me at Antioch, at </a:t>
            </a:r>
            <a:r>
              <a:rPr lang="en-US" sz="2000" dirty="0" err="1">
                <a:solidFill>
                  <a:prstClr val="black">
                    <a:lumMod val="65000"/>
                    <a:lumOff val="35000"/>
                  </a:prstClr>
                </a:solidFill>
              </a:rPr>
              <a:t>Iconium</a:t>
            </a:r>
            <a:r>
              <a:rPr lang="en-US" sz="2000" dirty="0">
                <a:solidFill>
                  <a:prstClr val="black">
                    <a:lumMod val="65000"/>
                    <a:lumOff val="35000"/>
                  </a:prstClr>
                </a:solidFill>
              </a:rPr>
              <a:t>, at </a:t>
            </a:r>
            <a:r>
              <a:rPr lang="en-US" sz="2000" dirty="0" err="1">
                <a:solidFill>
                  <a:prstClr val="black">
                    <a:lumMod val="65000"/>
                    <a:lumOff val="35000"/>
                  </a:prstClr>
                </a:solidFill>
              </a:rPr>
              <a:t>Lystra</a:t>
            </a:r>
            <a:r>
              <a:rPr lang="en-US" sz="2000" dirty="0">
                <a:solidFill>
                  <a:prstClr val="black">
                    <a:lumMod val="65000"/>
                    <a:lumOff val="35000"/>
                  </a:prstClr>
                </a:solidFill>
              </a:rPr>
              <a:t>—what persecutions I endured. And out of them all the Lord delivered me”									          </a:t>
            </a:r>
            <a:r>
              <a:rPr lang="en-US" sz="2000" dirty="0" smtClean="0">
                <a:solidFill>
                  <a:prstClr val="black">
                    <a:lumMod val="65000"/>
                    <a:lumOff val="35000"/>
                  </a:prstClr>
                </a:solidFill>
              </a:rPr>
              <a:t>(</a:t>
            </a:r>
            <a:r>
              <a:rPr lang="en-US" sz="2000" dirty="0">
                <a:solidFill>
                  <a:prstClr val="black">
                    <a:lumMod val="65000"/>
                    <a:lumOff val="35000"/>
                  </a:prstClr>
                </a:solidFill>
              </a:rPr>
              <a:t>2 Timothy 3:10-11)</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But evil men and impostors will grow worse and worse, deceiving and being deceived”														  </a:t>
            </a:r>
            <a:r>
              <a:rPr lang="en-US" sz="2000" dirty="0" smtClean="0"/>
              <a:t> </a:t>
            </a:r>
            <a:r>
              <a:rPr lang="en-US" sz="2000" dirty="0"/>
              <a:t>(2 Timothy 3:13</a:t>
            </a:r>
            <a:r>
              <a:rPr lang="en-US" sz="2000" dirty="0" smtClean="0"/>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But you must continue in the things which you have learned and been assured of, knowing from whom you have learned them”									</a:t>
            </a:r>
            <a:r>
              <a:rPr lang="en-US" sz="2000" dirty="0" smtClean="0">
                <a:solidFill>
                  <a:prstClr val="black">
                    <a:lumMod val="65000"/>
                    <a:lumOff val="35000"/>
                  </a:prstClr>
                </a:solidFill>
              </a:rPr>
              <a:t>   (</a:t>
            </a:r>
            <a:r>
              <a:rPr lang="en-US" sz="2000" dirty="0">
                <a:solidFill>
                  <a:prstClr val="black">
                    <a:lumMod val="65000"/>
                    <a:lumOff val="35000"/>
                  </a:prstClr>
                </a:solidFill>
              </a:rPr>
              <a:t>2 Timothy 3:14)</a:t>
            </a:r>
          </a:p>
          <a:p>
            <a:pPr marL="0" indent="0">
              <a:buClr>
                <a:srgbClr val="2C7C9F">
                  <a:lumMod val="60000"/>
                  <a:lumOff val="40000"/>
                </a:srgbClr>
              </a:buClr>
              <a:buNone/>
            </a:pPr>
            <a:r>
              <a:rPr lang="en-US" sz="2000" dirty="0">
                <a:solidFill>
                  <a:prstClr val="black">
                    <a:lumMod val="65000"/>
                    <a:lumOff val="35000"/>
                  </a:prstClr>
                </a:solidFill>
              </a:rPr>
              <a:t>“And that from childhood you have known the Holy Scriptures, which are able to make you wise for salvation through faith which is in Christ Jesus”							 </a:t>
            </a:r>
            <a:r>
              <a:rPr lang="en-US" sz="2000" dirty="0" smtClean="0">
                <a:solidFill>
                  <a:prstClr val="black">
                    <a:lumMod val="65000"/>
                    <a:lumOff val="35000"/>
                  </a:prstClr>
                </a:solidFill>
              </a:rPr>
              <a:t>  (</a:t>
            </a:r>
            <a:r>
              <a:rPr lang="en-US" sz="2000" dirty="0">
                <a:solidFill>
                  <a:prstClr val="black">
                    <a:lumMod val="65000"/>
                    <a:lumOff val="35000"/>
                  </a:prstClr>
                </a:solidFill>
              </a:rPr>
              <a:t>2 Timothy 3:15</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“All Scripture is given by inspiration of God, and is profitable for doctrine, for reproof, for correction, for instruction in righteousness, that the man of God may be complete, thoroughly equipped for every good work”						                     </a:t>
            </a:r>
            <a:r>
              <a:rPr lang="en-US" sz="2000" dirty="0" smtClean="0">
                <a:solidFill>
                  <a:prstClr val="black">
                    <a:lumMod val="65000"/>
                    <a:lumOff val="35000"/>
                  </a:prstClr>
                </a:solidFill>
              </a:rPr>
              <a:t>(</a:t>
            </a:r>
            <a:r>
              <a:rPr lang="en-US" sz="2000" dirty="0">
                <a:solidFill>
                  <a:prstClr val="black">
                    <a:lumMod val="65000"/>
                    <a:lumOff val="35000"/>
                  </a:prstClr>
                </a:solidFill>
              </a:rPr>
              <a:t>2 Timothy 3:16-17)</a:t>
            </a:r>
          </a:p>
          <a:p>
            <a:pPr marL="0" indent="0">
              <a:buClr>
                <a:srgbClr val="2C7C9F">
                  <a:lumMod val="60000"/>
                  <a:lumOff val="40000"/>
                </a:srgbClr>
              </a:buClr>
              <a:buNone/>
            </a:pPr>
            <a:r>
              <a:rPr lang="en-US" sz="2000" i="1" dirty="0">
                <a:solidFill>
                  <a:prstClr val="black">
                    <a:lumMod val="65000"/>
                    <a:lumOff val="35000"/>
                  </a:prstClr>
                </a:solidFill>
              </a:rPr>
              <a:t>5. Preach the Word:</a:t>
            </a:r>
          </a:p>
          <a:p>
            <a:pPr marL="0" indent="0">
              <a:buClr>
                <a:srgbClr val="2C7C9F">
                  <a:lumMod val="60000"/>
                  <a:lumOff val="40000"/>
                </a:srgbClr>
              </a:buClr>
              <a:buNone/>
            </a:pPr>
            <a:r>
              <a:rPr lang="en-US" sz="2000" dirty="0">
                <a:solidFill>
                  <a:prstClr val="black">
                    <a:lumMod val="65000"/>
                    <a:lumOff val="35000"/>
                  </a:prstClr>
                </a:solidFill>
              </a:rPr>
              <a:t>“Preach the word! Be ready in season and out of season. Convince</a:t>
            </a:r>
            <a:r>
              <a:rPr lang="en-US" sz="2000" dirty="0" smtClean="0">
                <a:solidFill>
                  <a:prstClr val="black">
                    <a:lumMod val="65000"/>
                    <a:lumOff val="35000"/>
                  </a:prstClr>
                </a:solidFill>
              </a:rPr>
              <a:t>,</a:t>
            </a:r>
            <a:r>
              <a:rPr lang="is-I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rebuke, exhort, with all longsuffering and teaching”										     </a:t>
            </a:r>
            <a:r>
              <a:rPr lang="en-US" sz="2000" dirty="0" smtClean="0">
                <a:solidFill>
                  <a:prstClr val="black">
                    <a:lumMod val="65000"/>
                    <a:lumOff val="35000"/>
                  </a:prstClr>
                </a:solidFill>
              </a:rPr>
              <a:t>(</a:t>
            </a:r>
            <a:r>
              <a:rPr lang="en-US" sz="2000" dirty="0">
                <a:solidFill>
                  <a:prstClr val="black">
                    <a:lumMod val="65000"/>
                    <a:lumOff val="35000"/>
                  </a:prstClr>
                </a:solidFill>
              </a:rPr>
              <a:t>2 Timothy 4:2)</a:t>
            </a:r>
          </a:p>
          <a:p>
            <a:pPr marL="0" indent="0">
              <a:buClr>
                <a:srgbClr val="2C7C9F">
                  <a:lumMod val="60000"/>
                  <a:lumOff val="40000"/>
                </a:srgbClr>
              </a:buClr>
              <a:buNone/>
            </a:pPr>
            <a:r>
              <a:rPr lang="en-US" sz="2000" dirty="0" smtClean="0">
                <a:solidFill>
                  <a:prstClr val="black">
                    <a:lumMod val="65000"/>
                    <a:lumOff val="35000"/>
                  </a:prstClr>
                </a:solidFill>
              </a:rPr>
              <a:t>“For </a:t>
            </a:r>
            <a:r>
              <a:rPr lang="en-US" sz="2000" dirty="0">
                <a:solidFill>
                  <a:prstClr val="black">
                    <a:lumMod val="65000"/>
                    <a:lumOff val="35000"/>
                  </a:prstClr>
                </a:solidFill>
              </a:rPr>
              <a:t>the time will come when they will not endure sound doctrine, but according to their own desires, because they have itching ears, they will heap up for themselves teachers</a:t>
            </a:r>
            <a:r>
              <a:rPr lang="en-US" sz="2000" dirty="0" smtClean="0">
                <a:solidFill>
                  <a:prstClr val="black">
                    <a:lumMod val="65000"/>
                    <a:lumOff val="35000"/>
                  </a:prstClr>
                </a:solidFill>
              </a:rPr>
              <a:t>; and </a:t>
            </a:r>
            <a:r>
              <a:rPr lang="en-US" sz="2000" dirty="0">
                <a:solidFill>
                  <a:prstClr val="black">
                    <a:lumMod val="65000"/>
                    <a:lumOff val="35000"/>
                  </a:prstClr>
                </a:solidFill>
              </a:rPr>
              <a:t>they will turn their ears away from the truth, and be turned aside to </a:t>
            </a:r>
            <a:r>
              <a:rPr lang="en-US" sz="2000" dirty="0" smtClean="0">
                <a:solidFill>
                  <a:prstClr val="black">
                    <a:lumMod val="65000"/>
                    <a:lumOff val="35000"/>
                  </a:prstClr>
                </a:solidFill>
              </a:rPr>
              <a:t>fables”										              (2 Timothy 4:3-4)</a:t>
            </a:r>
          </a:p>
          <a:p>
            <a:pPr marL="0" indent="0">
              <a:buClr>
                <a:srgbClr val="2C7C9F">
                  <a:lumMod val="60000"/>
                  <a:lumOff val="40000"/>
                </a:srgbClr>
              </a:buClr>
              <a:buNone/>
            </a:pPr>
            <a:r>
              <a:rPr lang="en-US" sz="2200" dirty="0" smtClean="0">
                <a:solidFill>
                  <a:prstClr val="black">
                    <a:lumMod val="65000"/>
                    <a:lumOff val="35000"/>
                  </a:prstClr>
                </a:solidFill>
              </a:rPr>
              <a:t>IV</a:t>
            </a:r>
            <a:r>
              <a:rPr lang="en-US" sz="2200" dirty="0">
                <a:solidFill>
                  <a:prstClr val="black">
                    <a:lumMod val="65000"/>
                    <a:lumOff val="35000"/>
                  </a:prstClr>
                </a:solidFill>
              </a:rPr>
              <a:t>. </a:t>
            </a:r>
            <a:r>
              <a:rPr lang="en-US" sz="2200" u="sng" dirty="0">
                <a:solidFill>
                  <a:prstClr val="black">
                    <a:lumMod val="65000"/>
                    <a:lumOff val="35000"/>
                  </a:prstClr>
                </a:solidFill>
              </a:rPr>
              <a:t>Concluding Remarks:</a:t>
            </a:r>
            <a:r>
              <a:rPr lang="en-US" sz="2200" dirty="0">
                <a:solidFill>
                  <a:prstClr val="black">
                    <a:lumMod val="65000"/>
                    <a:lumOff val="35000"/>
                  </a:prstClr>
                </a:solidFill>
              </a:rPr>
              <a:t> (</a:t>
            </a:r>
            <a:r>
              <a:rPr lang="en-US" sz="2200" dirty="0" smtClean="0">
                <a:solidFill>
                  <a:prstClr val="black">
                    <a:lumMod val="65000"/>
                    <a:lumOff val="35000"/>
                  </a:prstClr>
                </a:solidFill>
              </a:rPr>
              <a:t>Ch. 4</a:t>
            </a:r>
            <a:r>
              <a:rPr lang="en-US" sz="2200" dirty="0">
                <a:solidFill>
                  <a:prstClr val="black">
                    <a:lumMod val="65000"/>
                    <a:lumOff val="35000"/>
                  </a:prstClr>
                </a:solidFill>
              </a:rPr>
              <a:t>)</a:t>
            </a:r>
          </a:p>
          <a:p>
            <a:pPr marL="0" indent="0">
              <a:buClr>
                <a:srgbClr val="2C7C9F">
                  <a:lumMod val="60000"/>
                  <a:lumOff val="40000"/>
                </a:srgbClr>
              </a:buClr>
              <a:buNone/>
            </a:pPr>
            <a:r>
              <a:rPr lang="en-US" sz="2000" i="1" dirty="0">
                <a:solidFill>
                  <a:prstClr val="black">
                    <a:lumMod val="65000"/>
                    <a:lumOff val="35000"/>
                  </a:prstClr>
                </a:solidFill>
              </a:rPr>
              <a:t>1. St. Paul’s Valedictory:</a:t>
            </a:r>
          </a:p>
          <a:p>
            <a:pPr marL="0" indent="0">
              <a:buClr>
                <a:srgbClr val="2C7C9F">
                  <a:lumMod val="60000"/>
                  <a:lumOff val="40000"/>
                </a:srgbClr>
              </a:buClr>
              <a:buNone/>
            </a:pPr>
            <a:r>
              <a:rPr lang="en-US" sz="2000" dirty="0">
                <a:solidFill>
                  <a:prstClr val="black">
                    <a:lumMod val="65000"/>
                    <a:lumOff val="35000"/>
                  </a:prstClr>
                </a:solidFill>
              </a:rPr>
              <a:t>“I have fought the good fight, I have finished the race, I have kept the faith. Finally, there is laid up for me the crown of righteousness, which the Lord, the righteous Judge, will give to me on that Day, and not to </a:t>
            </a:r>
            <a:r>
              <a:rPr lang="en-US" sz="2000" dirty="0" smtClean="0">
                <a:solidFill>
                  <a:prstClr val="black">
                    <a:lumMod val="65000"/>
                    <a:lumOff val="35000"/>
                  </a:prstClr>
                </a:solidFill>
              </a:rPr>
              <a:t>me</a:t>
            </a:r>
            <a:r>
              <a:rPr lang="is-IS" sz="2000" dirty="0" smtClean="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smtClean="0">
                <a:solidFill>
                  <a:prstClr val="black">
                    <a:lumMod val="65000"/>
                    <a:lumOff val="35000"/>
                  </a:prstClr>
                </a:solidFill>
              </a:rPr>
              <a:t>only </a:t>
            </a:r>
            <a:r>
              <a:rPr lang="en-US" sz="2000" dirty="0">
                <a:solidFill>
                  <a:prstClr val="black">
                    <a:lumMod val="65000"/>
                    <a:lumOff val="35000"/>
                  </a:prstClr>
                </a:solidFill>
              </a:rPr>
              <a:t>but also to all who have loved His appearing”										</a:t>
            </a:r>
            <a:r>
              <a:rPr lang="en-US" sz="2000" dirty="0" smtClean="0">
                <a:solidFill>
                  <a:prstClr val="black">
                    <a:lumMod val="65000"/>
                    <a:lumOff val="35000"/>
                  </a:prstClr>
                </a:solidFill>
              </a:rPr>
              <a:t>  (</a:t>
            </a:r>
            <a:r>
              <a:rPr lang="en-US" sz="2000" dirty="0">
                <a:solidFill>
                  <a:prstClr val="black">
                    <a:lumMod val="65000"/>
                    <a:lumOff val="35000"/>
                  </a:prstClr>
                </a:solidFill>
              </a:rPr>
              <a:t>2 Timothy 4:7-8)</a:t>
            </a:r>
          </a:p>
          <a:p>
            <a:pPr marL="0" indent="0">
              <a:buClr>
                <a:srgbClr val="2C7C9F">
                  <a:lumMod val="60000"/>
                  <a:lumOff val="40000"/>
                </a:srgbClr>
              </a:buClr>
              <a:buNone/>
            </a:pPr>
            <a:r>
              <a:rPr lang="en-US" sz="2000" i="1" dirty="0">
                <a:solidFill>
                  <a:prstClr val="black">
                    <a:lumMod val="65000"/>
                    <a:lumOff val="35000"/>
                  </a:prstClr>
                </a:solidFill>
              </a:rPr>
              <a:t>2. His Circumstances and Requests:</a:t>
            </a:r>
          </a:p>
          <a:p>
            <a:pPr marL="0" indent="0">
              <a:buClr>
                <a:srgbClr val="2C7C9F">
                  <a:lumMod val="60000"/>
                  <a:lumOff val="40000"/>
                </a:srgbClr>
              </a:buClr>
              <a:buNone/>
            </a:pPr>
            <a:r>
              <a:rPr lang="en-US" sz="2000" dirty="0"/>
              <a:t>“Do your utmost to come before winter”		 									  </a:t>
            </a:r>
            <a:r>
              <a:rPr lang="en-US" sz="2000" dirty="0" smtClean="0"/>
              <a:t> (</a:t>
            </a:r>
            <a:r>
              <a:rPr lang="en-US" sz="2000" dirty="0"/>
              <a:t>2 Timothy 4:21)</a:t>
            </a:r>
          </a:p>
          <a:p>
            <a:pPr marL="0" indent="0">
              <a:buClr>
                <a:srgbClr val="2C7C9F">
                  <a:lumMod val="60000"/>
                  <a:lumOff val="40000"/>
                </a:srgbClr>
              </a:buClr>
              <a:buNone/>
            </a:pPr>
            <a:r>
              <a:rPr lang="en-US" sz="2000" i="1" dirty="0"/>
              <a:t>3. Farewell:</a:t>
            </a:r>
          </a:p>
          <a:p>
            <a:pPr marL="0" indent="0">
              <a:buClr>
                <a:srgbClr val="2C7C9F">
                  <a:lumMod val="60000"/>
                  <a:lumOff val="40000"/>
                </a:srgbClr>
              </a:buClr>
              <a:buNone/>
            </a:pPr>
            <a:r>
              <a:rPr lang="en-US" sz="2000" dirty="0"/>
              <a:t>“The Lord Jesus Christ be with your spirit. Grace be with you. Amen”							   </a:t>
            </a:r>
            <a:r>
              <a:rPr lang="en-US" sz="2000" dirty="0" smtClean="0"/>
              <a:t>(</a:t>
            </a:r>
            <a:r>
              <a:rPr lang="en-US" sz="2000" dirty="0"/>
              <a:t>2 Timothy 4:22</a:t>
            </a:r>
            <a:r>
              <a:rPr lang="en-US" sz="2000" dirty="0" smtClean="0"/>
              <a:t>)</a:t>
            </a:r>
            <a:endParaRPr lang="en-US" sz="2000" dirty="0"/>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Characteristics of the Epistle:</a:t>
            </a:r>
            <a:endParaRPr lang="en-US" b="1"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I. This is the </a:t>
            </a:r>
            <a:r>
              <a:rPr lang="en-US" sz="2000" i="1" dirty="0" smtClean="0">
                <a:solidFill>
                  <a:prstClr val="black">
                    <a:lumMod val="65000"/>
                    <a:lumOff val="35000"/>
                  </a:prstClr>
                </a:solidFill>
              </a:rPr>
              <a:t>Last </a:t>
            </a:r>
            <a:r>
              <a:rPr lang="en-US" sz="2000" i="1" dirty="0">
                <a:solidFill>
                  <a:prstClr val="black">
                    <a:lumMod val="65000"/>
                    <a:lumOff val="35000"/>
                  </a:prstClr>
                </a:solidFill>
              </a:rPr>
              <a:t>E</a:t>
            </a:r>
            <a:r>
              <a:rPr lang="en-US" sz="2000" i="1" dirty="0" smtClean="0">
                <a:solidFill>
                  <a:prstClr val="black">
                    <a:lumMod val="65000"/>
                    <a:lumOff val="35000"/>
                  </a:prstClr>
                </a:solidFill>
              </a:rPr>
              <a:t>pistle Written </a:t>
            </a:r>
            <a:r>
              <a:rPr lang="en-US" sz="2000" i="1" dirty="0">
                <a:solidFill>
                  <a:prstClr val="black">
                    <a:lumMod val="65000"/>
                    <a:lumOff val="35000"/>
                  </a:prstClr>
                </a:solidFill>
              </a:rPr>
              <a:t>by our </a:t>
            </a:r>
            <a:r>
              <a:rPr lang="en-US" sz="2000" i="1" dirty="0" smtClean="0">
                <a:solidFill>
                  <a:prstClr val="black">
                    <a:lumMod val="65000"/>
                    <a:lumOff val="35000"/>
                  </a:prstClr>
                </a:solidFill>
              </a:rPr>
              <a:t>Teacher </a:t>
            </a:r>
            <a:r>
              <a:rPr lang="en-US" sz="2000" i="1" dirty="0">
                <a:solidFill>
                  <a:prstClr val="black">
                    <a:lumMod val="65000"/>
                    <a:lumOff val="35000"/>
                  </a:prstClr>
                </a:solidFill>
              </a:rPr>
              <a:t>the Apostle Paul while </a:t>
            </a:r>
            <a:r>
              <a:rPr lang="en-US" sz="2000" i="1" dirty="0" smtClean="0">
                <a:solidFill>
                  <a:prstClr val="black">
                    <a:lumMod val="65000"/>
                    <a:lumOff val="35000"/>
                  </a:prstClr>
                </a:solidFill>
              </a:rPr>
              <a:t>Imprisoned</a:t>
            </a:r>
            <a:r>
              <a:rPr lang="en-US" sz="2000" i="1" dirty="0">
                <a:solidFill>
                  <a:prstClr val="black">
                    <a:lumMod val="65000"/>
                    <a:lumOff val="35000"/>
                  </a:prstClr>
                </a:solidFill>
              </a:rPr>
              <a:t>, being </a:t>
            </a:r>
            <a:r>
              <a:rPr lang="en-US" sz="2000" i="1" dirty="0" smtClean="0">
                <a:solidFill>
                  <a:prstClr val="black">
                    <a:lumMod val="65000"/>
                    <a:lumOff val="35000"/>
                  </a:prstClr>
                </a:solidFill>
              </a:rPr>
              <a:t>Aware </a:t>
            </a:r>
            <a:r>
              <a:rPr lang="en-US" sz="2000" i="1" dirty="0">
                <a:solidFill>
                  <a:prstClr val="black">
                    <a:lumMod val="65000"/>
                    <a:lumOff val="35000"/>
                  </a:prstClr>
                </a:solidFill>
              </a:rPr>
              <a:t>that his </a:t>
            </a:r>
            <a:r>
              <a:rPr lang="en-US" sz="2000" i="1" dirty="0" smtClean="0">
                <a:solidFill>
                  <a:prstClr val="black">
                    <a:lumMod val="65000"/>
                    <a:lumOff val="35000"/>
                  </a:prstClr>
                </a:solidFill>
              </a:rPr>
              <a:t>End </a:t>
            </a:r>
            <a:r>
              <a:rPr lang="en-US" sz="2000" i="1" dirty="0">
                <a:solidFill>
                  <a:prstClr val="black">
                    <a:lumMod val="65000"/>
                    <a:lumOff val="35000"/>
                  </a:prstClr>
                </a:solidFill>
              </a:rPr>
              <a:t>is </a:t>
            </a:r>
            <a:r>
              <a:rPr lang="en-US" sz="2000" i="1" dirty="0" smtClean="0">
                <a:solidFill>
                  <a:prstClr val="black">
                    <a:lumMod val="65000"/>
                    <a:lumOff val="35000"/>
                  </a:prstClr>
                </a:solidFill>
              </a:rPr>
              <a:t>Near</a:t>
            </a:r>
            <a:r>
              <a:rPr lang="en-US" sz="2000" i="1"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“For I am already being poured out as a drink offering”									   </a:t>
            </a:r>
            <a:r>
              <a:rPr lang="en-US" sz="2000" dirty="0" smtClean="0">
                <a:solidFill>
                  <a:prstClr val="black">
                    <a:lumMod val="65000"/>
                    <a:lumOff val="35000"/>
                  </a:prstClr>
                </a:solidFill>
              </a:rPr>
              <a:t>  (</a:t>
            </a:r>
            <a:r>
              <a:rPr lang="en-US" sz="2000" dirty="0">
                <a:solidFill>
                  <a:prstClr val="black">
                    <a:lumMod val="65000"/>
                    <a:lumOff val="35000"/>
                  </a:prstClr>
                </a:solidFill>
              </a:rPr>
              <a:t>2 Timothy 4:6)</a:t>
            </a:r>
          </a:p>
          <a:p>
            <a:pPr marL="0" indent="0">
              <a:buNone/>
            </a:pPr>
            <a:r>
              <a:rPr lang="en-US" sz="2000" dirty="0">
                <a:solidFill>
                  <a:prstClr val="black">
                    <a:lumMod val="65000"/>
                    <a:lumOff val="35000"/>
                  </a:prstClr>
                </a:solidFill>
              </a:rPr>
              <a:t>1. The epistle is considered his last will and testimony from an apostolic revered father to his son in the Lord, after a faithful struggle in ministry.</a:t>
            </a:r>
          </a:p>
          <a:p>
            <a:pPr marL="0" indent="0">
              <a:buNone/>
            </a:pPr>
            <a:r>
              <a:rPr lang="en-US" sz="2000" dirty="0" smtClean="0"/>
              <a:t>2. It </a:t>
            </a:r>
            <a:r>
              <a:rPr lang="en-US" sz="2000" dirty="0"/>
              <a:t>has a historical importance, for it points to the period of the life of the </a:t>
            </a:r>
            <a:r>
              <a:rPr lang="en-US" sz="2000" dirty="0" smtClean="0"/>
              <a:t>Apostle Paul post his first imprisonment in Rome.</a:t>
            </a:r>
          </a:p>
          <a:p>
            <a:pPr marL="0" indent="0">
              <a:buNone/>
            </a:pPr>
            <a:r>
              <a:rPr lang="en-US" sz="2000" dirty="0" smtClean="0">
                <a:solidFill>
                  <a:prstClr val="black">
                    <a:lumMod val="65000"/>
                    <a:lumOff val="35000"/>
                  </a:prstClr>
                </a:solidFill>
              </a:rPr>
              <a:t>3. </a:t>
            </a:r>
            <a:r>
              <a:rPr lang="en-US" sz="2000" dirty="0">
                <a:solidFill>
                  <a:prstClr val="black">
                    <a:lumMod val="65000"/>
                    <a:lumOff val="35000"/>
                  </a:prstClr>
                </a:solidFill>
              </a:rPr>
              <a:t>In </a:t>
            </a:r>
            <a:r>
              <a:rPr lang="en-US" sz="2000" dirty="0" smtClean="0">
                <a:solidFill>
                  <a:prstClr val="black">
                    <a:lumMod val="65000"/>
                    <a:lumOff val="35000"/>
                  </a:prstClr>
                </a:solidFill>
              </a:rPr>
              <a:t>this farewell epistle</a:t>
            </a:r>
            <a:r>
              <a:rPr lang="en-US" sz="2000" dirty="0">
                <a:solidFill>
                  <a:prstClr val="black">
                    <a:lumMod val="65000"/>
                    <a:lumOff val="35000"/>
                  </a:prstClr>
                </a:solidFill>
              </a:rPr>
              <a:t>, we see St. Paul, the great evangelist, ready to face death with the spirit of martyrdom</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18591970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smtClean="0">
                <a:solidFill>
                  <a:prstClr val="black">
                    <a:lumMod val="65000"/>
                    <a:lumOff val="35000"/>
                  </a:prstClr>
                </a:solidFill>
              </a:rPr>
              <a:t>4. </a:t>
            </a:r>
            <a:r>
              <a:rPr lang="en-US" sz="2000" dirty="0">
                <a:solidFill>
                  <a:prstClr val="black">
                    <a:lumMod val="65000"/>
                    <a:lumOff val="35000"/>
                  </a:prstClr>
                </a:solidFill>
              </a:rPr>
              <a:t>Looking back, the Apostle recounts the mercies of God and His many cares in the darkest circumstances:</a:t>
            </a:r>
          </a:p>
          <a:p>
            <a:pPr marL="0" lv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But the Lord stood with me and strengthened me, so that the message might be preached fully through me, and that all the Gentiles </a:t>
            </a:r>
            <a:r>
              <a:rPr lang="en-US" sz="2000" dirty="0" smtClean="0">
                <a:solidFill>
                  <a:prstClr val="black">
                    <a:lumMod val="65000"/>
                    <a:lumOff val="35000"/>
                  </a:prstClr>
                </a:solidFill>
              </a:rPr>
              <a:t>might</a:t>
            </a:r>
            <a:r>
              <a:rPr lang="en-US" sz="2000" dirty="0">
                <a:solidFill>
                  <a:prstClr val="black">
                    <a:lumMod val="65000"/>
                    <a:lumOff val="35000"/>
                  </a:prstClr>
                </a:solidFill>
              </a:rPr>
              <a:t> hear. Also I was delivered out of the mouth of the lion”									   </a:t>
            </a:r>
            <a:r>
              <a:rPr lang="en-US" sz="2000" dirty="0" smtClean="0">
                <a:solidFill>
                  <a:prstClr val="black">
                    <a:lumMod val="65000"/>
                    <a:lumOff val="35000"/>
                  </a:prstClr>
                </a:solidFill>
              </a:rPr>
              <a:t>            (</a:t>
            </a:r>
            <a:r>
              <a:rPr lang="en-US" sz="2000" dirty="0">
                <a:solidFill>
                  <a:prstClr val="black">
                    <a:lumMod val="65000"/>
                    <a:lumOff val="35000"/>
                  </a:prstClr>
                </a:solidFill>
              </a:rPr>
              <a:t>2 Timothy 4:17)</a:t>
            </a:r>
          </a:p>
          <a:p>
            <a:pPr marL="0" lvl="0" indent="0">
              <a:buClr>
                <a:srgbClr val="2C7C9F">
                  <a:lumMod val="60000"/>
                  <a:lumOff val="40000"/>
                </a:srgbClr>
              </a:buClr>
              <a:buNone/>
            </a:pPr>
            <a:r>
              <a:rPr lang="en-US" sz="2000" dirty="0">
                <a:solidFill>
                  <a:prstClr val="black">
                    <a:lumMod val="65000"/>
                    <a:lumOff val="35000"/>
                  </a:prstClr>
                </a:solidFill>
              </a:rPr>
              <a:t>5</a:t>
            </a:r>
            <a:r>
              <a:rPr lang="en-US" sz="2000" dirty="0" smtClean="0">
                <a:solidFill>
                  <a:prstClr val="black">
                    <a:lumMod val="65000"/>
                    <a:lumOff val="35000"/>
                  </a:prstClr>
                </a:solidFill>
              </a:rPr>
              <a:t>. </a:t>
            </a:r>
            <a:r>
              <a:rPr lang="en-US" sz="2000" dirty="0">
                <a:solidFill>
                  <a:prstClr val="black">
                    <a:lumMod val="65000"/>
                    <a:lumOff val="35000"/>
                  </a:prstClr>
                </a:solidFill>
              </a:rPr>
              <a:t>Looking to the future, we see that peace and joy fill his soul with happiness and hope:</a:t>
            </a:r>
          </a:p>
          <a:p>
            <a:pPr marL="0" lvl="0" indent="0">
              <a:buClr>
                <a:srgbClr val="2C7C9F">
                  <a:lumMod val="60000"/>
                  <a:lumOff val="40000"/>
                </a:srgbClr>
              </a:buClr>
              <a:buNone/>
            </a:pPr>
            <a:r>
              <a:rPr lang="en-US" sz="2000" dirty="0">
                <a:solidFill>
                  <a:prstClr val="black">
                    <a:lumMod val="65000"/>
                    <a:lumOff val="35000"/>
                  </a:prstClr>
                </a:solidFill>
              </a:rPr>
              <a:t>“And the Lord will deliver me from every evil work and preserve me for His kingdom” 						  									   </a:t>
            </a:r>
            <a:r>
              <a:rPr lang="en-US" sz="2000" dirty="0" smtClean="0">
                <a:solidFill>
                  <a:prstClr val="black">
                    <a:lumMod val="65000"/>
                    <a:lumOff val="35000"/>
                  </a:prstClr>
                </a:solidFill>
              </a:rPr>
              <a:t>(</a:t>
            </a:r>
            <a:r>
              <a:rPr lang="en-US" sz="2000" dirty="0">
                <a:solidFill>
                  <a:prstClr val="black">
                    <a:lumMod val="65000"/>
                    <a:lumOff val="35000"/>
                  </a:prstClr>
                </a:solidFill>
              </a:rPr>
              <a:t>2 Timothy 4:18</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703574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i="1" dirty="0"/>
              <a:t>II. The </a:t>
            </a:r>
            <a:r>
              <a:rPr lang="en-US" sz="2000" i="1" dirty="0" smtClean="0"/>
              <a:t>Conditions </a:t>
            </a:r>
            <a:r>
              <a:rPr lang="en-US" sz="2000" i="1" dirty="0"/>
              <a:t>of this </a:t>
            </a:r>
            <a:r>
              <a:rPr lang="en-US" sz="2000" i="1" dirty="0" smtClean="0"/>
              <a:t>Imprisonment </a:t>
            </a:r>
            <a:r>
              <a:rPr lang="en-US" sz="2000" i="1" dirty="0"/>
              <a:t>D</a:t>
            </a:r>
            <a:r>
              <a:rPr lang="en-US" sz="2000" i="1" dirty="0" smtClean="0"/>
              <a:t>iffer </a:t>
            </a:r>
            <a:r>
              <a:rPr lang="en-US" sz="2000" i="1" dirty="0"/>
              <a:t>from those of the </a:t>
            </a:r>
            <a:r>
              <a:rPr lang="en-US" sz="2000" i="1" dirty="0" smtClean="0"/>
              <a:t>1</a:t>
            </a:r>
            <a:r>
              <a:rPr lang="en-US" sz="2000" i="1" baseline="30000" dirty="0" smtClean="0"/>
              <a:t>st</a:t>
            </a:r>
            <a:r>
              <a:rPr lang="en-US" sz="2000" i="1" dirty="0"/>
              <a:t> </a:t>
            </a:r>
            <a:r>
              <a:rPr lang="en-US" sz="2000" i="1" dirty="0" smtClean="0"/>
              <a:t>Imprisonment when </a:t>
            </a:r>
            <a:r>
              <a:rPr lang="en-US" sz="2000" i="1" dirty="0"/>
              <a:t>he </a:t>
            </a:r>
            <a:r>
              <a:rPr lang="en-US" sz="2000" i="1" dirty="0" smtClean="0"/>
              <a:t>Wrote </a:t>
            </a:r>
            <a:r>
              <a:rPr lang="en-US" sz="2000" i="1" dirty="0"/>
              <a:t>the </a:t>
            </a:r>
            <a:r>
              <a:rPr lang="en-US" sz="2000" i="1" dirty="0" smtClean="0"/>
              <a:t>Four </a:t>
            </a:r>
            <a:r>
              <a:rPr lang="en-US" sz="2000" i="1" dirty="0"/>
              <a:t>C</a:t>
            </a:r>
            <a:r>
              <a:rPr lang="en-US" sz="2000" i="1" dirty="0" smtClean="0"/>
              <a:t>aptivity </a:t>
            </a:r>
            <a:r>
              <a:rPr lang="en-US" sz="2000" i="1" dirty="0"/>
              <a:t>E</a:t>
            </a:r>
            <a:r>
              <a:rPr lang="en-US" sz="2000" i="1" dirty="0" smtClean="0"/>
              <a:t>pistles:</a:t>
            </a:r>
          </a:p>
          <a:p>
            <a:pPr marL="0" indent="0">
              <a:buNone/>
            </a:pPr>
            <a:r>
              <a:rPr lang="en-US" sz="2000" dirty="0"/>
              <a:t>1. He is now persecuted by Rome because of the belief of many throughout the whole Roman Empire:</a:t>
            </a:r>
          </a:p>
          <a:p>
            <a:pPr marL="0" indent="0">
              <a:buNone/>
            </a:pPr>
            <a:r>
              <a:rPr lang="en-US" sz="2000" dirty="0"/>
              <a:t>“Remember that Jesus Christ, of the seed of David, was raised from the dead according to my gospel, for which I suffer trouble as an evildoer, even to the point of chains; but the word of God is not chained” 								  </a:t>
            </a:r>
            <a:r>
              <a:rPr lang="en-US" sz="2000" dirty="0" smtClean="0"/>
              <a:t>(</a:t>
            </a:r>
            <a:r>
              <a:rPr lang="en-US" sz="2000" dirty="0"/>
              <a:t>2 Timothy 2:8-9</a:t>
            </a:r>
            <a:r>
              <a:rPr lang="en-US" sz="2000" dirty="0" smtClean="0"/>
              <a:t>)</a:t>
            </a:r>
          </a:p>
          <a:p>
            <a:pPr marL="0" lvl="0" indent="0">
              <a:buClr>
                <a:srgbClr val="2C7C9F">
                  <a:lumMod val="60000"/>
                  <a:lumOff val="40000"/>
                </a:srgbClr>
              </a:buClr>
              <a:buNone/>
            </a:pPr>
            <a:r>
              <a:rPr lang="en-US" sz="2000" dirty="0" smtClean="0">
                <a:solidFill>
                  <a:prstClr val="black">
                    <a:lumMod val="65000"/>
                    <a:lumOff val="35000"/>
                  </a:prstClr>
                </a:solidFill>
              </a:rPr>
              <a:t>2. </a:t>
            </a:r>
            <a:r>
              <a:rPr lang="en-US" sz="2000" dirty="0">
                <a:solidFill>
                  <a:prstClr val="black">
                    <a:lumMod val="65000"/>
                    <a:lumOff val="35000"/>
                  </a:prstClr>
                </a:solidFill>
              </a:rPr>
              <a:t>It appears that St. Paul was prosecuted more than once during this last imprisonment in Rome, and that he wrote this epistle after all prosecutions ended and before his martyrdom:</a:t>
            </a:r>
          </a:p>
          <a:p>
            <a:pPr marL="0" lvl="0" indent="0">
              <a:buClr>
                <a:srgbClr val="2C7C9F">
                  <a:lumMod val="60000"/>
                  <a:lumOff val="40000"/>
                </a:srgbClr>
              </a:buClr>
              <a:buNone/>
            </a:pPr>
            <a:r>
              <a:rPr lang="en-US" sz="2000" dirty="0">
                <a:solidFill>
                  <a:prstClr val="black">
                    <a:lumMod val="65000"/>
                    <a:lumOff val="35000"/>
                  </a:prstClr>
                </a:solidFill>
              </a:rPr>
              <a:t>“At my first defense no one stood with me, but all forsook me”								   </a:t>
            </a:r>
            <a:r>
              <a:rPr lang="en-US" sz="2000" dirty="0" smtClean="0">
                <a:solidFill>
                  <a:prstClr val="black">
                    <a:lumMod val="65000"/>
                    <a:lumOff val="35000"/>
                  </a:prstClr>
                </a:solidFill>
              </a:rPr>
              <a:t>(</a:t>
            </a:r>
            <a:r>
              <a:rPr lang="en-US" sz="2000" dirty="0">
                <a:solidFill>
                  <a:prstClr val="black">
                    <a:lumMod val="65000"/>
                    <a:lumOff val="35000"/>
                  </a:prstClr>
                </a:solidFill>
              </a:rPr>
              <a:t>2 Timothy 4:16</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3. He anticipates his execution:</a:t>
            </a:r>
          </a:p>
          <a:p>
            <a:pPr marL="0" indent="0">
              <a:buClr>
                <a:srgbClr val="2C7C9F">
                  <a:lumMod val="60000"/>
                  <a:lumOff val="40000"/>
                </a:srgbClr>
              </a:buClr>
              <a:buNone/>
            </a:pPr>
            <a:r>
              <a:rPr lang="en-US" sz="2000" dirty="0">
                <a:solidFill>
                  <a:prstClr val="black">
                    <a:lumMod val="65000"/>
                    <a:lumOff val="35000"/>
                  </a:prstClr>
                </a:solidFill>
              </a:rPr>
              <a:t>“And the time of my departure is at hand”											    </a:t>
            </a:r>
            <a:r>
              <a:rPr lang="en-US" sz="2000" dirty="0" smtClean="0">
                <a:solidFill>
                  <a:prstClr val="black">
                    <a:lumMod val="65000"/>
                    <a:lumOff val="35000"/>
                  </a:prstClr>
                </a:solidFill>
              </a:rPr>
              <a:t> </a:t>
            </a:r>
            <a:r>
              <a:rPr lang="en-US" sz="2000" dirty="0">
                <a:solidFill>
                  <a:prstClr val="black">
                    <a:lumMod val="65000"/>
                    <a:lumOff val="35000"/>
                  </a:prstClr>
                </a:solidFill>
              </a:rPr>
              <a:t>(2 Timothy 4:6)</a:t>
            </a:r>
          </a:p>
          <a:p>
            <a:pPr marL="0" lvl="0" indent="0">
              <a:buNone/>
            </a:pPr>
            <a:r>
              <a:rPr lang="en-US" sz="2000" dirty="0">
                <a:solidFill>
                  <a:prstClr val="black">
                    <a:lumMod val="65000"/>
                    <a:lumOff val="35000"/>
                  </a:prstClr>
                </a:solidFill>
              </a:rPr>
              <a:t>4</a:t>
            </a:r>
            <a:r>
              <a:rPr lang="en-US" sz="2000" dirty="0" smtClean="0">
                <a:solidFill>
                  <a:prstClr val="black">
                    <a:lumMod val="65000"/>
                    <a:lumOff val="35000"/>
                  </a:prstClr>
                </a:solidFill>
              </a:rPr>
              <a:t>. </a:t>
            </a:r>
            <a:r>
              <a:rPr lang="en-US" sz="2000" dirty="0">
                <a:solidFill>
                  <a:prstClr val="black">
                    <a:lumMod val="65000"/>
                    <a:lumOff val="35000"/>
                  </a:prstClr>
                </a:solidFill>
              </a:rPr>
              <a:t>Virtually totally abandoned by all his friends from Asia, except for </a:t>
            </a:r>
            <a:r>
              <a:rPr lang="en-US" sz="2000" dirty="0" err="1">
                <a:solidFill>
                  <a:prstClr val="black">
                    <a:lumMod val="65000"/>
                    <a:lumOff val="35000"/>
                  </a:prstClr>
                </a:solidFill>
              </a:rPr>
              <a:t>Onesiphorus</a:t>
            </a:r>
            <a:r>
              <a:rPr lang="en-US" sz="2000" dirty="0">
                <a:solidFill>
                  <a:prstClr val="black">
                    <a:lumMod val="65000"/>
                    <a:lumOff val="35000"/>
                  </a:prstClr>
                </a:solidFill>
              </a:rPr>
              <a:t>, to whom St. Paul calls for God’s mercy:</a:t>
            </a:r>
          </a:p>
          <a:p>
            <a:pPr marL="0" lvl="0" indent="0">
              <a:buNone/>
            </a:pPr>
            <a:r>
              <a:rPr lang="en-US" sz="2000" dirty="0">
                <a:solidFill>
                  <a:prstClr val="black">
                    <a:lumMod val="65000"/>
                    <a:lumOff val="35000"/>
                  </a:prstClr>
                </a:solidFill>
              </a:rPr>
              <a:t>“This you know, that all those in Asia have turned away from me, among whom are </a:t>
            </a:r>
            <a:r>
              <a:rPr lang="en-US" sz="2000" dirty="0" err="1">
                <a:solidFill>
                  <a:prstClr val="black">
                    <a:lumMod val="65000"/>
                    <a:lumOff val="35000"/>
                  </a:prstClr>
                </a:solidFill>
              </a:rPr>
              <a:t>Phygellus</a:t>
            </a:r>
            <a:r>
              <a:rPr lang="en-US" sz="2000" dirty="0">
                <a:solidFill>
                  <a:prstClr val="black">
                    <a:lumMod val="65000"/>
                    <a:lumOff val="35000"/>
                  </a:prstClr>
                </a:solidFill>
              </a:rPr>
              <a:t> and </a:t>
            </a:r>
            <a:r>
              <a:rPr lang="en-US" sz="2000" dirty="0" err="1">
                <a:solidFill>
                  <a:prstClr val="black">
                    <a:lumMod val="65000"/>
                    <a:lumOff val="35000"/>
                  </a:prstClr>
                </a:solidFill>
              </a:rPr>
              <a:t>Hermogenes</a:t>
            </a:r>
            <a:r>
              <a:rPr lang="en-US" sz="2000" dirty="0">
                <a:solidFill>
                  <a:prstClr val="black">
                    <a:lumMod val="65000"/>
                    <a:lumOff val="35000"/>
                  </a:prstClr>
                </a:solidFill>
              </a:rPr>
              <a:t>”											   </a:t>
            </a:r>
            <a:r>
              <a:rPr lang="en-US" sz="2000" dirty="0" smtClean="0">
                <a:solidFill>
                  <a:prstClr val="black">
                    <a:lumMod val="65000"/>
                    <a:lumOff val="35000"/>
                  </a:prstClr>
                </a:solidFill>
              </a:rPr>
              <a:t>(</a:t>
            </a:r>
            <a:r>
              <a:rPr lang="en-US" sz="2000" dirty="0">
                <a:solidFill>
                  <a:prstClr val="black">
                    <a:lumMod val="65000"/>
                    <a:lumOff val="35000"/>
                  </a:prstClr>
                </a:solidFill>
              </a:rPr>
              <a:t>2 Timothy 1:15</a:t>
            </a:r>
            <a:r>
              <a:rPr lang="en-US" sz="2000" dirty="0" smtClean="0">
                <a:solidFill>
                  <a:prstClr val="black">
                    <a:lumMod val="65000"/>
                    <a:lumOff val="35000"/>
                  </a:prstClr>
                </a:solidFill>
              </a:rPr>
              <a:t>)</a:t>
            </a:r>
          </a:p>
          <a:p>
            <a:pPr marL="0" indent="0">
              <a:buNone/>
            </a:pPr>
            <a:r>
              <a:rPr lang="en-US" sz="2000" dirty="0">
                <a:solidFill>
                  <a:prstClr val="black">
                    <a:lumMod val="65000"/>
                    <a:lumOff val="35000"/>
                  </a:prstClr>
                </a:solidFill>
              </a:rPr>
              <a:t>“The Lord grant to him that he may find mercy from the Lord in that Day —and you know very well how many ways he ministered to me at Ephesus”															  </a:t>
            </a:r>
            <a:r>
              <a:rPr lang="en-US" sz="2000" dirty="0" smtClean="0">
                <a:solidFill>
                  <a:prstClr val="black">
                    <a:lumMod val="65000"/>
                    <a:lumOff val="35000"/>
                  </a:prstClr>
                </a:solidFill>
              </a:rPr>
              <a:t> </a:t>
            </a:r>
            <a:r>
              <a:rPr lang="en-US" sz="2000" dirty="0">
                <a:solidFill>
                  <a:prstClr val="black">
                    <a:lumMod val="65000"/>
                    <a:lumOff val="35000"/>
                  </a:prstClr>
                </a:solidFill>
              </a:rPr>
              <a:t>(2 Timothy 1:18</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8905804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5</a:t>
            </a:r>
            <a:r>
              <a:rPr lang="en-US" sz="2000" dirty="0" smtClean="0">
                <a:solidFill>
                  <a:prstClr val="black">
                    <a:lumMod val="65000"/>
                    <a:lumOff val="35000"/>
                  </a:prstClr>
                </a:solidFill>
              </a:rPr>
              <a:t>. </a:t>
            </a:r>
            <a:r>
              <a:rPr lang="en-US" sz="2000" dirty="0">
                <a:solidFill>
                  <a:prstClr val="black">
                    <a:lumMod val="65000"/>
                    <a:lumOff val="35000"/>
                  </a:prstClr>
                </a:solidFill>
              </a:rPr>
              <a:t>His friends who were with him in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in Rome did not remain with him:</a:t>
            </a:r>
          </a:p>
          <a:p>
            <a:pPr marL="0" indent="0">
              <a:buClr>
                <a:srgbClr val="2C7C9F">
                  <a:lumMod val="60000"/>
                  <a:lumOff val="40000"/>
                </a:srgbClr>
              </a:buClr>
              <a:buNone/>
            </a:pPr>
            <a:r>
              <a:rPr lang="en-US" sz="2000" dirty="0">
                <a:solidFill>
                  <a:prstClr val="black">
                    <a:lumMod val="65000"/>
                    <a:lumOff val="35000"/>
                  </a:prstClr>
                </a:solidFill>
              </a:rPr>
              <a:t>“For Demas has forsaken me, having loved this present world, and has departed for Thessalonica – </a:t>
            </a:r>
            <a:r>
              <a:rPr lang="en-US" sz="2000" dirty="0" err="1">
                <a:solidFill>
                  <a:prstClr val="black">
                    <a:lumMod val="65000"/>
                    <a:lumOff val="35000"/>
                  </a:prstClr>
                </a:solidFill>
              </a:rPr>
              <a:t>Crescens</a:t>
            </a:r>
            <a:r>
              <a:rPr lang="en-US" sz="2000" dirty="0">
                <a:solidFill>
                  <a:prstClr val="black">
                    <a:lumMod val="65000"/>
                    <a:lumOff val="35000"/>
                  </a:prstClr>
                </a:solidFill>
              </a:rPr>
              <a:t> for Galatia, Titus for Dalmatia”							   </a:t>
            </a:r>
            <a:r>
              <a:rPr lang="en-US" sz="2000" dirty="0" smtClean="0">
                <a:solidFill>
                  <a:prstClr val="black">
                    <a:lumMod val="65000"/>
                    <a:lumOff val="35000"/>
                  </a:prstClr>
                </a:solidFill>
              </a:rPr>
              <a:t>(</a:t>
            </a:r>
            <a:r>
              <a:rPr lang="en-US" sz="2000" dirty="0">
                <a:solidFill>
                  <a:prstClr val="black">
                    <a:lumMod val="65000"/>
                    <a:lumOff val="35000"/>
                  </a:prstClr>
                </a:solidFill>
              </a:rPr>
              <a:t>2 Timothy 4:10</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smtClean="0">
                <a:solidFill>
                  <a:prstClr val="black">
                    <a:lumMod val="65000"/>
                    <a:lumOff val="35000"/>
                  </a:prstClr>
                </a:solidFill>
              </a:rPr>
              <a:t>6. </a:t>
            </a:r>
            <a:r>
              <a:rPr lang="en-US" sz="2000" dirty="0">
                <a:solidFill>
                  <a:prstClr val="black">
                    <a:lumMod val="65000"/>
                    <a:lumOff val="35000"/>
                  </a:prstClr>
                </a:solidFill>
              </a:rPr>
              <a:t>However, many met around him:</a:t>
            </a:r>
          </a:p>
          <a:p>
            <a:pPr marL="0" indent="0">
              <a:buClr>
                <a:srgbClr val="2C7C9F">
                  <a:lumMod val="60000"/>
                  <a:lumOff val="40000"/>
                </a:srgbClr>
              </a:buClr>
              <a:buNone/>
            </a:pPr>
            <a:r>
              <a:rPr lang="en-US" sz="2000" dirty="0">
                <a:solidFill>
                  <a:prstClr val="black">
                    <a:lumMod val="65000"/>
                    <a:lumOff val="35000"/>
                  </a:prstClr>
                </a:solidFill>
              </a:rPr>
              <a:t>“</a:t>
            </a:r>
            <a:r>
              <a:rPr lang="en-US" sz="2000" dirty="0" err="1">
                <a:solidFill>
                  <a:prstClr val="black">
                    <a:lumMod val="65000"/>
                    <a:lumOff val="35000"/>
                  </a:prstClr>
                </a:solidFill>
              </a:rPr>
              <a:t>Eubulus</a:t>
            </a:r>
            <a:r>
              <a:rPr lang="en-US" sz="2000" dirty="0">
                <a:solidFill>
                  <a:prstClr val="black">
                    <a:lumMod val="65000"/>
                    <a:lumOff val="35000"/>
                  </a:prstClr>
                </a:solidFill>
              </a:rPr>
              <a:t> greets you, as well as </a:t>
            </a:r>
            <a:r>
              <a:rPr lang="en-US" sz="2000" dirty="0" err="1">
                <a:solidFill>
                  <a:prstClr val="black">
                    <a:lumMod val="65000"/>
                    <a:lumOff val="35000"/>
                  </a:prstClr>
                </a:solidFill>
              </a:rPr>
              <a:t>Pudens</a:t>
            </a:r>
            <a:r>
              <a:rPr lang="en-US" sz="2000" dirty="0">
                <a:solidFill>
                  <a:prstClr val="black">
                    <a:lumMod val="65000"/>
                    <a:lumOff val="35000"/>
                  </a:prstClr>
                </a:solidFill>
              </a:rPr>
              <a:t>, Linus, Claudia, and all the brethren” 						  									   </a:t>
            </a:r>
            <a:r>
              <a:rPr lang="en-US" sz="2000" dirty="0" smtClean="0">
                <a:solidFill>
                  <a:prstClr val="black">
                    <a:lumMod val="65000"/>
                    <a:lumOff val="35000"/>
                  </a:prstClr>
                </a:solidFill>
              </a:rPr>
              <a:t>(</a:t>
            </a:r>
            <a:r>
              <a:rPr lang="en-US" sz="2000" dirty="0">
                <a:solidFill>
                  <a:prstClr val="black">
                    <a:lumMod val="65000"/>
                    <a:lumOff val="35000"/>
                  </a:prstClr>
                </a:solidFill>
              </a:rPr>
              <a:t>2 Timothy 4:21</a:t>
            </a:r>
            <a:r>
              <a:rPr lang="en-US" sz="2000" dirty="0" smtClean="0">
                <a:solidFill>
                  <a:prstClr val="black">
                    <a:lumMod val="65000"/>
                    <a:lumOff val="35000"/>
                  </a:prstClr>
                </a:solidFill>
              </a:rPr>
              <a:t>)</a:t>
            </a:r>
          </a:p>
          <a:p>
            <a:pPr marL="0" lvl="0" indent="0">
              <a:buClr>
                <a:srgbClr val="2C7C9F">
                  <a:lumMod val="60000"/>
                  <a:lumOff val="40000"/>
                </a:srgbClr>
              </a:buClr>
              <a:buNone/>
            </a:pPr>
            <a:r>
              <a:rPr lang="en-US" sz="2000" i="1" dirty="0">
                <a:solidFill>
                  <a:prstClr val="black">
                    <a:lumMod val="65000"/>
                    <a:lumOff val="35000"/>
                  </a:prstClr>
                </a:solidFill>
              </a:rPr>
              <a:t>III. This </a:t>
            </a:r>
            <a:r>
              <a:rPr lang="en-US" sz="2000" i="1" dirty="0" smtClean="0">
                <a:solidFill>
                  <a:prstClr val="black">
                    <a:lumMod val="65000"/>
                    <a:lumOff val="35000"/>
                  </a:prstClr>
                </a:solidFill>
              </a:rPr>
              <a:t>Epistle </a:t>
            </a:r>
            <a:r>
              <a:rPr lang="en-US" sz="2000" i="1" dirty="0">
                <a:solidFill>
                  <a:prstClr val="black">
                    <a:lumMod val="65000"/>
                    <a:lumOff val="35000"/>
                  </a:prstClr>
                </a:solidFill>
              </a:rPr>
              <a:t>has its </a:t>
            </a:r>
            <a:r>
              <a:rPr lang="en-US" sz="2000" i="1" dirty="0" smtClean="0">
                <a:solidFill>
                  <a:prstClr val="black">
                    <a:lumMod val="65000"/>
                    <a:lumOff val="35000"/>
                  </a:prstClr>
                </a:solidFill>
              </a:rPr>
              <a:t>Personal </a:t>
            </a:r>
            <a:r>
              <a:rPr lang="en-US" sz="2000" i="1" dirty="0">
                <a:solidFill>
                  <a:prstClr val="black">
                    <a:lumMod val="65000"/>
                    <a:lumOff val="35000"/>
                  </a:prstClr>
                </a:solidFill>
              </a:rPr>
              <a:t>C</a:t>
            </a:r>
            <a:r>
              <a:rPr lang="en-US" sz="2000" i="1" dirty="0" smtClean="0">
                <a:solidFill>
                  <a:prstClr val="black">
                    <a:lumMod val="65000"/>
                    <a:lumOff val="35000"/>
                  </a:prstClr>
                </a:solidFill>
              </a:rPr>
              <a:t>haracteristics </a:t>
            </a:r>
            <a:r>
              <a:rPr lang="en-US" sz="2000" i="1" dirty="0">
                <a:solidFill>
                  <a:prstClr val="black">
                    <a:lumMod val="65000"/>
                    <a:lumOff val="35000"/>
                  </a:prstClr>
                </a:solidFill>
              </a:rPr>
              <a:t>M</a:t>
            </a:r>
            <a:r>
              <a:rPr lang="en-US" sz="2000" i="1" dirty="0" smtClean="0">
                <a:solidFill>
                  <a:prstClr val="black">
                    <a:lumMod val="65000"/>
                    <a:lumOff val="35000"/>
                  </a:prstClr>
                </a:solidFill>
              </a:rPr>
              <a:t>ore </a:t>
            </a:r>
            <a:r>
              <a:rPr lang="en-US" sz="2000" i="1" dirty="0">
                <a:solidFill>
                  <a:prstClr val="black">
                    <a:lumMod val="65000"/>
                    <a:lumOff val="35000"/>
                  </a:prstClr>
                </a:solidFill>
              </a:rPr>
              <a:t>than the </a:t>
            </a:r>
            <a:r>
              <a:rPr lang="en-US" sz="2000" i="1" dirty="0" smtClean="0">
                <a:solidFill>
                  <a:prstClr val="black">
                    <a:lumMod val="65000"/>
                    <a:lumOff val="35000"/>
                  </a:prstClr>
                </a:solidFill>
              </a:rPr>
              <a:t>Other </a:t>
            </a:r>
            <a:r>
              <a:rPr lang="en-US" sz="2000" i="1" dirty="0">
                <a:solidFill>
                  <a:prstClr val="black">
                    <a:lumMod val="65000"/>
                    <a:lumOff val="35000"/>
                  </a:prstClr>
                </a:solidFill>
              </a:rPr>
              <a:t>P</a:t>
            </a:r>
            <a:r>
              <a:rPr lang="en-US" sz="2000" i="1" dirty="0" smtClean="0">
                <a:solidFill>
                  <a:prstClr val="black">
                    <a:lumMod val="65000"/>
                    <a:lumOff val="35000"/>
                  </a:prstClr>
                </a:solidFill>
              </a:rPr>
              <a:t>astoral </a:t>
            </a:r>
            <a:r>
              <a:rPr lang="en-US" sz="2000" i="1" dirty="0">
                <a:solidFill>
                  <a:prstClr val="black">
                    <a:lumMod val="65000"/>
                    <a:lumOff val="35000"/>
                  </a:prstClr>
                </a:solidFill>
              </a:rPr>
              <a:t>E</a:t>
            </a:r>
            <a:r>
              <a:rPr lang="en-US" sz="2000" i="1" dirty="0" smtClean="0">
                <a:solidFill>
                  <a:prstClr val="black">
                    <a:lumMod val="65000"/>
                    <a:lumOff val="35000"/>
                  </a:prstClr>
                </a:solidFill>
              </a:rPr>
              <a:t>pistles</a:t>
            </a:r>
            <a:r>
              <a:rPr lang="en-US" sz="2000" i="1" dirty="0">
                <a:solidFill>
                  <a:prstClr val="black">
                    <a:lumMod val="65000"/>
                    <a:lumOff val="35000"/>
                  </a:prstClr>
                </a:solidFill>
              </a:rPr>
              <a:t>, </a:t>
            </a:r>
            <a:r>
              <a:rPr lang="en-US" sz="2000" i="1" dirty="0" smtClean="0">
                <a:solidFill>
                  <a:prstClr val="black">
                    <a:lumMod val="65000"/>
                    <a:lumOff val="35000"/>
                  </a:prstClr>
                </a:solidFill>
              </a:rPr>
              <a:t>Namely </a:t>
            </a:r>
            <a:r>
              <a:rPr lang="en-US" sz="2000" i="1" dirty="0">
                <a:solidFill>
                  <a:prstClr val="black">
                    <a:lumMod val="65000"/>
                    <a:lumOff val="35000"/>
                  </a:prstClr>
                </a:solidFill>
              </a:rPr>
              <a:t>the 1</a:t>
            </a:r>
            <a:r>
              <a:rPr lang="en-US" sz="2000" i="1" baseline="30000" dirty="0">
                <a:solidFill>
                  <a:prstClr val="black">
                    <a:lumMod val="65000"/>
                    <a:lumOff val="35000"/>
                  </a:prstClr>
                </a:solidFill>
              </a:rPr>
              <a:t>st</a:t>
            </a:r>
            <a:r>
              <a:rPr lang="en-US" sz="2000" i="1" dirty="0">
                <a:solidFill>
                  <a:prstClr val="black">
                    <a:lumMod val="65000"/>
                    <a:lumOff val="35000"/>
                  </a:prstClr>
                </a:solidFill>
              </a:rPr>
              <a:t> </a:t>
            </a:r>
            <a:r>
              <a:rPr lang="en-US" sz="2000" i="1" dirty="0" smtClean="0">
                <a:solidFill>
                  <a:prstClr val="black">
                    <a:lumMod val="65000"/>
                    <a:lumOff val="35000"/>
                  </a:prstClr>
                </a:solidFill>
              </a:rPr>
              <a:t>Epistle </a:t>
            </a:r>
            <a:r>
              <a:rPr lang="en-US" sz="2000" i="1" dirty="0">
                <a:solidFill>
                  <a:prstClr val="black">
                    <a:lumMod val="65000"/>
                    <a:lumOff val="35000"/>
                  </a:prstClr>
                </a:solidFill>
              </a:rPr>
              <a:t>to Timothy and the </a:t>
            </a:r>
            <a:r>
              <a:rPr lang="en-US" sz="2000" i="1" dirty="0" smtClean="0">
                <a:solidFill>
                  <a:prstClr val="black">
                    <a:lumMod val="65000"/>
                    <a:lumOff val="35000"/>
                  </a:prstClr>
                </a:solidFill>
              </a:rPr>
              <a:t>Epistle </a:t>
            </a:r>
            <a:r>
              <a:rPr lang="en-US" sz="2000" i="1" dirty="0">
                <a:solidFill>
                  <a:prstClr val="black">
                    <a:lumMod val="65000"/>
                    <a:lumOff val="35000"/>
                  </a:prstClr>
                </a:solidFill>
              </a:rPr>
              <a:t>to Titus</a:t>
            </a:r>
            <a:r>
              <a:rPr lang="en-US" sz="2000" i="1" dirty="0" smtClean="0">
                <a:solidFill>
                  <a:prstClr val="black">
                    <a:lumMod val="65000"/>
                    <a:lumOff val="35000"/>
                  </a:prstClr>
                </a:solidFill>
              </a:rPr>
              <a:t>:</a:t>
            </a: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 The </a:t>
            </a:r>
            <a:r>
              <a:rPr lang="en-US" sz="2000" dirty="0">
                <a:solidFill>
                  <a:prstClr val="black">
                    <a:lumMod val="65000"/>
                    <a:lumOff val="35000"/>
                  </a:prstClr>
                </a:solidFill>
              </a:rPr>
              <a:t>epistle revolve around Timothy, the faithful companion of St. Paul, who needed encouragement in his ministry to face the difficulties imposed on him by the false teachings of the group of heretics in the Church at Ephesus, and thus he may complete the ministry of the Apostle Paul</a:t>
            </a:r>
            <a:r>
              <a:rPr lang="en-US" sz="2000" dirty="0" smtClean="0">
                <a:solidFill>
                  <a:prstClr val="black">
                    <a:lumMod val="65000"/>
                    <a:lumOff val="35000"/>
                  </a:prstClr>
                </a:solidFill>
              </a:rPr>
              <a:t>.</a:t>
            </a:r>
          </a:p>
          <a:p>
            <a:pPr marL="0" lvl="0" indent="0">
              <a:buClr>
                <a:srgbClr val="2C7C9F">
                  <a:lumMod val="60000"/>
                  <a:lumOff val="40000"/>
                </a:srgbClr>
              </a:buClr>
              <a:buNone/>
            </a:pPr>
            <a:r>
              <a:rPr lang="en-US" b="1" dirty="0" smtClean="0">
                <a:solidFill>
                  <a:prstClr val="black">
                    <a:lumMod val="65000"/>
                    <a:lumOff val="35000"/>
                  </a:prstClr>
                </a:solidFill>
              </a:rPr>
              <a:t>Purpose </a:t>
            </a:r>
            <a:r>
              <a:rPr lang="en-US" b="1" dirty="0">
                <a:solidFill>
                  <a:prstClr val="black">
                    <a:lumMod val="65000"/>
                    <a:lumOff val="35000"/>
                  </a:prstClr>
                </a:solidFill>
              </a:rPr>
              <a:t>of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I. </a:t>
            </a:r>
            <a:r>
              <a:rPr lang="en-US" sz="2000" u="sng" dirty="0">
                <a:solidFill>
                  <a:prstClr val="black">
                    <a:lumMod val="65000"/>
                    <a:lumOff val="35000"/>
                  </a:prstClr>
                </a:solidFill>
              </a:rPr>
              <a:t>St. Paul was </a:t>
            </a:r>
            <a:r>
              <a:rPr lang="en-US" sz="2000" u="sng" dirty="0" smtClean="0">
                <a:solidFill>
                  <a:prstClr val="black">
                    <a:lumMod val="65000"/>
                    <a:lumOff val="35000"/>
                  </a:prstClr>
                </a:solidFill>
              </a:rPr>
              <a:t>Aware </a:t>
            </a:r>
            <a:r>
              <a:rPr lang="en-US" sz="2000" u="sng" dirty="0">
                <a:solidFill>
                  <a:prstClr val="black">
                    <a:lumMod val="65000"/>
                    <a:lumOff val="35000"/>
                  </a:prstClr>
                </a:solidFill>
              </a:rPr>
              <a:t>that his </a:t>
            </a:r>
            <a:r>
              <a:rPr lang="en-US" sz="2000" u="sng" dirty="0" smtClean="0">
                <a:solidFill>
                  <a:prstClr val="black">
                    <a:lumMod val="65000"/>
                    <a:lumOff val="35000"/>
                  </a:prstClr>
                </a:solidFill>
              </a:rPr>
              <a:t>End </a:t>
            </a:r>
            <a:r>
              <a:rPr lang="en-US" sz="2000" u="sng" dirty="0">
                <a:solidFill>
                  <a:prstClr val="black">
                    <a:lumMod val="65000"/>
                    <a:lumOff val="35000"/>
                  </a:prstClr>
                </a:solidFill>
              </a:rPr>
              <a:t>was </a:t>
            </a:r>
            <a:r>
              <a:rPr lang="en-US" sz="2000" u="sng" dirty="0" smtClean="0">
                <a:solidFill>
                  <a:prstClr val="black">
                    <a:lumMod val="65000"/>
                    <a:lumOff val="35000"/>
                  </a:prstClr>
                </a:solidFill>
              </a:rPr>
              <a:t>Near</a:t>
            </a:r>
            <a:r>
              <a:rPr lang="en-US" sz="2000" u="sng" dirty="0">
                <a:solidFill>
                  <a:prstClr val="black">
                    <a:lumMod val="65000"/>
                    <a:lumOff val="35000"/>
                  </a:prstClr>
                </a:solidFill>
              </a:rPr>
              <a:t>, thus he </a:t>
            </a:r>
            <a:r>
              <a:rPr lang="en-US" sz="2000" u="sng" dirty="0" smtClean="0">
                <a:solidFill>
                  <a:prstClr val="black">
                    <a:lumMod val="65000"/>
                    <a:lumOff val="35000"/>
                  </a:prstClr>
                </a:solidFill>
              </a:rPr>
              <a:t>Sent </a:t>
            </a:r>
            <a:r>
              <a:rPr lang="en-US" sz="2000" u="sng" dirty="0">
                <a:solidFill>
                  <a:prstClr val="black">
                    <a:lumMod val="65000"/>
                    <a:lumOff val="35000"/>
                  </a:prstClr>
                </a:solidFill>
              </a:rPr>
              <a:t>to Timothy, </a:t>
            </a:r>
            <a:r>
              <a:rPr lang="en-US" sz="2000" u="sng" dirty="0" smtClean="0">
                <a:solidFill>
                  <a:prstClr val="black">
                    <a:lumMod val="65000"/>
                    <a:lumOff val="35000"/>
                  </a:prstClr>
                </a:solidFill>
              </a:rPr>
              <a:t>Asking </a:t>
            </a:r>
            <a:r>
              <a:rPr lang="en-US" sz="2000" u="sng" dirty="0">
                <a:solidFill>
                  <a:prstClr val="black">
                    <a:lumMod val="65000"/>
                    <a:lumOff val="35000"/>
                  </a:prstClr>
                </a:solidFill>
              </a:rPr>
              <a:t>him to </a:t>
            </a:r>
            <a:r>
              <a:rPr lang="en-US" sz="2000" u="sng" dirty="0" smtClean="0">
                <a:solidFill>
                  <a:prstClr val="black">
                    <a:lumMod val="65000"/>
                    <a:lumOff val="35000"/>
                  </a:prstClr>
                </a:solidFill>
              </a:rPr>
              <a:t>Hasten </a:t>
            </a:r>
            <a:r>
              <a:rPr lang="en-US" sz="2000" u="sng" dirty="0">
                <a:solidFill>
                  <a:prstClr val="black">
                    <a:lumMod val="65000"/>
                    <a:lumOff val="35000"/>
                  </a:prstClr>
                </a:solidFill>
              </a:rPr>
              <a:t>to </a:t>
            </a:r>
            <a:r>
              <a:rPr lang="en-US" sz="2000" u="sng" dirty="0" smtClean="0">
                <a:solidFill>
                  <a:prstClr val="black">
                    <a:lumMod val="65000"/>
                    <a:lumOff val="35000"/>
                  </a:prstClr>
                </a:solidFill>
              </a:rPr>
              <a:t>Come </a:t>
            </a:r>
            <a:r>
              <a:rPr lang="en-US" sz="2000" u="sng" dirty="0">
                <a:solidFill>
                  <a:prstClr val="black">
                    <a:lumMod val="65000"/>
                    <a:lumOff val="35000"/>
                  </a:prstClr>
                </a:solidFill>
              </a:rPr>
              <a:t>to Rome and </a:t>
            </a:r>
            <a:r>
              <a:rPr lang="en-US" sz="2000" u="sng" dirty="0" smtClean="0">
                <a:solidFill>
                  <a:prstClr val="black">
                    <a:lumMod val="65000"/>
                    <a:lumOff val="35000"/>
                  </a:prstClr>
                </a:solidFill>
              </a:rPr>
              <a:t>Bring </a:t>
            </a:r>
            <a:r>
              <a:rPr lang="en-US" sz="2000" u="sng" dirty="0">
                <a:solidFill>
                  <a:prstClr val="black">
                    <a:lumMod val="65000"/>
                    <a:lumOff val="35000"/>
                  </a:prstClr>
                </a:solidFill>
              </a:rPr>
              <a:t>St. Mark with him:</a:t>
            </a:r>
          </a:p>
          <a:p>
            <a:pPr marL="0" lvl="0" indent="0">
              <a:buClr>
                <a:srgbClr val="2C7C9F">
                  <a:lumMod val="60000"/>
                  <a:lumOff val="40000"/>
                </a:srgbClr>
              </a:buClr>
              <a:buNone/>
            </a:pPr>
            <a:r>
              <a:rPr lang="en-US" sz="2000" dirty="0">
                <a:solidFill>
                  <a:prstClr val="black">
                    <a:lumMod val="65000"/>
                    <a:lumOff val="35000"/>
                  </a:prstClr>
                </a:solidFill>
              </a:rPr>
              <a:t>“Be diligent to come to me quickly… Only Luke is with me. Get Mark and bring him with you, for he is useful to me for ministry”		         			  				</a:t>
            </a:r>
            <a:r>
              <a:rPr lang="en-US" sz="2000" dirty="0" smtClean="0">
                <a:solidFill>
                  <a:prstClr val="black">
                    <a:lumMod val="65000"/>
                    <a:lumOff val="35000"/>
                  </a:prstClr>
                </a:solidFill>
              </a:rPr>
              <a:t>(</a:t>
            </a:r>
            <a:r>
              <a:rPr lang="en-US" sz="2000" dirty="0">
                <a:solidFill>
                  <a:prstClr val="black">
                    <a:lumMod val="65000"/>
                    <a:lumOff val="35000"/>
                  </a:prstClr>
                </a:solidFill>
              </a:rPr>
              <a:t>2 Timothy 4:9,11</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smtClean="0">
                <a:latin typeface="Times New Roman"/>
                <a:cs typeface="Times New Roman"/>
              </a:rPr>
              <a:t>The 2</a:t>
            </a:r>
            <a:r>
              <a:rPr lang="en-US" baseline="30000" dirty="0" smtClean="0">
                <a:latin typeface="Times New Roman"/>
                <a:cs typeface="Times New Roman"/>
              </a:rPr>
              <a:t>nd</a:t>
            </a:r>
            <a:r>
              <a:rPr lang="en-US" dirty="0">
                <a:latin typeface="Times New Roman"/>
                <a:cs typeface="Times New Roman"/>
              </a:rPr>
              <a:t> </a:t>
            </a:r>
            <a:r>
              <a:rPr lang="en-US" dirty="0" smtClean="0">
                <a:latin typeface="Times New Roman"/>
                <a:cs typeface="Times New Roman"/>
              </a:rPr>
              <a:t>Epistle to Timothy</a:t>
            </a:r>
            <a:endParaRPr lang="en-US" dirty="0">
              <a:latin typeface="Times New Roman"/>
              <a:cs typeface="Times New Roman"/>
            </a:endParaRP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II. </a:t>
            </a:r>
            <a:r>
              <a:rPr lang="en-US" sz="2000" u="sng" dirty="0">
                <a:solidFill>
                  <a:prstClr val="black">
                    <a:lumMod val="65000"/>
                    <a:lumOff val="35000"/>
                  </a:prstClr>
                </a:solidFill>
              </a:rPr>
              <a:t>As he was </a:t>
            </a:r>
            <a:r>
              <a:rPr lang="en-US" sz="2000" u="sng" dirty="0" smtClean="0">
                <a:solidFill>
                  <a:prstClr val="black">
                    <a:lumMod val="65000"/>
                    <a:lumOff val="35000"/>
                  </a:prstClr>
                </a:solidFill>
              </a:rPr>
              <a:t>Not </a:t>
            </a:r>
            <a:r>
              <a:rPr lang="en-US" sz="2000" u="sng" dirty="0">
                <a:solidFill>
                  <a:prstClr val="black">
                    <a:lumMod val="65000"/>
                    <a:lumOff val="35000"/>
                  </a:prstClr>
                </a:solidFill>
              </a:rPr>
              <a:t>C</a:t>
            </a:r>
            <a:r>
              <a:rPr lang="en-US" sz="2000" u="sng" dirty="0" smtClean="0">
                <a:solidFill>
                  <a:prstClr val="black">
                    <a:lumMod val="65000"/>
                    <a:lumOff val="35000"/>
                  </a:prstClr>
                </a:solidFill>
              </a:rPr>
              <a:t>ertain </a:t>
            </a:r>
            <a:r>
              <a:rPr lang="en-US" sz="2000" u="sng" dirty="0">
                <a:solidFill>
                  <a:prstClr val="black">
                    <a:lumMod val="65000"/>
                    <a:lumOff val="35000"/>
                  </a:prstClr>
                </a:solidFill>
              </a:rPr>
              <a:t>that Timothy will </a:t>
            </a:r>
            <a:r>
              <a:rPr lang="en-US" sz="2000" u="sng" dirty="0" smtClean="0">
                <a:solidFill>
                  <a:prstClr val="black">
                    <a:lumMod val="65000"/>
                    <a:lumOff val="35000"/>
                  </a:prstClr>
                </a:solidFill>
              </a:rPr>
              <a:t>Make </a:t>
            </a:r>
            <a:r>
              <a:rPr lang="en-US" sz="2000" u="sng" dirty="0">
                <a:solidFill>
                  <a:prstClr val="black">
                    <a:lumMod val="65000"/>
                    <a:lumOff val="35000"/>
                  </a:prstClr>
                </a:solidFill>
              </a:rPr>
              <a:t>it </a:t>
            </a:r>
            <a:r>
              <a:rPr lang="en-US" sz="2000" u="sng" dirty="0" smtClean="0">
                <a:solidFill>
                  <a:prstClr val="black">
                    <a:lumMod val="65000"/>
                    <a:lumOff val="35000"/>
                  </a:prstClr>
                </a:solidFill>
              </a:rPr>
              <a:t>On </a:t>
            </a:r>
            <a:r>
              <a:rPr lang="en-US" sz="2000" u="sng" dirty="0">
                <a:solidFill>
                  <a:prstClr val="black">
                    <a:lumMod val="65000"/>
                    <a:lumOff val="35000"/>
                  </a:prstClr>
                </a:solidFill>
              </a:rPr>
              <a:t>T</a:t>
            </a:r>
            <a:r>
              <a:rPr lang="en-US" sz="2000" u="sng" dirty="0" smtClean="0">
                <a:solidFill>
                  <a:prstClr val="black">
                    <a:lumMod val="65000"/>
                    <a:lumOff val="35000"/>
                  </a:prstClr>
                </a:solidFill>
              </a:rPr>
              <a:t>ime </a:t>
            </a:r>
            <a:r>
              <a:rPr lang="en-US" sz="2000" u="sng" dirty="0">
                <a:solidFill>
                  <a:prstClr val="black">
                    <a:lumMod val="65000"/>
                    <a:lumOff val="35000"/>
                  </a:prstClr>
                </a:solidFill>
              </a:rPr>
              <a:t>to </a:t>
            </a:r>
            <a:r>
              <a:rPr lang="en-US" sz="2000" u="sng" dirty="0" smtClean="0">
                <a:solidFill>
                  <a:prstClr val="black">
                    <a:lumMod val="65000"/>
                    <a:lumOff val="35000"/>
                  </a:prstClr>
                </a:solidFill>
              </a:rPr>
              <a:t>Rome</a:t>
            </a:r>
            <a:r>
              <a:rPr lang="en-US" sz="2000" u="sng" dirty="0">
                <a:solidFill>
                  <a:prstClr val="black">
                    <a:lumMod val="65000"/>
                    <a:lumOff val="35000"/>
                  </a:prstClr>
                </a:solidFill>
              </a:rPr>
              <a:t> B</a:t>
            </a:r>
            <a:r>
              <a:rPr lang="en-US" sz="2000" u="sng" dirty="0" smtClean="0">
                <a:solidFill>
                  <a:prstClr val="black">
                    <a:lumMod val="65000"/>
                    <a:lumOff val="35000"/>
                  </a:prstClr>
                </a:solidFill>
              </a:rPr>
              <a:t>efore his Death, St. Paul Included in the Epistle </a:t>
            </a:r>
            <a:r>
              <a:rPr lang="en-US" sz="2000" u="sng" dirty="0">
                <a:solidFill>
                  <a:prstClr val="black">
                    <a:lumMod val="65000"/>
                    <a:lumOff val="35000"/>
                  </a:prstClr>
                </a:solidFill>
              </a:rPr>
              <a:t>M</a:t>
            </a:r>
            <a:r>
              <a:rPr lang="en-US" sz="2000" u="sng" dirty="0" smtClean="0">
                <a:solidFill>
                  <a:prstClr val="black">
                    <a:lumMod val="65000"/>
                    <a:lumOff val="35000"/>
                  </a:prstClr>
                </a:solidFill>
              </a:rPr>
              <a:t>any Exhortations, which he Wished to Convey to Timothy:</a:t>
            </a:r>
          </a:p>
          <a:p>
            <a:pPr marL="0" lvl="0" indent="0">
              <a:buClr>
                <a:srgbClr val="2C7C9F">
                  <a:lumMod val="60000"/>
                  <a:lumOff val="40000"/>
                </a:srgbClr>
              </a:buClr>
              <a:buNone/>
            </a:pPr>
            <a:r>
              <a:rPr lang="en-US" sz="2000" i="1" dirty="0" smtClean="0">
                <a:solidFill>
                  <a:prstClr val="black">
                    <a:lumMod val="65000"/>
                    <a:lumOff val="35000"/>
                  </a:prstClr>
                </a:solidFill>
              </a:rPr>
              <a:t>1</a:t>
            </a:r>
            <a:r>
              <a:rPr lang="en-US" sz="2000" i="1" dirty="0">
                <a:solidFill>
                  <a:prstClr val="black">
                    <a:lumMod val="65000"/>
                    <a:lumOff val="35000"/>
                  </a:prstClr>
                </a:solidFill>
              </a:rPr>
              <a:t>. Hold </a:t>
            </a:r>
            <a:r>
              <a:rPr lang="en-US" sz="2000" i="1" dirty="0" smtClean="0">
                <a:solidFill>
                  <a:prstClr val="black">
                    <a:lumMod val="65000"/>
                    <a:lumOff val="35000"/>
                  </a:prstClr>
                </a:solidFill>
              </a:rPr>
              <a:t>Fast </a:t>
            </a:r>
            <a:r>
              <a:rPr lang="en-US" sz="2000" i="1" dirty="0">
                <a:solidFill>
                  <a:prstClr val="black">
                    <a:lumMod val="65000"/>
                    <a:lumOff val="35000"/>
                  </a:prstClr>
                </a:solidFill>
              </a:rPr>
              <a:t>to </a:t>
            </a:r>
            <a:r>
              <a:rPr lang="en-US" sz="2000" i="1" dirty="0" smtClean="0">
                <a:solidFill>
                  <a:prstClr val="black">
                    <a:lumMod val="65000"/>
                    <a:lumOff val="35000"/>
                  </a:prstClr>
                </a:solidFill>
              </a:rPr>
              <a:t>Sound </a:t>
            </a:r>
            <a:r>
              <a:rPr lang="en-US" sz="2000" i="1" dirty="0">
                <a:solidFill>
                  <a:prstClr val="black">
                    <a:lumMod val="65000"/>
                    <a:lumOff val="35000"/>
                  </a:prstClr>
                </a:solidFill>
              </a:rPr>
              <a:t>W</a:t>
            </a:r>
            <a:r>
              <a:rPr lang="en-US" sz="2000" i="1" dirty="0" smtClean="0">
                <a:solidFill>
                  <a:prstClr val="black">
                    <a:lumMod val="65000"/>
                    <a:lumOff val="35000"/>
                  </a:prstClr>
                </a:solidFill>
              </a:rPr>
              <a:t>ords</a:t>
            </a:r>
            <a:r>
              <a:rPr lang="en-US" sz="2000" i="1" dirty="0">
                <a:solidFill>
                  <a:prstClr val="black">
                    <a:lumMod val="65000"/>
                    <a:lumOff val="35000"/>
                  </a:prstClr>
                </a:solidFill>
              </a:rPr>
              <a:t>:</a:t>
            </a:r>
          </a:p>
          <a:p>
            <a:pPr marL="0" indent="0">
              <a:buNone/>
            </a:pPr>
            <a:r>
              <a:rPr lang="en-US" sz="2000" dirty="0">
                <a:solidFill>
                  <a:prstClr val="black">
                    <a:lumMod val="65000"/>
                    <a:lumOff val="35000"/>
                  </a:prstClr>
                </a:solidFill>
              </a:rPr>
              <a:t>“Hold fast the pattern of sound words which you have heard from me, </a:t>
            </a:r>
            <a:r>
              <a:rPr lang="en-US" sz="2000" dirty="0" smtClean="0">
                <a:solidFill>
                  <a:prstClr val="black">
                    <a:lumMod val="65000"/>
                    <a:lumOff val="35000"/>
                  </a:prstClr>
                </a:solidFill>
              </a:rPr>
              <a:t>in</a:t>
            </a:r>
            <a:r>
              <a:rPr lang="en-US" sz="2000" dirty="0">
                <a:solidFill>
                  <a:prstClr val="black">
                    <a:lumMod val="65000"/>
                    <a:lumOff val="35000"/>
                  </a:prstClr>
                </a:solidFill>
              </a:rPr>
              <a:t> </a:t>
            </a:r>
            <a:r>
              <a:rPr lang="en-US" sz="2000" dirty="0"/>
              <a:t>faith and love which are in Christ Jesus”		  </a:t>
            </a:r>
            <a:r>
              <a:rPr lang="en-US" sz="2000" dirty="0" smtClean="0"/>
              <a:t>									   (</a:t>
            </a:r>
            <a:r>
              <a:rPr lang="en-US" sz="2000" dirty="0"/>
              <a:t>2 Timothy 1:13)</a:t>
            </a:r>
          </a:p>
          <a:p>
            <a:pPr marL="0" indent="0">
              <a:buNone/>
            </a:pPr>
            <a:r>
              <a:rPr lang="en-US" sz="2000" i="1" dirty="0">
                <a:solidFill>
                  <a:prstClr val="black">
                    <a:lumMod val="65000"/>
                    <a:lumOff val="35000"/>
                  </a:prstClr>
                </a:solidFill>
              </a:rPr>
              <a:t>2. Endure </a:t>
            </a:r>
            <a:r>
              <a:rPr lang="en-US" sz="2000" i="1" dirty="0" smtClean="0">
                <a:solidFill>
                  <a:prstClr val="black">
                    <a:lumMod val="65000"/>
                    <a:lumOff val="35000"/>
                  </a:prstClr>
                </a:solidFill>
              </a:rPr>
              <a:t>Hardship </a:t>
            </a:r>
            <a:r>
              <a:rPr lang="en-US" sz="2000" i="1" dirty="0">
                <a:solidFill>
                  <a:prstClr val="black">
                    <a:lumMod val="65000"/>
                    <a:lumOff val="35000"/>
                  </a:prstClr>
                </a:solidFill>
              </a:rPr>
              <a:t>as a </a:t>
            </a:r>
            <a:r>
              <a:rPr lang="en-US" sz="2000" i="1" dirty="0" smtClean="0">
                <a:solidFill>
                  <a:prstClr val="black">
                    <a:lumMod val="65000"/>
                    <a:lumOff val="35000"/>
                  </a:prstClr>
                </a:solidFill>
              </a:rPr>
              <a:t>Good </a:t>
            </a:r>
            <a:r>
              <a:rPr lang="en-US" sz="2000" i="1" dirty="0">
                <a:solidFill>
                  <a:prstClr val="black">
                    <a:lumMod val="65000"/>
                    <a:lumOff val="35000"/>
                  </a:prstClr>
                </a:solidFill>
              </a:rPr>
              <a:t>S</a:t>
            </a:r>
            <a:r>
              <a:rPr lang="en-US" sz="2000" i="1" dirty="0" smtClean="0">
                <a:solidFill>
                  <a:prstClr val="black">
                    <a:lumMod val="65000"/>
                    <a:lumOff val="35000"/>
                  </a:prstClr>
                </a:solidFill>
              </a:rPr>
              <a:t>oldier </a:t>
            </a:r>
            <a:r>
              <a:rPr lang="en-US" sz="2000" i="1" dirty="0">
                <a:solidFill>
                  <a:prstClr val="black">
                    <a:lumMod val="65000"/>
                    <a:lumOff val="35000"/>
                  </a:prstClr>
                </a:solidFill>
              </a:rPr>
              <a:t>to the Lord Jesus Christ:</a:t>
            </a:r>
          </a:p>
          <a:p>
            <a:pPr marL="0" indent="0">
              <a:buNone/>
            </a:pPr>
            <a:r>
              <a:rPr lang="en-US" sz="2000" dirty="0">
                <a:solidFill>
                  <a:prstClr val="black">
                    <a:lumMod val="65000"/>
                    <a:lumOff val="35000"/>
                  </a:prstClr>
                </a:solidFill>
              </a:rPr>
              <a:t>“You therefore must endure hardship as a good soldier of Jesus Christ”							    </a:t>
            </a:r>
            <a:r>
              <a:rPr lang="en-US" sz="2000" dirty="0" smtClean="0">
                <a:solidFill>
                  <a:prstClr val="black">
                    <a:lumMod val="65000"/>
                    <a:lumOff val="35000"/>
                  </a:prstClr>
                </a:solidFill>
              </a:rPr>
              <a:t> (</a:t>
            </a:r>
            <a:r>
              <a:rPr lang="en-US" sz="2000" dirty="0">
                <a:solidFill>
                  <a:prstClr val="black">
                    <a:lumMod val="65000"/>
                    <a:lumOff val="35000"/>
                  </a:prstClr>
                </a:solidFill>
              </a:rPr>
              <a:t>2 Timothy 2:3</a:t>
            </a:r>
            <a:r>
              <a:rPr lang="en-US" sz="2000" dirty="0" smtClean="0">
                <a:solidFill>
                  <a:prstClr val="black">
                    <a:lumMod val="65000"/>
                    <a:lumOff val="35000"/>
                  </a:prstClr>
                </a:solidFill>
              </a:rPr>
              <a:t>)</a:t>
            </a:r>
          </a:p>
          <a:p>
            <a:pPr marL="0" indent="0">
              <a:buNone/>
            </a:pPr>
            <a:r>
              <a:rPr lang="en-US" sz="2000" i="1" dirty="0" smtClean="0">
                <a:solidFill>
                  <a:prstClr val="black">
                    <a:lumMod val="65000"/>
                    <a:lumOff val="35000"/>
                  </a:prstClr>
                </a:solidFill>
              </a:rPr>
              <a:t>3</a:t>
            </a:r>
            <a:r>
              <a:rPr lang="en-US" sz="2000" i="1" dirty="0">
                <a:solidFill>
                  <a:prstClr val="black">
                    <a:lumMod val="65000"/>
                    <a:lumOff val="35000"/>
                  </a:prstClr>
                </a:solidFill>
              </a:rPr>
              <a:t>. To </a:t>
            </a:r>
            <a:r>
              <a:rPr lang="en-US" sz="2000" i="1" dirty="0" smtClean="0">
                <a:solidFill>
                  <a:prstClr val="black">
                    <a:lumMod val="65000"/>
                    <a:lumOff val="35000"/>
                  </a:prstClr>
                </a:solidFill>
              </a:rPr>
              <a:t>Avoid </a:t>
            </a:r>
            <a:r>
              <a:rPr lang="en-US" sz="2000" i="1" dirty="0">
                <a:solidFill>
                  <a:prstClr val="black">
                    <a:lumMod val="65000"/>
                    <a:lumOff val="35000"/>
                  </a:prstClr>
                </a:solidFill>
              </a:rPr>
              <a:t>F</a:t>
            </a:r>
            <a:r>
              <a:rPr lang="en-US" sz="2000" i="1" dirty="0" smtClean="0">
                <a:solidFill>
                  <a:prstClr val="black">
                    <a:lumMod val="65000"/>
                    <a:lumOff val="35000"/>
                  </a:prstClr>
                </a:solidFill>
              </a:rPr>
              <a:t>alse </a:t>
            </a:r>
            <a:r>
              <a:rPr lang="en-US" sz="2000" i="1" dirty="0">
                <a:solidFill>
                  <a:prstClr val="black">
                    <a:lumMod val="65000"/>
                    <a:lumOff val="35000"/>
                  </a:prstClr>
                </a:solidFill>
              </a:rPr>
              <a:t>T</a:t>
            </a:r>
            <a:r>
              <a:rPr lang="en-US" sz="2000" i="1" dirty="0" smtClean="0">
                <a:solidFill>
                  <a:prstClr val="black">
                    <a:lumMod val="65000"/>
                    <a:lumOff val="35000"/>
                  </a:prstClr>
                </a:solidFill>
              </a:rPr>
              <a:t>eachings:</a:t>
            </a:r>
          </a:p>
        </p:txBody>
      </p:sp>
    </p:spTree>
    <p:extLst>
      <p:ext uri="{BB962C8B-B14F-4D97-AF65-F5344CB8AC3E}">
        <p14:creationId xmlns:p14="http://schemas.microsoft.com/office/powerpoint/2010/main" val="3493744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1501</TotalTime>
  <Words>1058</Words>
  <Application>Microsoft Macintosh PowerPoint</Application>
  <PresentationFormat>On-screen Show (4:3)</PresentationFormat>
  <Paragraphs>129</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The Second Epistle of  St. Paul the Apostle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lpstr>The 2nd Epistle to Timothy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2nd Epistle of  our Teacher St. Paul to Timothy</dc:title>
  <dc:creator>Amir</dc:creator>
  <cp:lastModifiedBy>Amir</cp:lastModifiedBy>
  <cp:revision>170</cp:revision>
  <dcterms:created xsi:type="dcterms:W3CDTF">2013-07-26T07:06:23Z</dcterms:created>
  <dcterms:modified xsi:type="dcterms:W3CDTF">2017-06-10T22:16:24Z</dcterms:modified>
</cp:coreProperties>
</file>