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97" r:id="rId2"/>
    <p:sldId id="298"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20" r:id="rId17"/>
    <p:sldId id="312" r:id="rId18"/>
    <p:sldId id="313" r:id="rId19"/>
    <p:sldId id="314" r:id="rId20"/>
    <p:sldId id="315" r:id="rId21"/>
    <p:sldId id="316" r:id="rId22"/>
    <p:sldId id="317" r:id="rId23"/>
    <p:sldId id="31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8" d="100"/>
          <a:sy n="148" d="100"/>
        </p:scale>
        <p:origin x="-1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C8D373-439D-2745-8A59-C3BAE2E3BA7C}" type="datetimeFigureOut">
              <a:rPr lang="en-US" smtClean="0"/>
              <a:t>17-10-27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46881-553E-234F-AE68-B4A948E8A400}" type="slidenum">
              <a:rPr lang="en-US" smtClean="0"/>
              <a:t>‹#›</a:t>
            </a:fld>
            <a:endParaRPr lang="en-US"/>
          </a:p>
        </p:txBody>
      </p:sp>
    </p:spTree>
    <p:extLst>
      <p:ext uri="{BB962C8B-B14F-4D97-AF65-F5344CB8AC3E}">
        <p14:creationId xmlns:p14="http://schemas.microsoft.com/office/powerpoint/2010/main" val="28672902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346881-553E-234F-AE68-B4A948E8A400}" type="slidenum">
              <a:rPr lang="en-US" smtClean="0"/>
              <a:t>10</a:t>
            </a:fld>
            <a:endParaRPr lang="en-US"/>
          </a:p>
        </p:txBody>
      </p:sp>
    </p:spTree>
    <p:extLst>
      <p:ext uri="{BB962C8B-B14F-4D97-AF65-F5344CB8AC3E}">
        <p14:creationId xmlns:p14="http://schemas.microsoft.com/office/powerpoint/2010/main" val="3637050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17-10-27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17-10-27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17-10-27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17-10-27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17-10-27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17-10-27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17-10-27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17-10-27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17-10-27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17-10-27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17-10-27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17-10-27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17-10-27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smtClean="0">
                <a:solidFill>
                  <a:srgbClr val="2C7C9F"/>
                </a:solidFill>
                <a:latin typeface="Times New Roman"/>
                <a:cs typeface="Times New Roman"/>
              </a:rPr>
              <a:t>The Epistle </a:t>
            </a:r>
            <a:r>
              <a:rPr lang="en-US" sz="4800" b="1" dirty="0">
                <a:solidFill>
                  <a:srgbClr val="2C7C9F"/>
                </a:solidFill>
                <a:latin typeface="Times New Roman"/>
                <a:cs typeface="Times New Roman"/>
              </a:rPr>
              <a:t>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smtClean="0">
                <a:solidFill>
                  <a:srgbClr val="2C7C9F"/>
                </a:solidFill>
                <a:latin typeface="Times New Roman"/>
                <a:cs typeface="Times New Roman"/>
              </a:rPr>
              <a:t>to Titus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346131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And how is it that we hear, each in our own language in which we were born?... Cretans and Arabs—we hear them speaking in our own tongues the wonderful works of God”													        </a:t>
            </a:r>
            <a:r>
              <a:rPr lang="en-US" sz="2000" dirty="0" smtClean="0">
                <a:solidFill>
                  <a:prstClr val="black">
                    <a:lumMod val="65000"/>
                    <a:lumOff val="35000"/>
                  </a:prstClr>
                </a:solidFill>
              </a:rPr>
              <a:t> (</a:t>
            </a:r>
            <a:r>
              <a:rPr lang="en-US" sz="2000" dirty="0">
                <a:solidFill>
                  <a:prstClr val="black">
                    <a:lumMod val="65000"/>
                    <a:lumOff val="35000"/>
                  </a:prstClr>
                </a:solidFill>
              </a:rPr>
              <a:t>Acts 2:8,11)</a:t>
            </a:r>
          </a:p>
          <a:p>
            <a:pPr marL="0" lvl="0" indent="0">
              <a:buClr>
                <a:srgbClr val="2C7C9F">
                  <a:lumMod val="60000"/>
                  <a:lumOff val="40000"/>
                </a:srgbClr>
              </a:buClr>
              <a:buNone/>
            </a:pPr>
            <a:r>
              <a:rPr lang="en-US" sz="2000" dirty="0">
                <a:solidFill>
                  <a:prstClr val="black">
                    <a:lumMod val="65000"/>
                    <a:lumOff val="35000"/>
                  </a:prstClr>
                </a:solidFill>
              </a:rPr>
              <a:t>+ St. Paul visited the Cretan island during the last part of his life where he put the ministry in order, which he left to his spiritual son, Titus, after his leaving the island</a:t>
            </a:r>
            <a:r>
              <a:rPr lang="en-US" sz="2000" dirty="0" smtClean="0">
                <a:solidFill>
                  <a:prstClr val="black">
                    <a:lumMod val="65000"/>
                    <a:lumOff val="35000"/>
                  </a:prstClr>
                </a:solidFill>
              </a:rPr>
              <a:t>.</a:t>
            </a:r>
          </a:p>
          <a:p>
            <a:pPr marL="0" lvl="0" indent="0">
              <a:buNone/>
            </a:pPr>
            <a:r>
              <a:rPr lang="en-US" sz="2000" dirty="0">
                <a:solidFill>
                  <a:prstClr val="black">
                    <a:lumMod val="65000"/>
                    <a:lumOff val="35000"/>
                  </a:prstClr>
                </a:solidFill>
              </a:rPr>
              <a:t>+ The church there existed of both Jews and gentile members.</a:t>
            </a:r>
          </a:p>
          <a:p>
            <a:pPr marL="0" lvl="0" indent="0">
              <a:buNone/>
            </a:pPr>
            <a:r>
              <a:rPr lang="en-US" sz="2000" dirty="0"/>
              <a:t>+ It seems that the corruption of which the Cretan church suffered was the same as that of the church in Ephesus, and thus it is likely that the Jewish factor was dominant. This is evident through St. Paul’s admonition against these distorted thoughts, where he strongly rebuked them so that they may have unblemished faith and not listen to Jewish illusions and earthly commands</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But avoid foolish disputes, genealogies, contentions, and strivings about the law; for they are unprofitable and useless. Reject a divisive man after the first and second admonition, knowing that such a person is warped and sinning, being self-condemned”			     									      </a:t>
            </a:r>
            <a:r>
              <a:rPr lang="en-US" sz="2000" dirty="0" smtClean="0"/>
              <a:t>  (</a:t>
            </a:r>
            <a:r>
              <a:rPr lang="en-US" sz="2000" dirty="0"/>
              <a:t>Titus 3:9-11)</a:t>
            </a:r>
          </a:p>
          <a:p>
            <a:pPr marL="0" indent="0">
              <a:buClr>
                <a:srgbClr val="2C7C9F">
                  <a:lumMod val="60000"/>
                  <a:lumOff val="40000"/>
                </a:srgbClr>
              </a:buClr>
              <a:buNone/>
            </a:pPr>
            <a:r>
              <a:rPr lang="en-US" sz="2000" dirty="0"/>
              <a:t>+ Cretans were of bad reputation. </a:t>
            </a:r>
            <a:r>
              <a:rPr lang="en-US" sz="2000" dirty="0" smtClean="0"/>
              <a:t>Even </a:t>
            </a:r>
            <a:r>
              <a:rPr lang="en-US" sz="2000" dirty="0"/>
              <a:t>after receiving faith, some </a:t>
            </a:r>
            <a:r>
              <a:rPr lang="en-US" sz="2000" dirty="0" smtClean="0"/>
              <a:t>of</a:t>
            </a:r>
            <a:r>
              <a:rPr lang="is-IS" sz="2000" dirty="0"/>
              <a:t> </a:t>
            </a:r>
            <a:r>
              <a:rPr lang="en-US" sz="2000" dirty="0"/>
              <a:t>them did not abandon their old ways:</a:t>
            </a:r>
          </a:p>
          <a:p>
            <a:pPr marL="0" indent="0">
              <a:buClr>
                <a:srgbClr val="2C7C9F">
                  <a:lumMod val="60000"/>
                  <a:lumOff val="40000"/>
                </a:srgbClr>
              </a:buClr>
              <a:buNone/>
            </a:pPr>
            <a:r>
              <a:rPr lang="en-US" sz="2000" dirty="0">
                <a:solidFill>
                  <a:prstClr val="black">
                    <a:lumMod val="65000"/>
                    <a:lumOff val="35000"/>
                  </a:prstClr>
                </a:solidFill>
              </a:rPr>
              <a:t>“One of them, a prophet of their own, said: Cretans are always liars, evil beasts, lazy gluttons. This testimony is true. Therefore rebuke them sharply, that they may be sound in the faith”											      </a:t>
            </a:r>
            <a:r>
              <a:rPr lang="en-US" sz="2000" dirty="0" smtClean="0">
                <a:solidFill>
                  <a:prstClr val="black">
                    <a:lumMod val="65000"/>
                    <a:lumOff val="35000"/>
                  </a:prstClr>
                </a:solidFill>
              </a:rPr>
              <a:t>(</a:t>
            </a:r>
            <a:r>
              <a:rPr lang="en-US" sz="2000" dirty="0">
                <a:solidFill>
                  <a:prstClr val="black">
                    <a:lumMod val="65000"/>
                    <a:lumOff val="35000"/>
                  </a:prstClr>
                </a:solidFill>
              </a:rPr>
              <a:t>Titus 1:12-13</a:t>
            </a:r>
            <a:r>
              <a:rPr lang="en-US" sz="2000" dirty="0" smtClean="0">
                <a:solidFill>
                  <a:prstClr val="black">
                    <a:lumMod val="65000"/>
                    <a:lumOff val="35000"/>
                  </a:prstClr>
                </a:solidFill>
              </a:rPr>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smtClean="0">
                <a:solidFill>
                  <a:prstClr val="black">
                    <a:lumMod val="65000"/>
                    <a:lumOff val="35000"/>
                  </a:prstClr>
                </a:solidFill>
              </a:rPr>
              <a:t>Characteristics </a:t>
            </a:r>
            <a:r>
              <a:rPr lang="en-US" b="1" dirty="0">
                <a:solidFill>
                  <a:prstClr val="black">
                    <a:lumMod val="65000"/>
                    <a:lumOff val="35000"/>
                  </a:prstClr>
                </a:solidFill>
              </a:rPr>
              <a:t>of the </a:t>
            </a:r>
            <a:r>
              <a:rPr lang="en-US" b="1" dirty="0" smtClean="0">
                <a:solidFill>
                  <a:prstClr val="black">
                    <a:lumMod val="65000"/>
                    <a:lumOff val="35000"/>
                  </a:prstClr>
                </a:solidFill>
              </a:rPr>
              <a:t>Epistle:</a:t>
            </a:r>
            <a:endParaRPr lang="en-US" b="1"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1. This epistle is the same as the other pastoral epistles,1</a:t>
            </a:r>
            <a:r>
              <a:rPr lang="en-US" sz="2000" baseline="30000" dirty="0">
                <a:solidFill>
                  <a:prstClr val="black">
                    <a:lumMod val="65000"/>
                    <a:lumOff val="35000"/>
                  </a:prstClr>
                </a:solidFill>
              </a:rPr>
              <a:t>st</a:t>
            </a:r>
            <a:r>
              <a:rPr lang="en-US" sz="2000" dirty="0">
                <a:solidFill>
                  <a:prstClr val="black">
                    <a:lumMod val="65000"/>
                    <a:lumOff val="35000"/>
                  </a:prstClr>
                </a:solidFill>
              </a:rPr>
              <a:t> and 2</a:t>
            </a:r>
            <a:r>
              <a:rPr lang="en-US" sz="2000" baseline="30000" dirty="0">
                <a:solidFill>
                  <a:prstClr val="black">
                    <a:lumMod val="65000"/>
                    <a:lumOff val="35000"/>
                  </a:prstClr>
                </a:solidFill>
              </a:rPr>
              <a:t>nd</a:t>
            </a:r>
            <a:r>
              <a:rPr lang="en-US" sz="2000" dirty="0">
                <a:solidFill>
                  <a:prstClr val="black">
                    <a:lumMod val="65000"/>
                    <a:lumOff val="35000"/>
                  </a:prstClr>
                </a:solidFill>
              </a:rPr>
              <a:t> epistles to Timothy, in its personal character, for it did not address a specific church or a group of churches but a single person, who is St. Paul’s spiritual son and his companion in the Lord’s work. With that being said though, the personal character of this epistle does not measure to that of the 2</a:t>
            </a:r>
            <a:r>
              <a:rPr lang="en-US" sz="2000" baseline="30000" dirty="0">
                <a:solidFill>
                  <a:prstClr val="black">
                    <a:lumMod val="65000"/>
                    <a:lumOff val="35000"/>
                  </a:prstClr>
                </a:solidFill>
              </a:rPr>
              <a:t>nd</a:t>
            </a:r>
            <a:r>
              <a:rPr lang="en-US" sz="2000" dirty="0">
                <a:solidFill>
                  <a:prstClr val="black">
                    <a:lumMod val="65000"/>
                    <a:lumOff val="35000"/>
                  </a:prstClr>
                </a:solidFill>
              </a:rPr>
              <a:t> epistle to Timothy</a:t>
            </a:r>
            <a:r>
              <a:rPr lang="en-US" sz="2000" dirty="0" smtClean="0">
                <a:solidFill>
                  <a:prstClr val="black">
                    <a:lumMod val="65000"/>
                    <a:lumOff val="35000"/>
                  </a:prstClr>
                </a:solidFill>
              </a:rPr>
              <a:t>.</a:t>
            </a:r>
          </a:p>
          <a:p>
            <a:pPr marL="0" lvl="0" indent="0">
              <a:buNone/>
            </a:pPr>
            <a:r>
              <a:rPr lang="en-US" sz="2000" dirty="0">
                <a:solidFill>
                  <a:prstClr val="black">
                    <a:lumMod val="65000"/>
                    <a:lumOff val="35000"/>
                  </a:prstClr>
                </a:solidFill>
              </a:rPr>
              <a:t>2. Nevertheless, we could see that the epistle was also addressed to the Cretan church, which was under the Titus’ pastoral care. It was concerned with the Church and the moral life of her members:</a:t>
            </a:r>
          </a:p>
          <a:p>
            <a:pPr marL="0" lvl="0" indent="0">
              <a:buNone/>
            </a:pPr>
            <a:r>
              <a:rPr lang="en-US" sz="2000" dirty="0"/>
              <a:t>“Speak these things, exhort, and rebuke with all authority”									           </a:t>
            </a:r>
            <a:r>
              <a:rPr lang="en-US" sz="2000" dirty="0" smtClean="0"/>
              <a:t>(</a:t>
            </a:r>
            <a:r>
              <a:rPr lang="en-US" sz="2000" dirty="0"/>
              <a:t>Titus 2:15</a:t>
            </a:r>
            <a:r>
              <a:rPr lang="en-US" sz="2000" dirty="0" smtClean="0"/>
              <a:t>)</a:t>
            </a:r>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3</a:t>
            </a:r>
            <a:r>
              <a:rPr lang="en-US" sz="2000" dirty="0"/>
              <a:t>. There are a lot of similarities between this epistle and the 1</a:t>
            </a:r>
            <a:r>
              <a:rPr lang="en-US" sz="2000" baseline="30000" dirty="0"/>
              <a:t>st</a:t>
            </a:r>
            <a:r>
              <a:rPr lang="en-US" sz="2000" dirty="0"/>
              <a:t> epistle to Timothy to the point that there is a good chance the two epistles were written during the same time and in the same circumstances.</a:t>
            </a:r>
          </a:p>
          <a:p>
            <a:pPr marL="0" indent="0">
              <a:buNone/>
            </a:pPr>
            <a:r>
              <a:rPr lang="en-US" sz="2000" dirty="0"/>
              <a:t>4. There are two phrases that are repeated often in the epistle to Titus: </a:t>
            </a:r>
            <a:r>
              <a:rPr lang="en-US" sz="2000" dirty="0" smtClean="0"/>
              <a:t>‘God </a:t>
            </a:r>
            <a:r>
              <a:rPr lang="en-US" sz="2000" dirty="0"/>
              <a:t>our </a:t>
            </a:r>
            <a:r>
              <a:rPr lang="en-US" sz="2000" dirty="0" smtClean="0"/>
              <a:t>Savior’ </a:t>
            </a:r>
            <a:r>
              <a:rPr lang="en-US" sz="2000" dirty="0"/>
              <a:t>and </a:t>
            </a:r>
            <a:r>
              <a:rPr lang="en-US" sz="2000" dirty="0" smtClean="0"/>
              <a:t>‘Jesus </a:t>
            </a:r>
            <a:r>
              <a:rPr lang="en-US" sz="2000" dirty="0"/>
              <a:t>Christ our </a:t>
            </a:r>
            <a:r>
              <a:rPr lang="en-US" sz="2000" dirty="0" smtClean="0"/>
              <a:t>Savior.’ </a:t>
            </a:r>
            <a:r>
              <a:rPr lang="en-US" sz="2000" dirty="0"/>
              <a:t>Both are used interchangeably in all the chapters of the epistle as if St. Paul is proving the divinity of Christ, that is </a:t>
            </a:r>
            <a:r>
              <a:rPr lang="en-US" sz="2000" dirty="0" smtClean="0"/>
              <a:t>‘Jesus Christ’ </a:t>
            </a:r>
            <a:r>
              <a:rPr lang="en-US" sz="2000" dirty="0"/>
              <a:t>is </a:t>
            </a:r>
            <a:r>
              <a:rPr lang="en-US" sz="2000" dirty="0" smtClean="0"/>
              <a:t>‘God’:</a:t>
            </a:r>
          </a:p>
          <a:p>
            <a:pPr marL="0" indent="0">
              <a:buNone/>
            </a:pPr>
            <a:r>
              <a:rPr lang="en-US" sz="2000" dirty="0"/>
              <a:t>“But has in due time manifested His word through preaching, which was committed to me according to the commandment of God our Savior”							             </a:t>
            </a:r>
            <a:r>
              <a:rPr lang="en-US" sz="2000" dirty="0" smtClean="0"/>
              <a:t>(</a:t>
            </a:r>
            <a:r>
              <a:rPr lang="en-US" sz="2000" dirty="0"/>
              <a:t>Titus 1:3)</a:t>
            </a:r>
          </a:p>
          <a:p>
            <a:pPr marL="0" indent="0">
              <a:buNone/>
            </a:pPr>
            <a:r>
              <a:rPr lang="en-US" sz="2000" dirty="0"/>
              <a:t>“Grace, mercy, and peace from God the Father and the Lord Jesus Christ our Savior”						          						                                               </a:t>
            </a:r>
            <a:r>
              <a:rPr lang="en-US" sz="2000" dirty="0" smtClean="0"/>
              <a:t>(</a:t>
            </a:r>
            <a:r>
              <a:rPr lang="en-US" sz="2000" dirty="0"/>
              <a:t>Titus 1:4</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smtClean="0">
                <a:solidFill>
                  <a:prstClr val="black">
                    <a:lumMod val="65000"/>
                    <a:lumOff val="35000"/>
                  </a:prstClr>
                </a:solidFill>
              </a:rPr>
              <a:t>5</a:t>
            </a:r>
            <a:r>
              <a:rPr lang="en-US" sz="2000" dirty="0">
                <a:solidFill>
                  <a:prstClr val="black">
                    <a:lumMod val="65000"/>
                    <a:lumOff val="35000"/>
                  </a:prstClr>
                </a:solidFill>
              </a:rPr>
              <a:t>. The phrase </a:t>
            </a:r>
            <a:r>
              <a:rPr lang="en-US" sz="2000" dirty="0" smtClean="0">
                <a:solidFill>
                  <a:prstClr val="black">
                    <a:lumMod val="65000"/>
                    <a:lumOff val="35000"/>
                  </a:prstClr>
                </a:solidFill>
              </a:rPr>
              <a:t>‘Good works’ </a:t>
            </a:r>
            <a:r>
              <a:rPr lang="en-US" sz="2000" dirty="0">
                <a:solidFill>
                  <a:prstClr val="black">
                    <a:lumMod val="65000"/>
                    <a:lumOff val="35000"/>
                  </a:prstClr>
                </a:solidFill>
              </a:rPr>
              <a:t>is repeated many times throughout the epistle, which is the application of the true Christian knowledge of God:</a:t>
            </a:r>
          </a:p>
          <a:p>
            <a:pPr marL="0" lvl="0" indent="0">
              <a:buClr>
                <a:srgbClr val="2C7C9F">
                  <a:lumMod val="60000"/>
                  <a:lumOff val="40000"/>
                </a:srgbClr>
              </a:buClr>
              <a:buNone/>
            </a:pPr>
            <a:r>
              <a:rPr lang="en-US" sz="2000" dirty="0">
                <a:solidFill>
                  <a:prstClr val="black">
                    <a:lumMod val="65000"/>
                    <a:lumOff val="35000"/>
                  </a:prstClr>
                </a:solidFill>
              </a:rPr>
              <a:t>“And let our people also learn to maintain good works, to meet urgent needs, that they may not be unfruitful”									                                 </a:t>
            </a:r>
            <a:r>
              <a:rPr lang="en-US" sz="2000" dirty="0" smtClean="0">
                <a:solidFill>
                  <a:prstClr val="black">
                    <a:lumMod val="65000"/>
                    <a:lumOff val="35000"/>
                  </a:prstClr>
                </a:solidFill>
              </a:rPr>
              <a:t> (</a:t>
            </a:r>
            <a:r>
              <a:rPr lang="en-US" sz="2000" dirty="0">
                <a:solidFill>
                  <a:prstClr val="black">
                    <a:lumMod val="65000"/>
                    <a:lumOff val="35000"/>
                  </a:prstClr>
                </a:solidFill>
              </a:rPr>
              <a:t>Titus 3:14</a:t>
            </a:r>
            <a:r>
              <a:rPr lang="en-US" sz="2000" dirty="0" smtClean="0">
                <a:solidFill>
                  <a:prstClr val="black">
                    <a:lumMod val="65000"/>
                    <a:lumOff val="35000"/>
                  </a:prstClr>
                </a:solidFill>
              </a:rPr>
              <a:t>)</a:t>
            </a:r>
          </a:p>
          <a:p>
            <a:pPr marL="0" lvl="0" indent="0">
              <a:buClr>
                <a:srgbClr val="2C7C9F">
                  <a:lumMod val="60000"/>
                  <a:lumOff val="40000"/>
                </a:srgbClr>
              </a:buClr>
              <a:buNone/>
            </a:pPr>
            <a:r>
              <a:rPr lang="en-US" b="1" dirty="0" smtClean="0">
                <a:solidFill>
                  <a:prstClr val="black">
                    <a:lumMod val="65000"/>
                    <a:lumOff val="35000"/>
                  </a:prstClr>
                </a:solidFill>
              </a:rPr>
              <a:t>Purpose </a:t>
            </a:r>
            <a:r>
              <a:rPr lang="en-US" b="1" dirty="0">
                <a:solidFill>
                  <a:prstClr val="black">
                    <a:lumMod val="65000"/>
                    <a:lumOff val="35000"/>
                  </a:prstClr>
                </a:solidFill>
              </a:rPr>
              <a:t>of </a:t>
            </a:r>
            <a:r>
              <a:rPr lang="en-US" b="1" dirty="0" smtClean="0">
                <a:solidFill>
                  <a:prstClr val="black">
                    <a:lumMod val="65000"/>
                    <a:lumOff val="35000"/>
                  </a:prstClr>
                </a:solidFill>
              </a:rPr>
              <a:t>Writing:</a:t>
            </a:r>
            <a:endParaRPr lang="en-US" b="1"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Advise Titus of the Right Shepherding and of the Right Ministry and the Ordination of </a:t>
            </a:r>
            <a:r>
              <a:rPr lang="en-US" sz="2000" i="1" u="sng" dirty="0" smtClean="0">
                <a:solidFill>
                  <a:prstClr val="black">
                    <a:lumMod val="65000"/>
                    <a:lumOff val="35000"/>
                  </a:prstClr>
                </a:solidFill>
              </a:rPr>
              <a:t>Bishops and Priests:</a:t>
            </a:r>
            <a:endParaRPr lang="en-US" sz="2000" i="1" u="sng"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“And appoint elders in every city as I commanded you”								                        </a:t>
            </a:r>
            <a:r>
              <a:rPr lang="en-US" sz="2000" dirty="0" smtClean="0">
                <a:solidFill>
                  <a:prstClr val="black">
                    <a:lumMod val="65000"/>
                    <a:lumOff val="35000"/>
                  </a:prstClr>
                </a:solidFill>
              </a:rPr>
              <a:t>(</a:t>
            </a:r>
            <a:r>
              <a:rPr lang="en-US" sz="2000" dirty="0">
                <a:solidFill>
                  <a:prstClr val="black">
                    <a:lumMod val="65000"/>
                    <a:lumOff val="35000"/>
                  </a:prstClr>
                </a:solidFill>
              </a:rPr>
              <a:t>Titus 1:5</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i="1" dirty="0"/>
              <a:t>2. </a:t>
            </a:r>
            <a:r>
              <a:rPr lang="en-US" sz="2000" i="1" u="sng" dirty="0"/>
              <a:t>To Make Clear the Characteristics with which the Bishops, Elders and </a:t>
            </a:r>
            <a:r>
              <a:rPr lang="en-US" sz="2000" i="1" u="sng" dirty="0" smtClean="0"/>
              <a:t>the</a:t>
            </a:r>
            <a:r>
              <a:rPr lang="mr-IN" sz="2000" i="1" u="sng" dirty="0" smtClean="0"/>
              <a:t>…</a:t>
            </a:r>
            <a:r>
              <a:rPr lang="en-CA" sz="2000" i="1" u="sng" dirty="0" smtClean="0"/>
              <a:t> </a:t>
            </a:r>
            <a:endParaRPr lang="en-US" sz="2000" dirty="0" smtClean="0">
              <a:solidFill>
                <a:prstClr val="black">
                  <a:lumMod val="65000"/>
                  <a:lumOff val="35000"/>
                </a:prstClr>
              </a:solidFill>
            </a:endParaRPr>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u="sng" dirty="0"/>
              <a:t>Young should Adorn themselves:</a:t>
            </a:r>
          </a:p>
          <a:p>
            <a:pPr marL="0" indent="0">
              <a:buNone/>
            </a:pPr>
            <a:r>
              <a:rPr lang="en-US" sz="2000" dirty="0" smtClean="0"/>
              <a:t>“</a:t>
            </a:r>
            <a:r>
              <a:rPr lang="en-US" sz="2000" dirty="0"/>
              <a:t>That they admonish the young women to love their husbands, to love their children”						           										 </a:t>
            </a:r>
            <a:r>
              <a:rPr lang="en-US" sz="2000" dirty="0" smtClean="0"/>
              <a:t>(</a:t>
            </a:r>
            <a:r>
              <a:rPr lang="en-US" sz="2000" dirty="0"/>
              <a:t>Titus 2:4)</a:t>
            </a:r>
          </a:p>
          <a:p>
            <a:pPr marL="0" lvl="0" indent="0">
              <a:buClr>
                <a:srgbClr val="2C7C9F">
                  <a:lumMod val="60000"/>
                  <a:lumOff val="40000"/>
                </a:srgbClr>
              </a:buClr>
              <a:buNone/>
            </a:pPr>
            <a:r>
              <a:rPr lang="en-US" sz="2000" i="1" dirty="0">
                <a:solidFill>
                  <a:prstClr val="black">
                    <a:lumMod val="65000"/>
                    <a:lumOff val="35000"/>
                  </a:prstClr>
                </a:solidFill>
              </a:rPr>
              <a:t>3. </a:t>
            </a:r>
            <a:r>
              <a:rPr lang="en-US" sz="2000" i="1" u="sng" dirty="0">
                <a:solidFill>
                  <a:prstClr val="black">
                    <a:lumMod val="65000"/>
                    <a:lumOff val="35000"/>
                  </a:prstClr>
                </a:solidFill>
              </a:rPr>
              <a:t>To Warn him of False Teachings and Conveying the Method of </a:t>
            </a:r>
            <a:r>
              <a:rPr lang="en-US" sz="2000" i="1" u="sng" dirty="0" smtClean="0">
                <a:solidFill>
                  <a:prstClr val="black">
                    <a:lumMod val="65000"/>
                    <a:lumOff val="35000"/>
                  </a:prstClr>
                </a:solidFill>
              </a:rPr>
              <a:t>Dealing</a:t>
            </a:r>
            <a:r>
              <a:rPr lang="is-IS" sz="2000" i="1" u="sng" dirty="0">
                <a:solidFill>
                  <a:prstClr val="black">
                    <a:lumMod val="65000"/>
                    <a:lumOff val="35000"/>
                  </a:prstClr>
                </a:solidFill>
              </a:rPr>
              <a:t> </a:t>
            </a:r>
            <a:r>
              <a:rPr lang="en-US" sz="2000" i="1" u="sng" dirty="0">
                <a:solidFill>
                  <a:prstClr val="black">
                    <a:lumMod val="65000"/>
                    <a:lumOff val="35000"/>
                  </a:prstClr>
                </a:solidFill>
              </a:rPr>
              <a:t>with those who Reject his Word, Urging him to Preach Things Befitting:</a:t>
            </a:r>
          </a:p>
          <a:p>
            <a:pPr marL="0" indent="0">
              <a:buNone/>
            </a:pPr>
            <a:r>
              <a:rPr lang="en-US" sz="2000" dirty="0">
                <a:solidFill>
                  <a:prstClr val="black">
                    <a:lumMod val="65000"/>
                    <a:lumOff val="35000"/>
                  </a:prstClr>
                </a:solidFill>
              </a:rPr>
              <a:t>“In doctrine showing integrity, reverence, incorruptibility, sound speech that cannot be condemned, that one who is an opponent may be ashamed, having nothing evil to say of you”											          </a:t>
            </a:r>
            <a:r>
              <a:rPr lang="en-US" sz="2000" dirty="0" smtClean="0">
                <a:solidFill>
                  <a:prstClr val="black">
                    <a:lumMod val="65000"/>
                    <a:lumOff val="35000"/>
                  </a:prstClr>
                </a:solidFill>
              </a:rPr>
              <a:t>(</a:t>
            </a:r>
            <a:r>
              <a:rPr lang="en-US" sz="2000" dirty="0">
                <a:solidFill>
                  <a:prstClr val="black">
                    <a:lumMod val="65000"/>
                    <a:lumOff val="35000"/>
                  </a:prstClr>
                </a:solidFill>
              </a:rPr>
              <a:t>Titus 2:7-8</a:t>
            </a:r>
            <a:r>
              <a:rPr lang="en-US" sz="2000" dirty="0" smtClean="0">
                <a:solidFill>
                  <a:prstClr val="black">
                    <a:lumMod val="65000"/>
                    <a:lumOff val="35000"/>
                  </a:prstClr>
                </a:solidFill>
              </a:rPr>
              <a:t>)</a:t>
            </a:r>
            <a:endParaRPr lang="en-US" sz="2000" i="1" u="sng" dirty="0">
              <a:solidFill>
                <a:prstClr val="black">
                  <a:lumMod val="65000"/>
                  <a:lumOff val="35000"/>
                </a:prstClr>
              </a:solidFill>
            </a:endParaRPr>
          </a:p>
          <a:p>
            <a:pPr marL="0" indent="0">
              <a:buNone/>
            </a:pPr>
            <a:r>
              <a:rPr lang="en-US" sz="2000" i="1" dirty="0" smtClean="0"/>
              <a:t>4</a:t>
            </a:r>
            <a:r>
              <a:rPr lang="en-US" sz="2000" i="1" dirty="0"/>
              <a:t>. </a:t>
            </a:r>
            <a:r>
              <a:rPr lang="en-US" sz="2000" i="1" u="sng" dirty="0"/>
              <a:t>To Command him to be a Good Pattern</a:t>
            </a:r>
            <a:r>
              <a:rPr lang="en-US" sz="2000" i="1" u="sng" dirty="0" smtClean="0"/>
              <a:t>:</a:t>
            </a:r>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solidFill>
                  <a:prstClr val="black">
                    <a:lumMod val="65000"/>
                    <a:lumOff val="35000"/>
                  </a:prstClr>
                </a:solidFill>
              </a:rPr>
              <a:t>“</a:t>
            </a:r>
            <a:r>
              <a:rPr lang="en-US" sz="2000" dirty="0">
                <a:solidFill>
                  <a:prstClr val="black">
                    <a:lumMod val="65000"/>
                    <a:lumOff val="35000"/>
                  </a:prstClr>
                </a:solidFill>
              </a:rPr>
              <a:t>In all things showing yourself to be a pattern of good works”							                     </a:t>
            </a:r>
            <a:r>
              <a:rPr lang="en-US" sz="2000" dirty="0" smtClean="0">
                <a:solidFill>
                  <a:prstClr val="black">
                    <a:lumMod val="65000"/>
                    <a:lumOff val="35000"/>
                  </a:prstClr>
                </a:solidFill>
              </a:rPr>
              <a:t>   (</a:t>
            </a:r>
            <a:r>
              <a:rPr lang="en-US" sz="2000" dirty="0">
                <a:solidFill>
                  <a:prstClr val="black">
                    <a:lumMod val="65000"/>
                    <a:lumOff val="35000"/>
                  </a:prstClr>
                </a:solidFill>
              </a:rPr>
              <a:t>Titus 2:7)</a:t>
            </a:r>
          </a:p>
          <a:p>
            <a:pPr marL="0" lvl="0" indent="0">
              <a:buClr>
                <a:srgbClr val="2C7C9F">
                  <a:lumMod val="60000"/>
                  <a:lumOff val="40000"/>
                </a:srgbClr>
              </a:buClr>
              <a:buNone/>
            </a:pPr>
            <a:r>
              <a:rPr lang="en-US" sz="2000" i="1" dirty="0">
                <a:solidFill>
                  <a:prstClr val="black">
                    <a:lumMod val="65000"/>
                    <a:lumOff val="35000"/>
                  </a:prstClr>
                </a:solidFill>
              </a:rPr>
              <a:t>5. </a:t>
            </a:r>
            <a:r>
              <a:rPr lang="en-US" sz="2000" i="1" u="sng" dirty="0">
                <a:solidFill>
                  <a:prstClr val="black">
                    <a:lumMod val="65000"/>
                    <a:lumOff val="35000"/>
                  </a:prstClr>
                </a:solidFill>
              </a:rPr>
              <a:t>To </a:t>
            </a:r>
            <a:r>
              <a:rPr lang="en-US" sz="2000" i="1" u="sng" dirty="0" smtClean="0">
                <a:solidFill>
                  <a:prstClr val="black">
                    <a:lumMod val="65000"/>
                    <a:lumOff val="35000"/>
                  </a:prstClr>
                </a:solidFill>
              </a:rPr>
              <a:t>Request </a:t>
            </a:r>
            <a:r>
              <a:rPr lang="en-US" sz="2000" i="1" u="sng" dirty="0">
                <a:solidFill>
                  <a:prstClr val="black">
                    <a:lumMod val="65000"/>
                    <a:lumOff val="35000"/>
                  </a:prstClr>
                </a:solidFill>
              </a:rPr>
              <a:t>Titus to </a:t>
            </a:r>
            <a:r>
              <a:rPr lang="en-US" sz="2000" i="1" u="sng" dirty="0" smtClean="0">
                <a:solidFill>
                  <a:prstClr val="black">
                    <a:lumMod val="65000"/>
                    <a:lumOff val="35000"/>
                  </a:prstClr>
                </a:solidFill>
              </a:rPr>
              <a:t>Come </a:t>
            </a:r>
            <a:r>
              <a:rPr lang="en-US" sz="2000" i="1" u="sng" dirty="0">
                <a:solidFill>
                  <a:prstClr val="black">
                    <a:lumMod val="65000"/>
                    <a:lumOff val="35000"/>
                  </a:prstClr>
                </a:solidFill>
              </a:rPr>
              <a:t>to him in the </a:t>
            </a:r>
            <a:r>
              <a:rPr lang="en-US" sz="2000" i="1" u="sng" dirty="0" smtClean="0">
                <a:solidFill>
                  <a:prstClr val="black">
                    <a:lumMod val="65000"/>
                    <a:lumOff val="35000"/>
                  </a:prstClr>
                </a:solidFill>
              </a:rPr>
              <a:t>Near Future</a:t>
            </a:r>
            <a:r>
              <a:rPr lang="en-US" sz="2000" i="1" u="sng" dirty="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“Be diligent to come to me at </a:t>
            </a:r>
            <a:r>
              <a:rPr lang="en-US" sz="2000" dirty="0" err="1">
                <a:solidFill>
                  <a:prstClr val="black">
                    <a:lumMod val="65000"/>
                    <a:lumOff val="35000"/>
                  </a:prstClr>
                </a:solidFill>
              </a:rPr>
              <a:t>Nicopolis</a:t>
            </a:r>
            <a:r>
              <a:rPr lang="en-US" sz="2000" dirty="0">
                <a:solidFill>
                  <a:prstClr val="black">
                    <a:lumMod val="65000"/>
                    <a:lumOff val="35000"/>
                  </a:prstClr>
                </a:solidFill>
              </a:rPr>
              <a:t>, for I have decided to spend the winter there</a:t>
            </a:r>
            <a:r>
              <a:rPr lang="en-US" sz="2000" dirty="0" smtClean="0">
                <a:solidFill>
                  <a:prstClr val="black">
                    <a:lumMod val="65000"/>
                    <a:lumOff val="35000"/>
                  </a:prstClr>
                </a:solidFill>
              </a:rPr>
              <a:t>”															</a:t>
            </a:r>
            <a:r>
              <a:rPr lang="en-US" sz="2000" dirty="0">
                <a:solidFill>
                  <a:prstClr val="black">
                    <a:lumMod val="65000"/>
                    <a:lumOff val="35000"/>
                  </a:prstClr>
                </a:solidFill>
              </a:rPr>
              <a:t> </a:t>
            </a:r>
            <a:r>
              <a:rPr lang="en-US" sz="2000" dirty="0" smtClean="0">
                <a:solidFill>
                  <a:prstClr val="black">
                    <a:lumMod val="65000"/>
                    <a:lumOff val="35000"/>
                  </a:prstClr>
                </a:solidFill>
              </a:rPr>
              <a:t>          (</a:t>
            </a:r>
            <a:r>
              <a:rPr lang="en-US" sz="2000" dirty="0">
                <a:solidFill>
                  <a:prstClr val="black">
                    <a:lumMod val="65000"/>
                    <a:lumOff val="35000"/>
                  </a:prstClr>
                </a:solidFill>
              </a:rPr>
              <a:t>Titus 3:</a:t>
            </a:r>
            <a:r>
              <a:rPr lang="en-US" sz="2000" dirty="0" smtClean="0">
                <a:solidFill>
                  <a:prstClr val="black">
                    <a:lumMod val="65000"/>
                    <a:lumOff val="35000"/>
                  </a:prstClr>
                </a:solidFill>
              </a:rPr>
              <a:t>12)</a:t>
            </a:r>
          </a:p>
          <a:p>
            <a:pPr marL="0" lvl="0" indent="0">
              <a:buClr>
                <a:srgbClr val="2C7C9F">
                  <a:lumMod val="60000"/>
                  <a:lumOff val="40000"/>
                </a:srgbClr>
              </a:buClr>
              <a:buNone/>
            </a:pPr>
            <a:r>
              <a:rPr lang="en-US" b="1" dirty="0">
                <a:solidFill>
                  <a:prstClr val="black">
                    <a:lumMod val="65000"/>
                    <a:lumOff val="35000"/>
                  </a:prstClr>
                </a:solidFill>
              </a:rPr>
              <a:t>Contents:</a:t>
            </a:r>
          </a:p>
          <a:p>
            <a:pPr marL="0" indent="0">
              <a:buNone/>
            </a:pPr>
            <a:r>
              <a:rPr lang="en-US" sz="2200" dirty="0"/>
              <a:t>I. </a:t>
            </a:r>
            <a:r>
              <a:rPr lang="en-US" sz="2200" u="sng" dirty="0"/>
              <a:t>Preface:</a:t>
            </a:r>
            <a:r>
              <a:rPr lang="en-US" sz="2200" dirty="0"/>
              <a:t> (Ch. 1)</a:t>
            </a:r>
          </a:p>
          <a:p>
            <a:pPr marL="0" indent="0">
              <a:buNone/>
            </a:pPr>
            <a:r>
              <a:rPr lang="en-US" sz="2000" dirty="0"/>
              <a:t>“Paul, a bondservant of God and an apostle of Jesus Christ, according to the faith of God’s elect and the acknowledgment of the truth which accords with godliness… To Titus”											                     </a:t>
            </a:r>
            <a:r>
              <a:rPr lang="en-US" sz="2000" dirty="0" smtClean="0"/>
              <a:t>(</a:t>
            </a:r>
            <a:r>
              <a:rPr lang="en-US" sz="2000" dirty="0"/>
              <a:t>Titus 1:1,4</a:t>
            </a:r>
            <a:r>
              <a:rPr lang="en-US" sz="2000" dirty="0" smtClean="0"/>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589927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200" dirty="0" smtClean="0"/>
              <a:t>II</a:t>
            </a:r>
            <a:r>
              <a:rPr lang="en-US" sz="2200" dirty="0"/>
              <a:t>. </a:t>
            </a:r>
            <a:r>
              <a:rPr lang="en-US" sz="2200" u="sng" dirty="0"/>
              <a:t>Instructions Concerning Church Organization:</a:t>
            </a:r>
            <a:r>
              <a:rPr lang="en-US" sz="2200" dirty="0"/>
              <a:t> (</a:t>
            </a:r>
            <a:r>
              <a:rPr lang="en-US" sz="2200" dirty="0" smtClean="0"/>
              <a:t>Ch</a:t>
            </a:r>
            <a:r>
              <a:rPr lang="en-US" sz="2200" dirty="0"/>
              <a:t>.</a:t>
            </a:r>
            <a:r>
              <a:rPr lang="en-US" sz="2200" dirty="0" smtClean="0"/>
              <a:t> 1</a:t>
            </a:r>
            <a:r>
              <a:rPr lang="en-US" sz="2200" dirty="0"/>
              <a:t>)</a:t>
            </a:r>
          </a:p>
          <a:p>
            <a:pPr marL="0" indent="0">
              <a:buNone/>
            </a:pPr>
            <a:r>
              <a:rPr lang="en-US" sz="2000" i="1" dirty="0"/>
              <a:t>1. Qualification of Bishops:</a:t>
            </a:r>
          </a:p>
          <a:p>
            <a:pPr marL="0" indent="0">
              <a:buNone/>
            </a:pPr>
            <a:r>
              <a:rPr lang="en-US" sz="2000" dirty="0"/>
              <a:t>“For a bishop must be blameless, as a steward of God, not self-willed, not quick-tempered, not given to wine, not violent, not greedy for money, but hospitable, a lover of what is good, sober-minded, just, holy</a:t>
            </a:r>
            <a:r>
              <a:rPr lang="en-US" sz="2000" dirty="0" smtClean="0"/>
              <a:t>,</a:t>
            </a:r>
            <a:r>
              <a:rPr lang="is-IS" sz="2000" dirty="0"/>
              <a:t> </a:t>
            </a:r>
            <a:r>
              <a:rPr lang="en-US" sz="2000" dirty="0"/>
              <a:t>self-controlled holding fast the faithful word as he has been taught, that he may be able, by sound doctrine, both to exhort and convict those who contradict”					             									          </a:t>
            </a:r>
            <a:r>
              <a:rPr lang="en-US" sz="2000" dirty="0" smtClean="0"/>
              <a:t>(</a:t>
            </a:r>
            <a:r>
              <a:rPr lang="en-US" sz="2000" dirty="0"/>
              <a:t>Titus 1:7-9)</a:t>
            </a:r>
          </a:p>
          <a:p>
            <a:pPr marL="0" indent="0">
              <a:buNone/>
            </a:pPr>
            <a:r>
              <a:rPr lang="en-US" sz="2000" i="1" dirty="0"/>
              <a:t>2. Depiction of the False Teachers and the Ways of Confronting Them</a:t>
            </a:r>
            <a:r>
              <a:rPr lang="en-US" sz="2000" i="1" dirty="0" smtClean="0"/>
              <a:t>:</a:t>
            </a:r>
          </a:p>
          <a:p>
            <a:pPr marL="0" indent="0">
              <a:buNone/>
            </a:pPr>
            <a:r>
              <a:rPr lang="en-US" sz="2000" dirty="0"/>
              <a:t>“For there are many insubordinate, both idle talkers and deceivers, especially those of the circumcision, whose mouths must be stopped</a:t>
            </a:r>
            <a:r>
              <a:rPr lang="en-US" sz="2000" dirty="0" smtClean="0"/>
              <a:t>,</a:t>
            </a:r>
            <a:r>
              <a:rPr lang="is-IS" sz="2000" dirty="0" smtClean="0"/>
              <a:t>… </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who </a:t>
            </a:r>
            <a:r>
              <a:rPr lang="en-US" sz="2000" dirty="0"/>
              <a:t>subvert whole households, teaching things which they ought not, for the sake of dishonest gain”													   </a:t>
            </a:r>
            <a:r>
              <a:rPr lang="en-US" sz="2000" dirty="0" smtClean="0"/>
              <a:t>   (</a:t>
            </a:r>
            <a:r>
              <a:rPr lang="en-US" sz="2000" dirty="0"/>
              <a:t>Titus 1:10-11)</a:t>
            </a:r>
          </a:p>
          <a:p>
            <a:pPr marL="0" indent="0">
              <a:buNone/>
            </a:pPr>
            <a:r>
              <a:rPr lang="en-US" sz="2000" dirty="0"/>
              <a:t>“Not giving heed to Jewish fables and commandments of men who turn from the truth”													  		        </a:t>
            </a:r>
            <a:r>
              <a:rPr lang="en-US" sz="2000" dirty="0" smtClean="0"/>
              <a:t>   (</a:t>
            </a:r>
            <a:r>
              <a:rPr lang="en-US" sz="2000" dirty="0"/>
              <a:t>Titus 1:14</a:t>
            </a:r>
            <a:r>
              <a:rPr lang="en-US" sz="2000" dirty="0" smtClean="0"/>
              <a:t>)</a:t>
            </a:r>
          </a:p>
          <a:p>
            <a:pPr marL="0" indent="0">
              <a:buNone/>
            </a:pPr>
            <a:r>
              <a:rPr lang="en-US" sz="2000" dirty="0"/>
              <a:t>“To the pure all things are pure, but to those who are defiled and unbelieving nothing is pure; but even their mind and conscience are defiled”						       									          </a:t>
            </a:r>
            <a:r>
              <a:rPr lang="en-US" sz="2000" dirty="0" smtClean="0"/>
              <a:t> </a:t>
            </a:r>
            <a:r>
              <a:rPr lang="en-US" sz="2000" dirty="0"/>
              <a:t>(Titus 1:15)</a:t>
            </a:r>
          </a:p>
          <a:p>
            <a:pPr marL="0" indent="0">
              <a:buNone/>
            </a:pPr>
            <a:r>
              <a:rPr lang="en-US" sz="2000" dirty="0"/>
              <a:t>“They profess to know God, but in works they deny Him, being abominable, disobedient, and disqualified for every good work”								           </a:t>
            </a:r>
            <a:r>
              <a:rPr lang="en-US" sz="2000" dirty="0" smtClean="0"/>
              <a:t>(</a:t>
            </a:r>
            <a:r>
              <a:rPr lang="en-US" sz="2000" dirty="0"/>
              <a:t>Titus 1:16</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200" dirty="0" smtClean="0"/>
              <a:t>III</a:t>
            </a:r>
            <a:r>
              <a:rPr lang="en-US" sz="2200" dirty="0"/>
              <a:t>. </a:t>
            </a:r>
            <a:r>
              <a:rPr lang="en-US" sz="2200" u="sng" dirty="0"/>
              <a:t>Instructions Concerning Christian Conduct:</a:t>
            </a:r>
            <a:r>
              <a:rPr lang="en-US" sz="2200" dirty="0"/>
              <a:t> (</a:t>
            </a:r>
            <a:r>
              <a:rPr lang="en-US" sz="2200" dirty="0" err="1" smtClean="0"/>
              <a:t>Chs</a:t>
            </a:r>
            <a:r>
              <a:rPr lang="en-US" sz="2200" dirty="0"/>
              <a:t>.</a:t>
            </a:r>
            <a:r>
              <a:rPr lang="en-US" sz="2200" dirty="0" smtClean="0"/>
              <a:t> 2</a:t>
            </a:r>
            <a:r>
              <a:rPr lang="en-US" sz="2200" dirty="0"/>
              <a:t>-3)</a:t>
            </a:r>
          </a:p>
          <a:p>
            <a:pPr marL="0" indent="0">
              <a:buNone/>
            </a:pPr>
            <a:r>
              <a:rPr lang="en-US" sz="2000" i="1" dirty="0"/>
              <a:t>1. For the Older Men and Women:</a:t>
            </a:r>
          </a:p>
          <a:p>
            <a:pPr marL="0" indent="0">
              <a:buNone/>
            </a:pPr>
            <a:r>
              <a:rPr lang="en-US" sz="2000" dirty="0"/>
              <a:t>“But as for you, speak the things which are proper for sound doctrine”							         </a:t>
            </a:r>
            <a:r>
              <a:rPr lang="en-US" sz="2000" dirty="0" smtClean="0"/>
              <a:t>    (</a:t>
            </a:r>
            <a:r>
              <a:rPr lang="en-US" sz="2000" dirty="0"/>
              <a:t>Titus 2:1</a:t>
            </a:r>
            <a:r>
              <a:rPr lang="en-US" sz="2000" dirty="0" smtClean="0"/>
              <a:t>)</a:t>
            </a:r>
          </a:p>
          <a:p>
            <a:pPr marL="0" indent="0">
              <a:buNone/>
            </a:pPr>
            <a:r>
              <a:rPr lang="en-US" sz="2000" dirty="0"/>
              <a:t>“That the older men be sober, reverent, temperate, sound in faith, in love, in patience”						   									             </a:t>
            </a:r>
            <a:r>
              <a:rPr lang="en-US" sz="2000" dirty="0" smtClean="0"/>
              <a:t>(</a:t>
            </a:r>
            <a:r>
              <a:rPr lang="en-US" sz="2000" dirty="0"/>
              <a:t>Titus 2:2)</a:t>
            </a:r>
          </a:p>
          <a:p>
            <a:pPr marL="0" indent="0">
              <a:buNone/>
            </a:pPr>
            <a:r>
              <a:rPr lang="en-US" sz="2000" dirty="0"/>
              <a:t>“The older women likewise, that they be reverent in behavior, not slanderers, not given to much wine, teachers of good things”								             </a:t>
            </a:r>
            <a:r>
              <a:rPr lang="en-US" sz="2000" dirty="0" smtClean="0"/>
              <a:t>(</a:t>
            </a:r>
            <a:r>
              <a:rPr lang="en-US" sz="2000" dirty="0"/>
              <a:t>Titus 2:3)</a:t>
            </a:r>
          </a:p>
          <a:p>
            <a:pPr marL="0" indent="0">
              <a:buNone/>
            </a:pPr>
            <a:r>
              <a:rPr lang="en-US" sz="2000" i="1" dirty="0"/>
              <a:t>2. Concerning the Younger Women and Men</a:t>
            </a:r>
            <a:r>
              <a:rPr lang="en-US" sz="2000" i="1" dirty="0" smtClean="0"/>
              <a:t>:</a:t>
            </a:r>
            <a:endParaRPr lang="en-US" sz="2000" i="1"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Who is Titus?</a:t>
            </a:r>
          </a:p>
          <a:p>
            <a:pPr marL="0" lvl="0" indent="0">
              <a:buClr>
                <a:srgbClr val="2C7C9F">
                  <a:lumMod val="60000"/>
                  <a:lumOff val="40000"/>
                </a:srgbClr>
              </a:buClr>
              <a:buNone/>
            </a:pPr>
            <a:r>
              <a:rPr lang="en-US" sz="2000" i="1" dirty="0" smtClean="0">
                <a:solidFill>
                  <a:prstClr val="black">
                    <a:lumMod val="65000"/>
                    <a:lumOff val="35000"/>
                  </a:prstClr>
                </a:solidFill>
              </a:rPr>
              <a:t>I</a:t>
            </a:r>
            <a:r>
              <a:rPr lang="en-US" sz="2000" i="1" dirty="0">
                <a:solidFill>
                  <a:prstClr val="black">
                    <a:lumMod val="65000"/>
                    <a:lumOff val="35000"/>
                  </a:prstClr>
                </a:solidFill>
              </a:rPr>
              <a:t>. </a:t>
            </a:r>
            <a:r>
              <a:rPr lang="en-US" sz="2000" i="1" u="sng" dirty="0">
                <a:solidFill>
                  <a:prstClr val="black">
                    <a:lumMod val="65000"/>
                    <a:lumOff val="35000"/>
                  </a:prstClr>
                </a:solidFill>
              </a:rPr>
              <a:t>He is </a:t>
            </a:r>
            <a:r>
              <a:rPr lang="en-US" sz="2000" i="1" u="sng" dirty="0" smtClean="0">
                <a:solidFill>
                  <a:prstClr val="black">
                    <a:lumMod val="65000"/>
                    <a:lumOff val="35000"/>
                  </a:prstClr>
                </a:solidFill>
              </a:rPr>
              <a:t>One </a:t>
            </a:r>
            <a:r>
              <a:rPr lang="en-US" sz="2000" i="1" u="sng" dirty="0">
                <a:solidFill>
                  <a:prstClr val="black">
                    <a:lumMod val="65000"/>
                    <a:lumOff val="35000"/>
                  </a:prstClr>
                </a:solidFill>
              </a:rPr>
              <a:t>of St. Paul’s </a:t>
            </a:r>
            <a:r>
              <a:rPr lang="en-US" sz="2000" i="1" u="sng" dirty="0" smtClean="0">
                <a:solidFill>
                  <a:prstClr val="black">
                    <a:lumMod val="65000"/>
                    <a:lumOff val="35000"/>
                  </a:prstClr>
                </a:solidFill>
              </a:rPr>
              <a:t>Loyal Disciples</a:t>
            </a:r>
            <a:r>
              <a:rPr lang="en-US" sz="2000" i="1" u="sng" dirty="0">
                <a:solidFill>
                  <a:prstClr val="black">
                    <a:lumMod val="65000"/>
                    <a:lumOff val="35000"/>
                  </a:prstClr>
                </a:solidFill>
              </a:rPr>
              <a:t>, a </a:t>
            </a:r>
            <a:r>
              <a:rPr lang="en-US" sz="2000" i="1" u="sng" dirty="0" smtClean="0">
                <a:solidFill>
                  <a:prstClr val="black">
                    <a:lumMod val="65000"/>
                    <a:lumOff val="35000"/>
                  </a:prstClr>
                </a:solidFill>
              </a:rPr>
              <a:t>Faithful </a:t>
            </a:r>
            <a:r>
              <a:rPr lang="en-US" sz="2000" i="1" u="sng" dirty="0">
                <a:solidFill>
                  <a:prstClr val="black">
                    <a:lumMod val="65000"/>
                    <a:lumOff val="35000"/>
                  </a:prstClr>
                </a:solidFill>
              </a:rPr>
              <a:t>companion and </a:t>
            </a:r>
            <a:r>
              <a:rPr lang="en-US" sz="2000" i="1" u="sng" dirty="0" smtClean="0">
                <a:solidFill>
                  <a:prstClr val="black">
                    <a:lumMod val="65000"/>
                    <a:lumOff val="35000"/>
                  </a:prstClr>
                </a:solidFill>
              </a:rPr>
              <a:t>Co-Worker:</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“If anyone inquires about Titus, he is my partner and fellow worker concerning you”													</a:t>
            </a:r>
            <a:r>
              <a:rPr lang="en-US" sz="2000" dirty="0" smtClean="0">
                <a:solidFill>
                  <a:prstClr val="black">
                    <a:lumMod val="65000"/>
                    <a:lumOff val="35000"/>
                  </a:prstClr>
                </a:solidFill>
              </a:rPr>
              <a:t>          (</a:t>
            </a:r>
            <a:r>
              <a:rPr lang="en-US" sz="2000" dirty="0">
                <a:solidFill>
                  <a:prstClr val="black">
                    <a:lumMod val="65000"/>
                    <a:lumOff val="35000"/>
                  </a:prstClr>
                </a:solidFill>
              </a:rPr>
              <a:t>2 Corinthians 8:23</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 While the name Titus is not mentioned in the book of Acts, we still can glean some information about him from the epistles of St. Paul</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i="1" dirty="0">
                <a:solidFill>
                  <a:prstClr val="black">
                    <a:lumMod val="65000"/>
                    <a:lumOff val="35000"/>
                  </a:prstClr>
                </a:solidFill>
              </a:rPr>
              <a:t>II. </a:t>
            </a:r>
            <a:r>
              <a:rPr lang="en-US" sz="2000" i="1" u="sng" dirty="0">
                <a:solidFill>
                  <a:prstClr val="black">
                    <a:lumMod val="65000"/>
                    <a:lumOff val="35000"/>
                  </a:prstClr>
                </a:solidFill>
              </a:rPr>
              <a:t>We Do Not Know Much about his Life Prior to his Missionary Work</a:t>
            </a:r>
            <a:r>
              <a:rPr lang="en-US" sz="2000" i="1" u="sng" dirty="0" smtClean="0">
                <a:solidFill>
                  <a:prstClr val="black">
                    <a:lumMod val="65000"/>
                    <a:lumOff val="35000"/>
                  </a:prstClr>
                </a:solidFill>
              </a:rPr>
              <a:t>:</a:t>
            </a:r>
          </a:p>
          <a:p>
            <a:pPr marL="0" lvl="0" indent="0">
              <a:buClr>
                <a:srgbClr val="2C7C9F">
                  <a:lumMod val="60000"/>
                  <a:lumOff val="40000"/>
                </a:srgbClr>
              </a:buClr>
              <a:buNone/>
            </a:pPr>
            <a:r>
              <a:rPr lang="en-US" sz="2000" dirty="0"/>
              <a:t>+ All we know is that he was a Greek, an uncircumcised Gentile, and so remained; nor did the apostle circumcise him, as he did Timothy, when he became his companion. The apostles at Jerusalem did not either </a:t>
            </a:r>
            <a:r>
              <a:rPr lang="en-US" sz="2000" dirty="0" smtClean="0"/>
              <a:t>oblige</a:t>
            </a:r>
            <a:r>
              <a:rPr lang="is-IS" sz="2000" dirty="0" smtClean="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9015200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195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To be discreet, chaste, homemakers, good, obedient to their own husbands, that the word of God may not be blasphemed”								     	         </a:t>
            </a:r>
            <a:r>
              <a:rPr lang="en-US" sz="2000" dirty="0" smtClean="0"/>
              <a:t>    (</a:t>
            </a:r>
            <a:r>
              <a:rPr lang="en-US" sz="2000" dirty="0"/>
              <a:t>Titus 2:5)</a:t>
            </a:r>
          </a:p>
          <a:p>
            <a:pPr marL="0" indent="0">
              <a:buNone/>
            </a:pPr>
            <a:r>
              <a:rPr lang="en-US" sz="2000" dirty="0"/>
              <a:t>“Likewise, exhort the young men to be sober-minded”									         </a:t>
            </a:r>
            <a:r>
              <a:rPr lang="en-US" sz="2000" dirty="0" smtClean="0"/>
              <a:t>    (</a:t>
            </a:r>
            <a:r>
              <a:rPr lang="en-US" sz="2000" dirty="0"/>
              <a:t>Titus 2:6</a:t>
            </a:r>
            <a:r>
              <a:rPr lang="en-US" sz="2000" dirty="0" smtClean="0"/>
              <a:t>)</a:t>
            </a:r>
          </a:p>
          <a:p>
            <a:pPr marL="0" indent="0">
              <a:buNone/>
            </a:pPr>
            <a:r>
              <a:rPr lang="en-US" sz="2000" i="1" dirty="0"/>
              <a:t>3. Regarding the Bondservants:</a:t>
            </a:r>
          </a:p>
          <a:p>
            <a:pPr marL="0" indent="0">
              <a:buNone/>
            </a:pPr>
            <a:r>
              <a:rPr lang="en-US" sz="2000" dirty="0"/>
              <a:t>“Exhort bondservants to be obedient to their own masters, to be well pleasing in all things, not answering back, not pilfering, but showing all good fidelity, that they may adorn the doctrine of God our Savior in all things”																        </a:t>
            </a:r>
            <a:r>
              <a:rPr lang="en-US" sz="2000" dirty="0" smtClean="0"/>
              <a:t>(</a:t>
            </a:r>
            <a:r>
              <a:rPr lang="en-US" sz="2000" dirty="0"/>
              <a:t>Titus 2:9-10</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200" dirty="0">
                <a:solidFill>
                  <a:prstClr val="black">
                    <a:lumMod val="65000"/>
                    <a:lumOff val="35000"/>
                  </a:prstClr>
                </a:solidFill>
              </a:rPr>
              <a:t>IV. </a:t>
            </a:r>
            <a:r>
              <a:rPr lang="en-US" sz="2200" u="sng" dirty="0">
                <a:solidFill>
                  <a:prstClr val="black">
                    <a:lumMod val="65000"/>
                    <a:lumOff val="35000"/>
                  </a:prstClr>
                </a:solidFill>
              </a:rPr>
              <a:t>Grace is the Foundation and Cornerstone of Salvation:</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2-3)</a:t>
            </a:r>
          </a:p>
          <a:p>
            <a:pPr marL="0" indent="0">
              <a:buNone/>
            </a:pPr>
            <a:r>
              <a:rPr lang="en-US" sz="2000" i="1" dirty="0" smtClean="0"/>
              <a:t>1</a:t>
            </a:r>
            <a:r>
              <a:rPr lang="en-US" sz="2000" i="1" dirty="0"/>
              <a:t>. Trained by the Saving Grace, which Encompasses Past, Present and Future:</a:t>
            </a:r>
          </a:p>
          <a:p>
            <a:pPr marL="0" indent="0">
              <a:buNone/>
            </a:pPr>
            <a:r>
              <a:rPr lang="en-US" sz="2000" dirty="0"/>
              <a:t>“For the grace of God that brings salvation has appeared to all men, teaching us that, denying ungodliness and worldly lusts, we should live soberly, righteously, and godly in the present age</a:t>
            </a:r>
            <a:r>
              <a:rPr lang="en-US" sz="2000" dirty="0" smtClean="0"/>
              <a:t>”										</a:t>
            </a:r>
            <a:r>
              <a:rPr lang="en-US" sz="2000" dirty="0"/>
              <a:t> </a:t>
            </a:r>
            <a:r>
              <a:rPr lang="en-US" sz="2000" dirty="0" smtClean="0"/>
              <a:t>     (Titus </a:t>
            </a:r>
            <a:r>
              <a:rPr lang="en-US" sz="2000" dirty="0"/>
              <a:t>2:11-12</a:t>
            </a:r>
            <a:r>
              <a:rPr lang="en-US" sz="2000" dirty="0" smtClean="0"/>
              <a:t>)</a:t>
            </a:r>
          </a:p>
          <a:p>
            <a:pPr marL="0" indent="0">
              <a:buNone/>
            </a:pPr>
            <a:r>
              <a:rPr lang="en-US" sz="2000" dirty="0"/>
              <a:t>“Looking for the blessed hope and glorious appearing of our great God and Savior Jesus Christ, who gave Himself for us, that He might redeem us from every lawless deed and purify for Himself His own special people, zealous for good works.												    	      </a:t>
            </a:r>
            <a:r>
              <a:rPr lang="en-US" sz="2000" dirty="0" smtClean="0"/>
              <a:t>(</a:t>
            </a:r>
            <a:r>
              <a:rPr lang="en-US" sz="2000" dirty="0"/>
              <a:t>Titus 2:13-14</a:t>
            </a:r>
            <a:r>
              <a:rPr lang="en-US" sz="2000" dirty="0" smtClean="0"/>
              <a:t>)</a:t>
            </a:r>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smtClean="0"/>
              <a:t>2</a:t>
            </a:r>
            <a:r>
              <a:rPr lang="en-US" sz="2000" i="1" dirty="0"/>
              <a:t>. God Saved Us, According to His Great Mercy</a:t>
            </a:r>
            <a:r>
              <a:rPr lang="en-US" sz="2000" i="1" dirty="0" smtClean="0"/>
              <a:t>:</a:t>
            </a:r>
          </a:p>
          <a:p>
            <a:pPr marL="0" indent="0">
              <a:buNone/>
            </a:pPr>
            <a:r>
              <a:rPr lang="en-US" sz="2000" dirty="0"/>
              <a:t>“For we ourselves were also once foolish, disobedient, deceived, serving various lusts and pleasures, living in malice and envy, hateful and hating one another. But when the kindness and the love of God our Savior toward man appeared, not by works of righteousness which we have done, but according to His mercy He saved us, through the washing of regeneration and renewing of the Holy Spirit, whom He poured out on us abundantly through Jesus Christ our Savior, that having been justified by His grace we should become heirs according to the hope of eternal life”								                    </a:t>
            </a:r>
            <a:r>
              <a:rPr lang="en-US" sz="2000" dirty="0" smtClean="0"/>
              <a:t> (</a:t>
            </a:r>
            <a:r>
              <a:rPr lang="en-US" sz="2000" dirty="0"/>
              <a:t>Titus 3:3-7</a:t>
            </a:r>
            <a:r>
              <a:rPr lang="en-US" sz="2000" dirty="0" smtClean="0"/>
              <a:t>)</a:t>
            </a:r>
          </a:p>
          <a:p>
            <a:pPr marL="0" indent="0">
              <a:buNone/>
            </a:pPr>
            <a:r>
              <a:rPr lang="en-US" sz="2000" dirty="0"/>
              <a:t>“This is a faithful saying, and these things I want you to affirm constantly, that those who have believed in God should be careful to maintain good works. These things are good and profitable to men”										             </a:t>
            </a:r>
            <a:r>
              <a:rPr lang="en-US" sz="2000" dirty="0" smtClean="0"/>
              <a:t>(</a:t>
            </a:r>
            <a:r>
              <a:rPr lang="en-US" sz="2000" dirty="0"/>
              <a:t>Titus 3:8</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200" dirty="0" smtClean="0"/>
              <a:t>V</a:t>
            </a:r>
            <a:r>
              <a:rPr lang="en-US" sz="2200" dirty="0"/>
              <a:t>. </a:t>
            </a:r>
            <a:r>
              <a:rPr lang="en-US" sz="2200" u="sng" dirty="0"/>
              <a:t>Ending:</a:t>
            </a:r>
            <a:r>
              <a:rPr lang="en-US" sz="2200" dirty="0"/>
              <a:t> (</a:t>
            </a:r>
            <a:r>
              <a:rPr lang="en-US" sz="2200" dirty="0" smtClean="0"/>
              <a:t>Ch. 3</a:t>
            </a:r>
            <a:r>
              <a:rPr lang="en-US" sz="2200" dirty="0"/>
              <a:t>)</a:t>
            </a:r>
          </a:p>
          <a:p>
            <a:pPr marL="0" indent="0">
              <a:buNone/>
            </a:pPr>
            <a:r>
              <a:rPr lang="en-US" sz="2000" dirty="0"/>
              <a:t>“All who are with me greet you. Greet those who love us in the faith. Grace be with you all. Amen”					     									         </a:t>
            </a:r>
            <a:r>
              <a:rPr lang="en-US" sz="2000" dirty="0" smtClean="0"/>
              <a:t>  (</a:t>
            </a:r>
            <a:r>
              <a:rPr lang="en-US" sz="2000" dirty="0"/>
              <a:t>Titus 3:15</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dirty="0" smtClean="0"/>
              <a:t>him </a:t>
            </a:r>
            <a:r>
              <a:rPr lang="en-US" sz="2000" dirty="0"/>
              <a:t>to be circumcised, when St. Paul took him along with him thither to </a:t>
            </a:r>
            <a:r>
              <a:rPr lang="en-US" sz="2000" dirty="0" smtClean="0"/>
              <a:t>attend </a:t>
            </a:r>
            <a:r>
              <a:rPr lang="en-US" sz="2000" dirty="0"/>
              <a:t>the council of Jerusalem, </a:t>
            </a:r>
            <a:r>
              <a:rPr lang="en-US" sz="2000" dirty="0" smtClean="0"/>
              <a:t>which </a:t>
            </a:r>
            <a:r>
              <a:rPr lang="en-US" sz="2000" dirty="0"/>
              <a:t>was discussing the controversy over circumcision and the heresy of </a:t>
            </a:r>
            <a:r>
              <a:rPr lang="en-US" sz="2000" dirty="0" err="1"/>
              <a:t>Judaization</a:t>
            </a:r>
            <a:r>
              <a:rPr lang="en-US" sz="2000" dirty="0"/>
              <a:t>:</a:t>
            </a:r>
          </a:p>
          <a:p>
            <a:pPr marL="0" indent="0">
              <a:buNone/>
            </a:pPr>
            <a:r>
              <a:rPr lang="en-US" sz="2000" dirty="0"/>
              <a:t>“Then after fourteen years I went up again to Jerusalem with Barnabas, and also took Titus with me… Yet not even Titus who was with me, being a Greek, was compelled to be circumcised. And this occurred because of false brethren secretly brought in (who came in by stealth to spy out our liberty which we have in Christ Jesus, that they might bring us into bondage), to whom we did not yield submission even for an hour, that the truth of the gospel might continue with you</a:t>
            </a:r>
            <a:r>
              <a:rPr lang="en-US" sz="2000" dirty="0" smtClean="0"/>
              <a:t>”										</a:t>
            </a:r>
            <a:r>
              <a:rPr lang="en-US" sz="2000" dirty="0"/>
              <a:t> </a:t>
            </a:r>
            <a:r>
              <a:rPr lang="en-US" sz="2000" dirty="0" smtClean="0"/>
              <a:t>           (</a:t>
            </a:r>
            <a:r>
              <a:rPr lang="en-US" sz="2000" dirty="0"/>
              <a:t>Galatians 2:1,3-5</a:t>
            </a:r>
            <a:r>
              <a:rPr lang="en-US" sz="2000" dirty="0" smtClean="0"/>
              <a:t>)</a:t>
            </a:r>
          </a:p>
          <a:p>
            <a:pPr marL="0" indent="0">
              <a:buNone/>
            </a:pPr>
            <a:r>
              <a:rPr lang="en-US" sz="2000" i="1" dirty="0"/>
              <a:t>III. </a:t>
            </a:r>
            <a:r>
              <a:rPr lang="en-US" sz="2000" i="1" u="sng" dirty="0"/>
              <a:t>His Conversion to Christianity:</a:t>
            </a:r>
          </a:p>
          <a:p>
            <a:pPr marL="0" indent="0">
              <a:buNone/>
            </a:pPr>
            <a:r>
              <a:rPr lang="en-US" sz="2000" dirty="0"/>
              <a:t>+ Most scholars agree that Titus converted on the hands of St. </a:t>
            </a:r>
            <a:r>
              <a:rPr lang="en-US" sz="2000" dirty="0" smtClean="0"/>
              <a:t>Paul</a:t>
            </a:r>
            <a:r>
              <a:rPr lang="is-IS" sz="2000" dirty="0" smtClean="0"/>
              <a:t>… </a:t>
            </a:r>
            <a:endParaRPr lang="en-US" sz="2000" dirty="0" smtClean="0"/>
          </a:p>
        </p:txBody>
      </p:sp>
    </p:spTree>
    <p:extLst>
      <p:ext uri="{BB962C8B-B14F-4D97-AF65-F5344CB8AC3E}">
        <p14:creationId xmlns:p14="http://schemas.microsoft.com/office/powerpoint/2010/main" val="41125708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who </a:t>
            </a:r>
            <a:r>
              <a:rPr lang="en-US" sz="2000" dirty="0"/>
              <a:t>calls him his son in the faith:</a:t>
            </a:r>
          </a:p>
          <a:p>
            <a:pPr marL="0" indent="0">
              <a:buNone/>
            </a:pPr>
            <a:r>
              <a:rPr lang="en-US" sz="2000" dirty="0"/>
              <a:t>“A true son in our common faith”			    								                     </a:t>
            </a:r>
            <a:r>
              <a:rPr lang="en-US" sz="2000" dirty="0" smtClean="0"/>
              <a:t>   (</a:t>
            </a:r>
            <a:r>
              <a:rPr lang="en-US" sz="2000" dirty="0"/>
              <a:t>Titus 1:4)</a:t>
            </a:r>
          </a:p>
          <a:p>
            <a:pPr marL="0" indent="0">
              <a:buNone/>
            </a:pPr>
            <a:r>
              <a:rPr lang="en-US" sz="2000" dirty="0"/>
              <a:t>- But it seems that his conversion was in the early stages as he attended the council in Jerusalem with St. Paul in the year A.D. 50, at the end of St. Paul’s 1</a:t>
            </a:r>
            <a:r>
              <a:rPr lang="en-US" sz="2000" baseline="30000" dirty="0"/>
              <a:t>st</a:t>
            </a:r>
            <a:r>
              <a:rPr lang="en-US" sz="2000" dirty="0"/>
              <a:t> missionary trip.</a:t>
            </a:r>
          </a:p>
          <a:p>
            <a:pPr marL="0" indent="0">
              <a:buNone/>
            </a:pPr>
            <a:r>
              <a:rPr lang="en-US" sz="2000" dirty="0"/>
              <a:t>+ He was on a strong relationship with St. Paul and Barnabas in Antioch and was one of the delegates whom the Church of Antioch sent along with St. Paul and Barnabas to Jerusalem at the time of the council there. This suggests that Titus most likely was originally from Antioch of Syria</a:t>
            </a:r>
            <a:r>
              <a:rPr lang="en-US" sz="2000" dirty="0" smtClean="0"/>
              <a:t>:</a:t>
            </a:r>
          </a:p>
          <a:p>
            <a:pPr marL="0" indent="0">
              <a:buNone/>
            </a:pPr>
            <a:r>
              <a:rPr lang="en-US" sz="2000" dirty="0"/>
              <a:t>“Therefore, when Paul and Barnabas had no small dissension and dispute with them, they determined that Paul and Barnabas and certain </a:t>
            </a:r>
            <a:r>
              <a:rPr lang="en-US" sz="2000" dirty="0" smtClean="0"/>
              <a:t>others</a:t>
            </a:r>
            <a:r>
              <a:rPr lang="is-IS" sz="2000" dirty="0" smtClean="0"/>
              <a:t>… </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of </a:t>
            </a:r>
            <a:r>
              <a:rPr lang="en-US" sz="2000" dirty="0"/>
              <a:t>them should go up to Jerusalem, to the apostles and elders, about this question”														                    </a:t>
            </a:r>
            <a:r>
              <a:rPr lang="en-US" sz="2000" dirty="0" smtClean="0"/>
              <a:t>   (</a:t>
            </a:r>
            <a:r>
              <a:rPr lang="en-US" sz="2000" dirty="0"/>
              <a:t>Acts 15:2)</a:t>
            </a:r>
          </a:p>
          <a:p>
            <a:pPr marL="0" indent="0">
              <a:buNone/>
            </a:pPr>
            <a:r>
              <a:rPr lang="en-US" sz="2000" i="1" dirty="0"/>
              <a:t>IV. </a:t>
            </a:r>
            <a:r>
              <a:rPr lang="en-US" sz="2000" i="1" u="sng" dirty="0"/>
              <a:t>His Missionary Work with St. Paul:</a:t>
            </a:r>
          </a:p>
          <a:p>
            <a:pPr marL="0" indent="0">
              <a:buNone/>
            </a:pPr>
            <a:r>
              <a:rPr lang="en-US" sz="2000" dirty="0"/>
              <a:t>+ While St. Paul was serving in Ephesus for some time during his 3</a:t>
            </a:r>
            <a:r>
              <a:rPr lang="en-US" sz="2000" baseline="30000" dirty="0"/>
              <a:t>rd</a:t>
            </a:r>
            <a:r>
              <a:rPr lang="en-US" sz="2000" dirty="0"/>
              <a:t> missionary trip, he sent Titus to Corinth, to put in order urgent matters and to deal with some serious problems that had arisen there. It seems that he carried </a:t>
            </a:r>
            <a:r>
              <a:rPr lang="en-US" sz="2000" dirty="0" smtClean="0"/>
              <a:t>St</a:t>
            </a:r>
            <a:r>
              <a:rPr lang="en-US" sz="2000" dirty="0"/>
              <a:t>. Paul’s 1</a:t>
            </a:r>
            <a:r>
              <a:rPr lang="en-US" sz="2000" baseline="30000" dirty="0"/>
              <a:t>st</a:t>
            </a:r>
            <a:r>
              <a:rPr lang="en-US" sz="2000" dirty="0"/>
              <a:t> epistle to the Corinthians.</a:t>
            </a:r>
          </a:p>
          <a:p>
            <a:pPr marL="0" indent="0">
              <a:buNone/>
            </a:pPr>
            <a:r>
              <a:rPr lang="en-US" sz="2000" dirty="0"/>
              <a:t>+ And upon leaving Ephesus, St. Paul longed to meet Titus in Troas:</a:t>
            </a:r>
          </a:p>
          <a:p>
            <a:pPr marL="0" indent="0">
              <a:buNone/>
            </a:pPr>
            <a:r>
              <a:rPr lang="en-US" sz="2000" dirty="0"/>
              <a:t>“Furthermore, when I came to Troas to preach Christ’s gospel, </a:t>
            </a:r>
            <a:r>
              <a:rPr lang="en-US" sz="2000" dirty="0" smtClean="0"/>
              <a:t>and</a:t>
            </a:r>
            <a:r>
              <a:rPr lang="en-US" sz="2000" dirty="0"/>
              <a:t> a door was opened to me by the Lord, I had no rest in my spirit, because I did not find Titus my brother; but taking my leave of them, I departed for Macedonia”														        </a:t>
            </a:r>
            <a:r>
              <a:rPr lang="en-US" sz="2000" dirty="0" smtClean="0"/>
              <a:t>(</a:t>
            </a:r>
            <a:r>
              <a:rPr lang="en-US" sz="2000" dirty="0"/>
              <a:t>2 Corinthians 12:13</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 </a:t>
            </a:r>
            <a:r>
              <a:rPr lang="en-US" sz="2000" dirty="0"/>
              <a:t>It was then in Macedonia, where St. Paul and Titus finally connected, much to the relief and comfort of St. Paul when Titus reported some good news:</a:t>
            </a:r>
          </a:p>
          <a:p>
            <a:pPr marL="0" indent="0">
              <a:buNone/>
            </a:pPr>
            <a:r>
              <a:rPr lang="en-US" sz="2000" dirty="0"/>
              <a:t>“Nevertheless God, who comforts the downcast, comforted us by the coming of Titus, and not only by his coming, but also by the consolation with which he was comforted in you, when he told us of your earnest desire, your mourning, your zeal for me, so that I rejoiced even more”						        </a:t>
            </a:r>
            <a:r>
              <a:rPr lang="en-US" sz="2000" dirty="0" smtClean="0"/>
              <a:t> (</a:t>
            </a:r>
            <a:r>
              <a:rPr lang="en-US" sz="2000" dirty="0"/>
              <a:t>2 Corinthians 7:6-7)</a:t>
            </a:r>
          </a:p>
          <a:p>
            <a:pPr marL="0" indent="0">
              <a:buNone/>
            </a:pPr>
            <a:r>
              <a:rPr lang="en-US" sz="2000" dirty="0"/>
              <a:t>“Therefore we have been comforted in your comfort. And we </a:t>
            </a:r>
            <a:r>
              <a:rPr lang="en-US" sz="2000" dirty="0" smtClean="0"/>
              <a:t>rejoiced</a:t>
            </a:r>
            <a:r>
              <a:rPr lang="en-US" sz="2000" dirty="0"/>
              <a:t> exceedingly more for the joy of Titus, because his spirit has been refreshed by you all. For if in anything I have boasted to him about you, I am not ashamed. But as we spoke all things to you in truth, even so our boasting to Titus was found true” 											     </a:t>
            </a:r>
            <a:r>
              <a:rPr lang="en-US" sz="2000" dirty="0" smtClean="0"/>
              <a:t>(</a:t>
            </a:r>
            <a:r>
              <a:rPr lang="en-US" sz="2000" dirty="0"/>
              <a:t>2 Corinthians 7:13-14</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 </a:t>
            </a:r>
            <a:r>
              <a:rPr lang="en-US" sz="2000" dirty="0"/>
              <a:t>St. Paul then sent Titus again to Corinth to collect donations, and more than likely, he was the carrier of the 2</a:t>
            </a:r>
            <a:r>
              <a:rPr lang="en-US" sz="2000" baseline="30000" dirty="0"/>
              <a:t>nd</a:t>
            </a:r>
            <a:r>
              <a:rPr lang="en-US" sz="2000" dirty="0"/>
              <a:t> epistle to the Corinthians:</a:t>
            </a:r>
          </a:p>
          <a:p>
            <a:pPr marL="0" indent="0">
              <a:buNone/>
            </a:pPr>
            <a:r>
              <a:rPr lang="en-US" sz="2000" dirty="0"/>
              <a:t>“So we urged Titus, that as he had begun, so he would also complete this grace in you as well… But thanks be to God who puts the same earnest care for you into the heart of Titus. For he not only accepted the exhortation, but being more diligent, he went to you of his own accord”						 </a:t>
            </a:r>
            <a:r>
              <a:rPr lang="en-US" sz="2000" dirty="0" smtClean="0"/>
              <a:t> (</a:t>
            </a:r>
            <a:r>
              <a:rPr lang="en-US" sz="2000" dirty="0"/>
              <a:t>2 Corinthians 8:6,16-17)</a:t>
            </a:r>
          </a:p>
          <a:p>
            <a:pPr marL="0" indent="0">
              <a:buNone/>
            </a:pPr>
            <a:r>
              <a:rPr lang="en-US" sz="2000" dirty="0"/>
              <a:t>“Therefore I thought it necessary to exhort the brethren to go to you ahead of time, and prepare your generous gift beforehand, which you had previously promised, that it may be ready as a matter of generosity and not as a grudging obligation”												            </a:t>
            </a:r>
            <a:r>
              <a:rPr lang="en-US" sz="2000" dirty="0" smtClean="0"/>
              <a:t>(</a:t>
            </a:r>
            <a:r>
              <a:rPr lang="en-US" sz="2000" dirty="0"/>
              <a:t>2 Corinthians 9:5</a:t>
            </a:r>
            <a:r>
              <a:rPr lang="en-US" sz="2000" dirty="0" smtClean="0"/>
              <a:t>)</a:t>
            </a:r>
          </a:p>
          <a:p>
            <a:pPr marL="0" indent="0">
              <a:buNone/>
            </a:pPr>
            <a:r>
              <a:rPr lang="en-US" sz="2000" dirty="0"/>
              <a:t>+ Nothing is then mentioned of Titus till after St. Paul’s 1</a:t>
            </a:r>
            <a:r>
              <a:rPr lang="en-US" sz="2000" baseline="30000" dirty="0"/>
              <a:t>st</a:t>
            </a:r>
            <a:r>
              <a:rPr lang="en-US" sz="2000" dirty="0"/>
              <a:t> imprisonment in Rome</a:t>
            </a:r>
            <a:r>
              <a:rPr lang="en-US" sz="2000" dirty="0" smtClean="0"/>
              <a:t>.</a:t>
            </a:r>
            <a:endParaRPr lang="en-US" sz="2000" dirty="0"/>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 </a:t>
            </a:r>
            <a:r>
              <a:rPr lang="en-US" sz="2000" dirty="0"/>
              <a:t>From this epistle, it is evident that St. Paul left Titus in Crete to administer the churches of this island; he was St Paul’s assistant in Crete as was Timothy in Ephesus. According to our Church’s tradition, St. Paul ordained him bishop over its churches:</a:t>
            </a:r>
          </a:p>
          <a:p>
            <a:pPr marL="0" indent="0">
              <a:buNone/>
            </a:pPr>
            <a:r>
              <a:rPr lang="en-US" sz="2000" dirty="0"/>
              <a:t>“For this reason I left you in Crete, that you should set in order the things that are lacking” 														       </a:t>
            </a:r>
            <a:r>
              <a:rPr lang="en-US" sz="2000" dirty="0" smtClean="0"/>
              <a:t>      (</a:t>
            </a:r>
            <a:r>
              <a:rPr lang="en-US" sz="2000" dirty="0"/>
              <a:t>Titus 1:5</a:t>
            </a:r>
            <a:r>
              <a:rPr lang="en-US" sz="2000" dirty="0" smtClean="0"/>
              <a:t>)</a:t>
            </a:r>
          </a:p>
          <a:p>
            <a:pPr marL="0" lvl="0" indent="0">
              <a:buClr>
                <a:srgbClr val="2C7C9F">
                  <a:lumMod val="60000"/>
                  <a:lumOff val="40000"/>
                </a:srgbClr>
              </a:buClr>
              <a:buNone/>
            </a:pPr>
            <a:r>
              <a:rPr lang="en-US" sz="2000" i="1" dirty="0">
                <a:solidFill>
                  <a:prstClr val="black">
                    <a:lumMod val="65000"/>
                    <a:lumOff val="35000"/>
                  </a:prstClr>
                </a:solidFill>
              </a:rPr>
              <a:t>V. </a:t>
            </a:r>
            <a:r>
              <a:rPr lang="en-US" sz="2000" i="1" u="sng" dirty="0">
                <a:solidFill>
                  <a:prstClr val="black">
                    <a:lumMod val="65000"/>
                    <a:lumOff val="35000"/>
                  </a:prstClr>
                </a:solidFill>
              </a:rPr>
              <a:t>His Departure:</a:t>
            </a:r>
          </a:p>
          <a:p>
            <a:pPr marL="0" lvl="0" indent="0">
              <a:buClr>
                <a:srgbClr val="2C7C9F">
                  <a:lumMod val="60000"/>
                  <a:lumOff val="40000"/>
                </a:srgbClr>
              </a:buClr>
              <a:buNone/>
            </a:pPr>
            <a:r>
              <a:rPr lang="en-US" sz="2000" dirty="0">
                <a:solidFill>
                  <a:prstClr val="black">
                    <a:lumMod val="65000"/>
                    <a:lumOff val="35000"/>
                  </a:prstClr>
                </a:solidFill>
              </a:rPr>
              <a:t>+ Titus’ life in service did not show any bad intentions:</a:t>
            </a:r>
          </a:p>
          <a:p>
            <a:pPr marL="0" lvl="0" indent="0">
              <a:buClr>
                <a:srgbClr val="2C7C9F">
                  <a:lumMod val="60000"/>
                  <a:lumOff val="40000"/>
                </a:srgbClr>
              </a:buClr>
              <a:buNone/>
            </a:pPr>
            <a:r>
              <a:rPr lang="en-US" sz="2000" dirty="0">
                <a:solidFill>
                  <a:prstClr val="black">
                    <a:lumMod val="65000"/>
                    <a:lumOff val="35000"/>
                  </a:prstClr>
                </a:solidFill>
              </a:rPr>
              <a:t>“Did Titus take advantage of you? Did we not walk in the same spirit? Did we not walk in the same steps?” 		     									        </a:t>
            </a:r>
            <a:r>
              <a:rPr lang="en-US" sz="2000" dirty="0" smtClean="0">
                <a:solidFill>
                  <a:prstClr val="black">
                    <a:lumMod val="65000"/>
                    <a:lumOff val="35000"/>
                  </a:prstClr>
                </a:solidFill>
              </a:rPr>
              <a:t>(</a:t>
            </a:r>
            <a:r>
              <a:rPr lang="en-US" sz="2000" dirty="0">
                <a:solidFill>
                  <a:prstClr val="black">
                    <a:lumMod val="65000"/>
                    <a:lumOff val="35000"/>
                  </a:prstClr>
                </a:solidFill>
              </a:rPr>
              <a:t>2 Corinthians 12:18</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Titus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smtClean="0">
                <a:solidFill>
                  <a:prstClr val="black">
                    <a:lumMod val="65000"/>
                    <a:lumOff val="35000"/>
                  </a:prstClr>
                </a:solidFill>
              </a:rPr>
              <a:t>+ </a:t>
            </a:r>
            <a:r>
              <a:rPr lang="en-US" sz="2000" dirty="0">
                <a:solidFill>
                  <a:prstClr val="black">
                    <a:lumMod val="65000"/>
                    <a:lumOff val="35000"/>
                  </a:prstClr>
                </a:solidFill>
              </a:rPr>
              <a:t>Through tradition we know that Titus lived long and reposed in the Lord while he was in the island of Crete, which its people, till now, consider him their great saint.</a:t>
            </a:r>
          </a:p>
          <a:p>
            <a:pPr marL="0" lvl="0" indent="0">
              <a:buClr>
                <a:srgbClr val="2C7C9F">
                  <a:lumMod val="60000"/>
                  <a:lumOff val="40000"/>
                </a:srgbClr>
              </a:buClr>
              <a:buNone/>
            </a:pPr>
            <a:r>
              <a:rPr lang="en-US" b="1" dirty="0" smtClean="0">
                <a:solidFill>
                  <a:prstClr val="black">
                    <a:lumMod val="65000"/>
                    <a:lumOff val="35000"/>
                  </a:prstClr>
                </a:solidFill>
              </a:rPr>
              <a:t>Time and Place of </a:t>
            </a:r>
            <a:r>
              <a:rPr lang="en-US" b="1" dirty="0">
                <a:solidFill>
                  <a:prstClr val="black">
                    <a:lumMod val="65000"/>
                    <a:lumOff val="35000"/>
                  </a:prstClr>
                </a:solidFill>
              </a:rPr>
              <a:t>Writing:</a:t>
            </a:r>
          </a:p>
          <a:p>
            <a:pPr marL="0" lvl="0" indent="0">
              <a:buClr>
                <a:srgbClr val="2C7C9F">
                  <a:lumMod val="60000"/>
                  <a:lumOff val="40000"/>
                </a:srgbClr>
              </a:buClr>
              <a:buNone/>
            </a:pPr>
            <a:r>
              <a:rPr lang="en-US" sz="2000" dirty="0">
                <a:solidFill>
                  <a:prstClr val="black">
                    <a:lumMod val="65000"/>
                    <a:lumOff val="35000"/>
                  </a:prstClr>
                </a:solidFill>
              </a:rPr>
              <a:t>Most likely, the epistle was written around (A.D. 63-64), after St Paul’s release from his 1</a:t>
            </a:r>
            <a:r>
              <a:rPr lang="en-US" sz="2000" baseline="30000" dirty="0">
                <a:solidFill>
                  <a:prstClr val="black">
                    <a:lumMod val="65000"/>
                    <a:lumOff val="35000"/>
                  </a:prstClr>
                </a:solidFill>
              </a:rPr>
              <a:t>st</a:t>
            </a:r>
            <a:r>
              <a:rPr lang="en-US" sz="2000" dirty="0">
                <a:solidFill>
                  <a:prstClr val="black">
                    <a:lumMod val="65000"/>
                    <a:lumOff val="35000"/>
                  </a:prstClr>
                </a:solidFill>
              </a:rPr>
              <a:t> imprisonment in Rome (A.D. 63) and before his </a:t>
            </a:r>
            <a:r>
              <a:rPr lang="en-US" sz="2000" dirty="0" smtClean="0">
                <a:solidFill>
                  <a:prstClr val="black">
                    <a:lumMod val="65000"/>
                    <a:lumOff val="35000"/>
                  </a:prstClr>
                </a:solidFill>
              </a:rPr>
              <a:t>2</a:t>
            </a:r>
            <a:r>
              <a:rPr lang="en-US" sz="2000" baseline="30000" dirty="0" smtClean="0">
                <a:solidFill>
                  <a:prstClr val="black">
                    <a:lumMod val="65000"/>
                    <a:lumOff val="35000"/>
                  </a:prstClr>
                </a:solidFill>
              </a:rPr>
              <a:t>nd</a:t>
            </a:r>
            <a:r>
              <a:rPr lang="is-IS" sz="2000" dirty="0">
                <a:solidFill>
                  <a:prstClr val="black">
                    <a:lumMod val="65000"/>
                    <a:lumOff val="35000"/>
                  </a:prstClr>
                </a:solidFill>
              </a:rPr>
              <a:t> </a:t>
            </a:r>
            <a:r>
              <a:rPr lang="en-US" sz="2000" dirty="0">
                <a:solidFill>
                  <a:prstClr val="black">
                    <a:lumMod val="65000"/>
                    <a:lumOff val="35000"/>
                  </a:prstClr>
                </a:solidFill>
              </a:rPr>
              <a:t>imprisonment in Rome (A.D. 67). It was probably written from Ephesus.</a:t>
            </a:r>
          </a:p>
          <a:p>
            <a:pPr marL="0" lvl="0" indent="0">
              <a:buClr>
                <a:srgbClr val="2C7C9F">
                  <a:lumMod val="60000"/>
                  <a:lumOff val="40000"/>
                </a:srgbClr>
              </a:buClr>
              <a:buNone/>
            </a:pPr>
            <a:r>
              <a:rPr lang="en-US" b="1" dirty="0">
                <a:solidFill>
                  <a:prstClr val="black">
                    <a:lumMod val="65000"/>
                    <a:lumOff val="35000"/>
                  </a:prstClr>
                </a:solidFill>
              </a:rPr>
              <a:t>Church of Crete:</a:t>
            </a:r>
          </a:p>
          <a:p>
            <a:pPr marL="0" lvl="0" indent="0">
              <a:buClr>
                <a:srgbClr val="2C7C9F">
                  <a:lumMod val="60000"/>
                  <a:lumOff val="40000"/>
                </a:srgbClr>
              </a:buClr>
              <a:buNone/>
            </a:pPr>
            <a:r>
              <a:rPr lang="en-US" sz="2000" dirty="0">
                <a:solidFill>
                  <a:prstClr val="black">
                    <a:lumMod val="65000"/>
                    <a:lumOff val="35000"/>
                  </a:prstClr>
                </a:solidFill>
              </a:rPr>
              <a:t>+ The beginnings of the church in Crete are not clear. It may have been founded by Cretans who were in Jerusalem on the Day of Pentecost, received faith and went back carrying their new faith to the island</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945832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7">
                                          <p:stCondLst>
                                            <p:cond delay="0"/>
                                          </p:stCondLst>
                                        </p:cTn>
                                        <p:tgtEl>
                                          <p:spTgt spid="3">
                                            <p:txEl>
                                              <p:pRg st="3" end="3"/>
                                            </p:txEl>
                                          </p:spTgt>
                                        </p:tgtEl>
                                      </p:cBhvr>
                                    </p:animEffect>
                                    <p:anim calcmode="lin" valueType="num">
                                      <p:cBhvr>
                                        <p:cTn id="36"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7"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8"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9"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0"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1" dur="23">
                                          <p:stCondLst>
                                            <p:cond delay="569"/>
                                          </p:stCondLst>
                                        </p:cTn>
                                        <p:tgtEl>
                                          <p:spTgt spid="3">
                                            <p:txEl>
                                              <p:pRg st="3" end="3"/>
                                            </p:txEl>
                                          </p:spTgt>
                                        </p:tgtEl>
                                      </p:cBhvr>
                                      <p:to x="100000" y="60000"/>
                                    </p:animScale>
                                    <p:animScale>
                                      <p:cBhvr>
                                        <p:cTn id="42" dur="145" decel="50000">
                                          <p:stCondLst>
                                            <p:cond delay="592"/>
                                          </p:stCondLst>
                                        </p:cTn>
                                        <p:tgtEl>
                                          <p:spTgt spid="3">
                                            <p:txEl>
                                              <p:pRg st="3" end="3"/>
                                            </p:txEl>
                                          </p:spTgt>
                                        </p:tgtEl>
                                      </p:cBhvr>
                                      <p:to x="100000" y="100000"/>
                                    </p:animScale>
                                    <p:animScale>
                                      <p:cBhvr>
                                        <p:cTn id="43" dur="23">
                                          <p:stCondLst>
                                            <p:cond delay="1148"/>
                                          </p:stCondLst>
                                        </p:cTn>
                                        <p:tgtEl>
                                          <p:spTgt spid="3">
                                            <p:txEl>
                                              <p:pRg st="3" end="3"/>
                                            </p:txEl>
                                          </p:spTgt>
                                        </p:tgtEl>
                                      </p:cBhvr>
                                      <p:to x="100000" y="80000"/>
                                    </p:animScale>
                                    <p:animScale>
                                      <p:cBhvr>
                                        <p:cTn id="44" dur="145" decel="50000">
                                          <p:stCondLst>
                                            <p:cond delay="1171"/>
                                          </p:stCondLst>
                                        </p:cTn>
                                        <p:tgtEl>
                                          <p:spTgt spid="3">
                                            <p:txEl>
                                              <p:pRg st="3" end="3"/>
                                            </p:txEl>
                                          </p:spTgt>
                                        </p:tgtEl>
                                      </p:cBhvr>
                                      <p:to x="100000" y="100000"/>
                                    </p:animScale>
                                    <p:animScale>
                                      <p:cBhvr>
                                        <p:cTn id="45" dur="23">
                                          <p:stCondLst>
                                            <p:cond delay="1437"/>
                                          </p:stCondLst>
                                        </p:cTn>
                                        <p:tgtEl>
                                          <p:spTgt spid="3">
                                            <p:txEl>
                                              <p:pRg st="3" end="3"/>
                                            </p:txEl>
                                          </p:spTgt>
                                        </p:tgtEl>
                                      </p:cBhvr>
                                      <p:to x="100000" y="90000"/>
                                    </p:animScale>
                                    <p:animScale>
                                      <p:cBhvr>
                                        <p:cTn id="46" dur="145" decel="50000">
                                          <p:stCondLst>
                                            <p:cond delay="1459"/>
                                          </p:stCondLst>
                                        </p:cTn>
                                        <p:tgtEl>
                                          <p:spTgt spid="3">
                                            <p:txEl>
                                              <p:pRg st="3" end="3"/>
                                            </p:txEl>
                                          </p:spTgt>
                                        </p:tgtEl>
                                      </p:cBhvr>
                                      <p:to x="100000" y="100000"/>
                                    </p:animScale>
                                    <p:animScale>
                                      <p:cBhvr>
                                        <p:cTn id="47" dur="23">
                                          <p:stCondLst>
                                            <p:cond delay="1582"/>
                                          </p:stCondLst>
                                        </p:cTn>
                                        <p:tgtEl>
                                          <p:spTgt spid="3">
                                            <p:txEl>
                                              <p:pRg st="3" end="3"/>
                                            </p:txEl>
                                          </p:spTgt>
                                        </p:tgtEl>
                                      </p:cBhvr>
                                      <p:to x="100000" y="95000"/>
                                    </p:animScale>
                                    <p:animScale>
                                      <p:cBhvr>
                                        <p:cTn id="48" dur="145" decel="50000">
                                          <p:stCondLst>
                                            <p:cond delay="1605"/>
                                          </p:stCondLst>
                                        </p:cTn>
                                        <p:tgtEl>
                                          <p:spTgt spid="3">
                                            <p:txEl>
                                              <p:pRg st="3" end="3"/>
                                            </p:txEl>
                                          </p:spTgt>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blinds(horizontal)">
                                      <p:cBhvr>
                                        <p:cTn id="5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2467</TotalTime>
  <Words>1446</Words>
  <Application>Microsoft Macintosh PowerPoint</Application>
  <PresentationFormat>On-screen Show (4:3)</PresentationFormat>
  <Paragraphs>121</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Breeze</vt:lpstr>
      <vt:lpstr>The Epistle of  St. Paul the Apostle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lpstr>The Epistle to Titus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 of  our Teacher St. Paul to Titus</dc:title>
  <dc:creator>Amir</dc:creator>
  <cp:lastModifiedBy>Amir</cp:lastModifiedBy>
  <cp:revision>215</cp:revision>
  <dcterms:created xsi:type="dcterms:W3CDTF">2013-08-02T20:24:33Z</dcterms:created>
  <dcterms:modified xsi:type="dcterms:W3CDTF">2017-10-27T09:53:33Z</dcterms:modified>
</cp:coreProperties>
</file>