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6"/>
  </p:notesMasterIdLst>
  <p:sldIdLst>
    <p:sldId id="328" r:id="rId2"/>
    <p:sldId id="329" r:id="rId3"/>
    <p:sldId id="330" r:id="rId4"/>
    <p:sldId id="331" r:id="rId5"/>
    <p:sldId id="332" r:id="rId6"/>
    <p:sldId id="333" r:id="rId7"/>
    <p:sldId id="334" r:id="rId8"/>
    <p:sldId id="335" r:id="rId9"/>
    <p:sldId id="336" r:id="rId10"/>
    <p:sldId id="337" r:id="rId11"/>
    <p:sldId id="338" r:id="rId12"/>
    <p:sldId id="339" r:id="rId13"/>
    <p:sldId id="340" r:id="rId14"/>
    <p:sldId id="341" r:id="rId15"/>
    <p:sldId id="342" r:id="rId16"/>
    <p:sldId id="392" r:id="rId17"/>
    <p:sldId id="343" r:id="rId18"/>
    <p:sldId id="391" r:id="rId19"/>
    <p:sldId id="345" r:id="rId20"/>
    <p:sldId id="346" r:id="rId21"/>
    <p:sldId id="395" r:id="rId22"/>
    <p:sldId id="348" r:id="rId23"/>
    <p:sldId id="349" r:id="rId24"/>
    <p:sldId id="350" r:id="rId25"/>
    <p:sldId id="351" r:id="rId26"/>
    <p:sldId id="352" r:id="rId27"/>
    <p:sldId id="353" r:id="rId28"/>
    <p:sldId id="354" r:id="rId29"/>
    <p:sldId id="355" r:id="rId30"/>
    <p:sldId id="390" r:id="rId31"/>
    <p:sldId id="356" r:id="rId32"/>
    <p:sldId id="357" r:id="rId33"/>
    <p:sldId id="358" r:id="rId34"/>
    <p:sldId id="359" r:id="rId35"/>
    <p:sldId id="360" r:id="rId36"/>
    <p:sldId id="361" r:id="rId37"/>
    <p:sldId id="393" r:id="rId38"/>
    <p:sldId id="362" r:id="rId39"/>
    <p:sldId id="363" r:id="rId40"/>
    <p:sldId id="364" r:id="rId41"/>
    <p:sldId id="365" r:id="rId42"/>
    <p:sldId id="366" r:id="rId43"/>
    <p:sldId id="367" r:id="rId44"/>
    <p:sldId id="368" r:id="rId45"/>
    <p:sldId id="394" r:id="rId46"/>
    <p:sldId id="369" r:id="rId47"/>
    <p:sldId id="370" r:id="rId48"/>
    <p:sldId id="371" r:id="rId49"/>
    <p:sldId id="372" r:id="rId50"/>
    <p:sldId id="373" r:id="rId51"/>
    <p:sldId id="374" r:id="rId52"/>
    <p:sldId id="375" r:id="rId53"/>
    <p:sldId id="376" r:id="rId54"/>
    <p:sldId id="377" r:id="rId55"/>
    <p:sldId id="378" r:id="rId56"/>
    <p:sldId id="379" r:id="rId57"/>
    <p:sldId id="380" r:id="rId58"/>
    <p:sldId id="382" r:id="rId59"/>
    <p:sldId id="384" r:id="rId60"/>
    <p:sldId id="385" r:id="rId61"/>
    <p:sldId id="389" r:id="rId62"/>
    <p:sldId id="386" r:id="rId63"/>
    <p:sldId id="387" r:id="rId64"/>
    <p:sldId id="388" r:id="rId6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p:restoredLeft sz="15629" autoAdjust="0"/>
    <p:restoredTop sz="94645" autoAdjust="0"/>
  </p:normalViewPr>
  <p:slideViewPr>
    <p:cSldViewPr snapToGrid="0" snapToObjects="1">
      <p:cViewPr varScale="1">
        <p:scale>
          <a:sx n="129" d="100"/>
          <a:sy n="129" d="100"/>
        </p:scale>
        <p:origin x="-1864" y="-112"/>
      </p:cViewPr>
      <p:guideLst>
        <p:guide orient="horz" pos="2160"/>
        <p:guide pos="2880"/>
      </p:guideLst>
    </p:cSldViewPr>
  </p:slideViewPr>
  <p:outlineViewPr>
    <p:cViewPr>
      <p:scale>
        <a:sx n="33" d="100"/>
        <a:sy n="33" d="100"/>
      </p:scale>
      <p:origin x="0" y="9960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notesMaster" Target="notesMasters/notesMaster1.xml"/><Relationship Id="rId67" Type="http://schemas.openxmlformats.org/officeDocument/2006/relationships/printerSettings" Target="printerSettings/printerSettings1.bin"/><Relationship Id="rId68" Type="http://schemas.openxmlformats.org/officeDocument/2006/relationships/presProps" Target="presProps.xml"/><Relationship Id="rId69" Type="http://schemas.openxmlformats.org/officeDocument/2006/relationships/viewProps" Target="viewProp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theme" Target="theme/theme1.xml"/><Relationship Id="rId71"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443BCE-E85F-2846-A483-36334C772564}" type="datetimeFigureOut">
              <a:rPr lang="en-US" smtClean="0"/>
              <a:t>17-06-10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B3F13F-4064-E544-BD6A-4F1669B211EB}" type="slidenum">
              <a:rPr lang="en-US" smtClean="0"/>
              <a:t>‹#›</a:t>
            </a:fld>
            <a:endParaRPr lang="en-US"/>
          </a:p>
        </p:txBody>
      </p:sp>
    </p:spTree>
    <p:extLst>
      <p:ext uri="{BB962C8B-B14F-4D97-AF65-F5344CB8AC3E}">
        <p14:creationId xmlns:p14="http://schemas.microsoft.com/office/powerpoint/2010/main" val="94541685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B3F13F-4064-E544-BD6A-4F1669B211EB}" type="slidenum">
              <a:rPr lang="en-US" smtClean="0"/>
              <a:t>35</a:t>
            </a:fld>
            <a:endParaRPr lang="en-US"/>
          </a:p>
        </p:txBody>
      </p:sp>
    </p:spTree>
    <p:extLst>
      <p:ext uri="{BB962C8B-B14F-4D97-AF65-F5344CB8AC3E}">
        <p14:creationId xmlns:p14="http://schemas.microsoft.com/office/powerpoint/2010/main" val="3708030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17-06-10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17-06-10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17-06-10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17-06-10</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2" y="2251205"/>
            <a:ext cx="6498158" cy="1724867"/>
          </a:xfrm>
        </p:spPr>
        <p:txBody>
          <a:bodyPr/>
          <a:lstStyle/>
          <a:p>
            <a:r>
              <a:rPr lang="en-US" sz="4800" b="1" dirty="0" smtClean="0">
                <a:solidFill>
                  <a:srgbClr val="2C7C9F"/>
                </a:solidFill>
                <a:latin typeface="Times New Roman"/>
                <a:cs typeface="Times New Roman"/>
              </a:rPr>
              <a:t>The Epistle </a:t>
            </a:r>
            <a:r>
              <a:rPr lang="en-US" sz="4800" b="1" dirty="0">
                <a:solidFill>
                  <a:srgbClr val="2C7C9F"/>
                </a:solidFill>
                <a:latin typeface="Times New Roman"/>
                <a:cs typeface="Times New Roman"/>
              </a:rPr>
              <a:t>of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St. Paul the Apostle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to the </a:t>
            </a:r>
            <a:r>
              <a:rPr lang="en-US" sz="4800" b="1" dirty="0" smtClean="0">
                <a:solidFill>
                  <a:srgbClr val="2C7C9F"/>
                </a:solidFill>
                <a:latin typeface="Times New Roman"/>
                <a:cs typeface="Times New Roman"/>
              </a:rPr>
              <a:t>Hebrews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2696821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smtClean="0">
                <a:solidFill>
                  <a:prstClr val="black">
                    <a:lumMod val="65000"/>
                    <a:lumOff val="35000"/>
                  </a:prstClr>
                </a:solidFill>
              </a:rPr>
              <a:t>Characteristics of </a:t>
            </a:r>
            <a:r>
              <a:rPr lang="en-US" b="1" dirty="0">
                <a:solidFill>
                  <a:prstClr val="black">
                    <a:lumMod val="65000"/>
                    <a:lumOff val="35000"/>
                  </a:prstClr>
                </a:solidFill>
              </a:rPr>
              <a:t>the Epistle:</a:t>
            </a:r>
          </a:p>
          <a:p>
            <a:pPr marL="0" lvl="0" indent="0">
              <a:buClr>
                <a:srgbClr val="2C7C9F">
                  <a:lumMod val="60000"/>
                  <a:lumOff val="40000"/>
                </a:srgbClr>
              </a:buClr>
              <a:buNone/>
            </a:pPr>
            <a:r>
              <a:rPr lang="en-US" sz="2000" dirty="0">
                <a:solidFill>
                  <a:prstClr val="black">
                    <a:lumMod val="65000"/>
                    <a:lumOff val="35000"/>
                  </a:prstClr>
                </a:solidFill>
              </a:rPr>
              <a:t>1. The epistle has a unique style, not just in its way of writing, but also in the topics it discusses. For it is a distinctive epistle seeking to confirm the Christian faith and the revealing of the superiority of the Christian teachings and their brilliance if compared to the Old Testament teachings.</a:t>
            </a:r>
          </a:p>
          <a:p>
            <a:pPr marL="0" lvl="0" indent="0">
              <a:buClr>
                <a:srgbClr val="2C7C9F">
                  <a:lumMod val="60000"/>
                  <a:lumOff val="40000"/>
                </a:srgbClr>
              </a:buClr>
              <a:buNone/>
            </a:pPr>
            <a:r>
              <a:rPr lang="en-US" sz="2000" dirty="0">
                <a:solidFill>
                  <a:prstClr val="black">
                    <a:lumMod val="65000"/>
                    <a:lumOff val="35000"/>
                  </a:prstClr>
                </a:solidFill>
              </a:rPr>
              <a:t>2. It is considered to be the most book in the New Testament that explains the Old Testament, while presenting it in the spirit of the New Testament. It could be counted as the most powerful link between the two Testaments.</a:t>
            </a:r>
          </a:p>
          <a:p>
            <a:pPr marL="0" lvl="0" indent="0">
              <a:buClr>
                <a:srgbClr val="2C7C9F">
                  <a:lumMod val="60000"/>
                  <a:lumOff val="40000"/>
                </a:srgbClr>
              </a:buClr>
              <a:buNone/>
            </a:pPr>
            <a:r>
              <a:rPr lang="en-US" sz="2000" dirty="0">
                <a:solidFill>
                  <a:prstClr val="black">
                    <a:lumMod val="65000"/>
                    <a:lumOff val="35000"/>
                  </a:prstClr>
                </a:solidFill>
              </a:rPr>
              <a:t>3. The writer does understand the depth of the Christian faith and its value, and the true religion according to him is that which enters the person into a strong relationship with God. And this is the reason for… </a:t>
            </a:r>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which Judaism, with all its rituals and systems, does not suffice, for it puts man at a far distance from God and forbids him to enter into the Holiest of All.</a:t>
            </a:r>
          </a:p>
          <a:p>
            <a:pPr marL="0" indent="0">
              <a:buNone/>
            </a:pPr>
            <a:r>
              <a:rPr lang="en-US" sz="2000" dirty="0"/>
              <a:t>- This shortage in the Judaic worship was perfected through the Christian religion, which in the writer’s view is a better and a perfect religion. Consequently, St. Paul shows the superiority of the Christian religion and its perfection in a comparison between it, and Judaism and the Leviticus priesthood.</a:t>
            </a:r>
          </a:p>
          <a:p>
            <a:pPr marL="0" indent="0">
              <a:buNone/>
            </a:pPr>
            <a:r>
              <a:rPr lang="en-US" sz="2000" dirty="0"/>
              <a:t>4. Our Lord Jesus Christ is true God and true Man. Thus we see St. Paul proving His divinity and humanity. He portrays Christ as a high priest who knows all our needs as He is a perfect man, and also, being a perfect God, He is able to meet all such needs</a:t>
            </a:r>
            <a:r>
              <a:rPr lang="en-US" sz="2000" dirty="0" smtClean="0"/>
              <a:t>.</a:t>
            </a:r>
          </a:p>
          <a:p>
            <a:pPr marL="0" indent="0">
              <a:buNone/>
            </a:pPr>
            <a:r>
              <a:rPr lang="en-US" sz="2000" dirty="0"/>
              <a:t>5. The whole epistle focuses on the never ending priesthood of </a:t>
            </a:r>
            <a:r>
              <a:rPr lang="en-US" sz="2000" dirty="0" smtClean="0"/>
              <a:t>Christ</a:t>
            </a:r>
            <a:r>
              <a:rPr lang="is-IS" sz="2000" dirty="0" smtClean="0"/>
              <a:t>... </a:t>
            </a:r>
            <a:endParaRPr lang="en-US" sz="2000" dirty="0" smtClean="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and </a:t>
            </a:r>
            <a:r>
              <a:rPr lang="en-US" sz="2000" dirty="0"/>
              <a:t>His sacrifice for sin. St. Paul explains in detail the importance of Christ’s blood and His authority in obtaining eternal salvation, in the purification of the conscious, and in the opening of the heavenly abode, for anything that Christ touches is made eternal.</a:t>
            </a:r>
          </a:p>
          <a:p>
            <a:pPr marL="0" indent="0">
              <a:buNone/>
            </a:pPr>
            <a:r>
              <a:rPr lang="en-US" sz="2000" dirty="0"/>
              <a:t>6. There are certain words that are repeated throughout the epistle:</a:t>
            </a:r>
          </a:p>
          <a:p>
            <a:pPr marL="0" indent="0">
              <a:buNone/>
            </a:pPr>
            <a:r>
              <a:rPr lang="en-US" sz="2000" dirty="0"/>
              <a:t>a) </a:t>
            </a:r>
            <a:r>
              <a:rPr lang="en-US" sz="2000" dirty="0" smtClean="0"/>
              <a:t>‘Better’:</a:t>
            </a:r>
            <a:endParaRPr lang="en-US" sz="2000" dirty="0"/>
          </a:p>
          <a:p>
            <a:pPr marL="0" indent="0">
              <a:buNone/>
            </a:pPr>
            <a:r>
              <a:rPr lang="en-US" sz="2000" dirty="0"/>
              <a:t>- A key word found throughout the epistle, in which the apostle endeavors to show the superiority of Christ and His Covenant.</a:t>
            </a:r>
          </a:p>
          <a:p>
            <a:pPr marL="0" indent="0">
              <a:buNone/>
            </a:pPr>
            <a:r>
              <a:rPr lang="en-US" sz="2000" dirty="0"/>
              <a:t>“By so much more Jesus has become a surety of a better covenant</a:t>
            </a:r>
            <a:r>
              <a:rPr lang="en-US" sz="2000" dirty="0" smtClean="0"/>
              <a:t>”</a:t>
            </a:r>
            <a:r>
              <a:rPr lang="en-US" sz="2000" dirty="0"/>
              <a:t>	</a:t>
            </a:r>
            <a:r>
              <a:rPr lang="en-US" sz="2000" dirty="0" smtClean="0"/>
              <a:t>							      (</a:t>
            </a:r>
            <a:r>
              <a:rPr lang="en-US" sz="2000" dirty="0"/>
              <a:t>Hebrews 7:22</a:t>
            </a:r>
            <a:r>
              <a:rPr lang="en-US" sz="2000" dirty="0" smtClean="0"/>
              <a:t>)</a:t>
            </a:r>
          </a:p>
          <a:p>
            <a:pPr marL="0" indent="0">
              <a:buNone/>
            </a:pPr>
            <a:r>
              <a:rPr lang="en-US" sz="2000" dirty="0" smtClean="0"/>
              <a:t>b</a:t>
            </a:r>
            <a:r>
              <a:rPr lang="en-US" sz="2000" dirty="0"/>
              <a:t>) ‘Perfect’</a:t>
            </a:r>
            <a:r>
              <a:rPr lang="en-US" sz="2000" dirty="0" smtClean="0"/>
              <a:t>:</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a:t>
            </a:r>
            <a:r>
              <a:rPr lang="en-US" sz="2000" dirty="0"/>
              <a:t>But Christ came as High Priest of the good things to come, with the greater and more perfect tabernacle not made with hands, that is, not of this creation”															     </a:t>
            </a:r>
            <a:r>
              <a:rPr lang="en-US" sz="2000" dirty="0" smtClean="0"/>
              <a:t> (</a:t>
            </a:r>
            <a:r>
              <a:rPr lang="en-US" sz="2000" dirty="0"/>
              <a:t>Hebrews 9:11)</a:t>
            </a:r>
          </a:p>
          <a:p>
            <a:pPr marL="0" indent="0">
              <a:buNone/>
            </a:pPr>
            <a:r>
              <a:rPr lang="en-US" sz="2000" dirty="0"/>
              <a:t>c) </a:t>
            </a:r>
            <a:r>
              <a:rPr lang="en-US" sz="2000" dirty="0" smtClean="0"/>
              <a:t>‘Blood’:</a:t>
            </a:r>
            <a:endParaRPr lang="en-US" sz="2000" dirty="0"/>
          </a:p>
          <a:p>
            <a:pPr marL="0" indent="0">
              <a:buNone/>
            </a:pPr>
            <a:r>
              <a:rPr lang="en-US" sz="2000" dirty="0"/>
              <a:t>“Not with the blood of goats and calves, but with His own blood He entered the Most Holy Place once for all, having obtained eternal redemption”															     </a:t>
            </a:r>
            <a:r>
              <a:rPr lang="en-US" sz="2000" dirty="0" smtClean="0"/>
              <a:t> (</a:t>
            </a:r>
            <a:r>
              <a:rPr lang="en-US" sz="2000" dirty="0"/>
              <a:t>Hebrews 9:12</a:t>
            </a:r>
            <a:r>
              <a:rPr lang="en-US" sz="2000" dirty="0" smtClean="0"/>
              <a:t>)</a:t>
            </a:r>
          </a:p>
          <a:p>
            <a:pPr marL="0" indent="0">
              <a:buNone/>
            </a:pPr>
            <a:r>
              <a:rPr lang="en-US" sz="2000" dirty="0" smtClean="0"/>
              <a:t>d</a:t>
            </a:r>
            <a:r>
              <a:rPr lang="en-US" sz="2000" dirty="0"/>
              <a:t>) </a:t>
            </a:r>
            <a:r>
              <a:rPr lang="en-US" sz="2000" dirty="0" smtClean="0"/>
              <a:t>‘We Have’:</a:t>
            </a:r>
          </a:p>
          <a:p>
            <a:pPr marL="0" indent="0">
              <a:buNone/>
            </a:pPr>
            <a:r>
              <a:rPr lang="en-US" sz="2000" dirty="0"/>
              <a:t>“Seeing then that we have a great High Priest who has passed through the heavens, Jesus the Son of God, let us hold fast our confession”								      </a:t>
            </a:r>
            <a:r>
              <a:rPr lang="en-US" sz="2000" dirty="0" smtClean="0"/>
              <a:t>(</a:t>
            </a:r>
            <a:r>
              <a:rPr lang="en-US" sz="2000" dirty="0"/>
              <a:t>Hebrews 4:14</a:t>
            </a:r>
            <a:r>
              <a:rPr lang="en-US" sz="2000" dirty="0" smtClean="0"/>
              <a:t>)</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e</a:t>
            </a:r>
            <a:r>
              <a:rPr lang="en-US" sz="2000" dirty="0"/>
              <a:t>) </a:t>
            </a:r>
            <a:r>
              <a:rPr lang="en-US" sz="2000" dirty="0" smtClean="0"/>
              <a:t>‘Once’:</a:t>
            </a:r>
            <a:endParaRPr lang="en-US" sz="2000" dirty="0"/>
          </a:p>
          <a:p>
            <a:pPr marL="0" indent="0">
              <a:buNone/>
            </a:pPr>
            <a:r>
              <a:rPr lang="en-US" sz="2000" dirty="0"/>
              <a:t>“Who does not need daily, as those high priests, to offer up sacrifices, first for His own sins and then for the people’s, for this He did once for all when He offered up Himself”													  </a:t>
            </a:r>
            <a:r>
              <a:rPr lang="en-US" sz="2000" dirty="0" smtClean="0"/>
              <a:t>    (</a:t>
            </a:r>
            <a:r>
              <a:rPr lang="en-US" sz="2000" dirty="0"/>
              <a:t>Hebrews 7:27)</a:t>
            </a:r>
          </a:p>
          <a:p>
            <a:pPr marL="0" lvl="0" indent="0">
              <a:buClr>
                <a:srgbClr val="2C7C9F">
                  <a:lumMod val="60000"/>
                  <a:lumOff val="40000"/>
                </a:srgbClr>
              </a:buClr>
              <a:buNone/>
            </a:pPr>
            <a:r>
              <a:rPr lang="en-US" sz="2000" dirty="0">
                <a:solidFill>
                  <a:prstClr val="black">
                    <a:lumMod val="65000"/>
                    <a:lumOff val="35000"/>
                  </a:prstClr>
                </a:solidFill>
              </a:rPr>
              <a:t>f) </a:t>
            </a:r>
            <a:r>
              <a:rPr lang="en-US" sz="2000" dirty="0" smtClean="0">
                <a:solidFill>
                  <a:prstClr val="black">
                    <a:lumMod val="65000"/>
                    <a:lumOff val="35000"/>
                  </a:prstClr>
                </a:solidFill>
              </a:rPr>
              <a:t>‘Without’:</a:t>
            </a:r>
            <a:endParaRPr lang="en-US" sz="2000" dirty="0">
              <a:solidFill>
                <a:prstClr val="black">
                  <a:lumMod val="65000"/>
                  <a:lumOff val="35000"/>
                </a:prstClr>
              </a:solidFill>
            </a:endParaRPr>
          </a:p>
          <a:p>
            <a:pPr marL="0" lvl="0" indent="0">
              <a:buClr>
                <a:srgbClr val="2C7C9F">
                  <a:lumMod val="60000"/>
                  <a:lumOff val="40000"/>
                </a:srgbClr>
              </a:buClr>
              <a:buNone/>
            </a:pPr>
            <a:r>
              <a:rPr lang="en-US" sz="2000" dirty="0">
                <a:solidFill>
                  <a:prstClr val="black">
                    <a:lumMod val="65000"/>
                    <a:lumOff val="35000"/>
                  </a:prstClr>
                </a:solidFill>
              </a:rPr>
              <a:t>“And according to the law almost all things are purified with blood, and without shedding of blood there is no remission”	     									      </a:t>
            </a:r>
            <a:r>
              <a:rPr lang="en-US" sz="2000" dirty="0" smtClean="0">
                <a:solidFill>
                  <a:prstClr val="black">
                    <a:lumMod val="65000"/>
                    <a:lumOff val="35000"/>
                  </a:prstClr>
                </a:solidFill>
              </a:rPr>
              <a:t>(</a:t>
            </a:r>
            <a:r>
              <a:rPr lang="en-US" sz="2000" dirty="0">
                <a:solidFill>
                  <a:prstClr val="black">
                    <a:lumMod val="65000"/>
                    <a:lumOff val="35000"/>
                  </a:prstClr>
                </a:solidFill>
              </a:rPr>
              <a:t>Hebrews 9:22</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b="1" dirty="0" smtClean="0">
                <a:solidFill>
                  <a:prstClr val="black">
                    <a:lumMod val="65000"/>
                    <a:lumOff val="35000"/>
                  </a:prstClr>
                </a:solidFill>
              </a:rPr>
              <a:t>Purpose of </a:t>
            </a:r>
            <a:r>
              <a:rPr lang="en-US" b="1" dirty="0" smtClean="0">
                <a:solidFill>
                  <a:prstClr val="black">
                    <a:lumMod val="65000"/>
                    <a:lumOff val="35000"/>
                  </a:prstClr>
                </a:solidFill>
              </a:rPr>
              <a:t>Writing:</a:t>
            </a:r>
            <a:endParaRPr lang="en-US" b="1" dirty="0" smtClean="0">
              <a:solidFill>
                <a:prstClr val="black">
                  <a:lumMod val="65000"/>
                  <a:lumOff val="35000"/>
                </a:prstClr>
              </a:solidFill>
            </a:endParaRPr>
          </a:p>
          <a:p>
            <a:pPr marL="0" lvl="0" indent="0">
              <a:buClr>
                <a:srgbClr val="2C7C9F">
                  <a:lumMod val="60000"/>
                  <a:lumOff val="40000"/>
                </a:srgbClr>
              </a:buClr>
              <a:buNone/>
            </a:pPr>
            <a:r>
              <a:rPr lang="en-US" sz="2000" dirty="0" smtClean="0">
                <a:solidFill>
                  <a:prstClr val="black">
                    <a:lumMod val="65000"/>
                    <a:lumOff val="35000"/>
                  </a:prstClr>
                </a:solidFill>
              </a:rPr>
              <a:t>+ The Christians from Jewish roots, especially those of Palestine, were exposed to the danger of straying off the orthodox faith and the loss of the blessings because of the great resistance and the immense persecution, which they faced on the hands of the fanatic Jews who held onto the Mosaic Law, the covenant of the Old Testament and the Leviticus priesthood. Therefore St. Paul addressed this epistle to them to:</a:t>
            </a:r>
          </a:p>
          <a:p>
            <a:pPr marL="0" lvl="0" indent="0">
              <a:buClr>
                <a:srgbClr val="2C7C9F">
                  <a:lumMod val="60000"/>
                  <a:lumOff val="40000"/>
                </a:srgbClr>
              </a:buClr>
              <a:buNone/>
            </a:pPr>
            <a:r>
              <a:rPr lang="en-US" sz="2000" i="1" dirty="0" smtClean="0">
                <a:solidFill>
                  <a:prstClr val="black">
                    <a:lumMod val="65000"/>
                    <a:lumOff val="35000"/>
                  </a:prstClr>
                </a:solidFill>
              </a:rPr>
              <a:t>1</a:t>
            </a:r>
            <a:r>
              <a:rPr lang="en-US" sz="2000" i="1" dirty="0">
                <a:solidFill>
                  <a:prstClr val="black">
                    <a:lumMod val="65000"/>
                    <a:lumOff val="35000"/>
                  </a:prstClr>
                </a:solidFill>
              </a:rPr>
              <a:t>. </a:t>
            </a:r>
            <a:r>
              <a:rPr lang="en-US" sz="2000" i="1" u="sng" dirty="0">
                <a:solidFill>
                  <a:prstClr val="black">
                    <a:lumMod val="65000"/>
                    <a:lumOff val="35000"/>
                  </a:prstClr>
                </a:solidFill>
              </a:rPr>
              <a:t>Exhort them to </a:t>
            </a:r>
            <a:r>
              <a:rPr lang="en-US" sz="2000" i="1" u="sng" dirty="0" smtClean="0">
                <a:solidFill>
                  <a:prstClr val="black">
                    <a:lumMod val="65000"/>
                    <a:lumOff val="35000"/>
                  </a:prstClr>
                </a:solidFill>
              </a:rPr>
              <a:t>Remain Faithful </a:t>
            </a:r>
            <a:r>
              <a:rPr lang="en-US" sz="2000" i="1" u="sng" dirty="0">
                <a:solidFill>
                  <a:prstClr val="black">
                    <a:lumMod val="65000"/>
                    <a:lumOff val="35000"/>
                  </a:prstClr>
                </a:solidFill>
              </a:rPr>
              <a:t>to the </a:t>
            </a:r>
            <a:r>
              <a:rPr lang="en-US" sz="2000" i="1" u="sng" dirty="0" smtClean="0">
                <a:solidFill>
                  <a:prstClr val="black">
                    <a:lumMod val="65000"/>
                    <a:lumOff val="35000"/>
                  </a:prstClr>
                </a:solidFill>
              </a:rPr>
              <a:t>Much Better Things </a:t>
            </a:r>
            <a:r>
              <a:rPr lang="en-US" sz="2000" i="1" u="sng" dirty="0">
                <a:solidFill>
                  <a:prstClr val="black">
                    <a:lumMod val="65000"/>
                    <a:lumOff val="35000"/>
                  </a:prstClr>
                </a:solidFill>
              </a:rPr>
              <a:t>they have in Christ:</a:t>
            </a:r>
          </a:p>
          <a:p>
            <a:pPr marL="0" lvl="0" indent="0">
              <a:buClr>
                <a:srgbClr val="2C7C9F">
                  <a:lumMod val="60000"/>
                  <a:lumOff val="40000"/>
                </a:srgbClr>
              </a:buClr>
              <a:buNone/>
            </a:pPr>
            <a:r>
              <a:rPr lang="en-US" sz="2000" dirty="0">
                <a:solidFill>
                  <a:prstClr val="black">
                    <a:lumMod val="65000"/>
                    <a:lumOff val="35000"/>
                  </a:prstClr>
                </a:solidFill>
              </a:rPr>
              <a:t>“Let us hold fast the confession of our hope without wavering, for He who promised is faithful</a:t>
            </a:r>
            <a:r>
              <a:rPr lang="en-US" sz="2000" dirty="0" smtClean="0">
                <a:solidFill>
                  <a:prstClr val="black">
                    <a:lumMod val="65000"/>
                    <a:lumOff val="35000"/>
                  </a:prstClr>
                </a:solidFill>
              </a:rPr>
              <a:t>”														    (</a:t>
            </a:r>
            <a:r>
              <a:rPr lang="en-US" sz="2000" dirty="0">
                <a:solidFill>
                  <a:prstClr val="black">
                    <a:lumMod val="65000"/>
                    <a:lumOff val="35000"/>
                  </a:prstClr>
                </a:solidFill>
              </a:rPr>
              <a:t>Hebrews 10:23</a:t>
            </a:r>
            <a:r>
              <a:rPr lang="en-US" sz="2000" dirty="0" smtClean="0">
                <a:solidFill>
                  <a:prstClr val="black">
                    <a:lumMod val="65000"/>
                    <a:lumOff val="35000"/>
                  </a:prstClr>
                </a:solidFill>
              </a:rPr>
              <a:t>)</a:t>
            </a:r>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i="1" dirty="0">
                <a:solidFill>
                  <a:prstClr val="black">
                    <a:lumMod val="65000"/>
                    <a:lumOff val="35000"/>
                  </a:prstClr>
                </a:solidFill>
              </a:rPr>
              <a:t>2. </a:t>
            </a:r>
            <a:r>
              <a:rPr lang="en-US" sz="2000" i="1" u="sng" dirty="0">
                <a:solidFill>
                  <a:prstClr val="black">
                    <a:lumMod val="65000"/>
                    <a:lumOff val="35000"/>
                  </a:prstClr>
                </a:solidFill>
              </a:rPr>
              <a:t>Explain to them that they had </a:t>
            </a:r>
            <a:r>
              <a:rPr lang="en-US" sz="2000" i="1" u="sng" dirty="0" smtClean="0">
                <a:solidFill>
                  <a:prstClr val="black">
                    <a:lumMod val="65000"/>
                    <a:lumOff val="35000"/>
                  </a:prstClr>
                </a:solidFill>
              </a:rPr>
              <a:t>Crossed </a:t>
            </a:r>
            <a:r>
              <a:rPr lang="en-US" sz="2000" i="1" u="sng" dirty="0">
                <a:solidFill>
                  <a:prstClr val="black">
                    <a:lumMod val="65000"/>
                    <a:lumOff val="35000"/>
                  </a:prstClr>
                </a:solidFill>
              </a:rPr>
              <a:t>from the </a:t>
            </a:r>
            <a:r>
              <a:rPr lang="en-US" sz="2000" i="1" u="sng" dirty="0" smtClean="0">
                <a:solidFill>
                  <a:prstClr val="black">
                    <a:lumMod val="65000"/>
                    <a:lumOff val="35000"/>
                  </a:prstClr>
                </a:solidFill>
              </a:rPr>
              <a:t>Symbol </a:t>
            </a:r>
            <a:r>
              <a:rPr lang="en-US" sz="2000" i="1" u="sng" dirty="0">
                <a:solidFill>
                  <a:prstClr val="black">
                    <a:lumMod val="65000"/>
                    <a:lumOff val="35000"/>
                  </a:prstClr>
                </a:solidFill>
              </a:rPr>
              <a:t>to the Truth and from the </a:t>
            </a:r>
            <a:r>
              <a:rPr lang="en-US" sz="2000" i="1" u="sng" dirty="0" smtClean="0">
                <a:solidFill>
                  <a:prstClr val="black">
                    <a:lumMod val="65000"/>
                    <a:lumOff val="35000"/>
                  </a:prstClr>
                </a:solidFill>
              </a:rPr>
              <a:t>Shadow </a:t>
            </a:r>
            <a:r>
              <a:rPr lang="en-US" sz="2000" i="1" u="sng" dirty="0">
                <a:solidFill>
                  <a:prstClr val="black">
                    <a:lumMod val="65000"/>
                    <a:lumOff val="35000"/>
                  </a:prstClr>
                </a:solidFill>
              </a:rPr>
              <a:t>to </a:t>
            </a:r>
            <a:r>
              <a:rPr lang="en-US" sz="2000" i="1" u="sng" dirty="0" smtClean="0">
                <a:solidFill>
                  <a:prstClr val="black">
                    <a:lumMod val="65000"/>
                    <a:lumOff val="35000"/>
                  </a:prstClr>
                </a:solidFill>
              </a:rPr>
              <a:t>Heavenliness:</a:t>
            </a:r>
          </a:p>
          <a:p>
            <a:pPr marL="0" indent="0">
              <a:buClr>
                <a:srgbClr val="2C7C9F">
                  <a:lumMod val="60000"/>
                  <a:lumOff val="40000"/>
                </a:srgbClr>
              </a:buClr>
              <a:buNone/>
            </a:pPr>
            <a:r>
              <a:rPr lang="en-US" sz="2000" dirty="0"/>
              <a:t>“Therefore it was necessary that the copies of the things in the heavens should be purified with these, but the heavenly things themselves with better sacrifices than these”						     							     </a:t>
            </a:r>
            <a:r>
              <a:rPr lang="en-US" sz="2000" dirty="0" smtClean="0"/>
              <a:t> (</a:t>
            </a:r>
            <a:r>
              <a:rPr lang="en-US" sz="2000" dirty="0"/>
              <a:t>Hebrews 9:23)</a:t>
            </a:r>
          </a:p>
          <a:p>
            <a:pPr marL="0" lvl="0" indent="0">
              <a:buClr>
                <a:srgbClr val="2C7C9F">
                  <a:lumMod val="60000"/>
                  <a:lumOff val="40000"/>
                </a:srgbClr>
              </a:buClr>
              <a:buNone/>
            </a:pPr>
            <a:r>
              <a:rPr lang="en-US" sz="2000" i="1" dirty="0"/>
              <a:t>3. </a:t>
            </a:r>
            <a:r>
              <a:rPr lang="en-US" sz="2000" i="1" u="sng" dirty="0"/>
              <a:t>Reveal to them of Christ’s Excellence and the Superiority of His service when Compared to the Mosaic Service and the Glories of the Old Testament:</a:t>
            </a:r>
          </a:p>
          <a:p>
            <a:pPr marL="0" indent="0">
              <a:buClr>
                <a:srgbClr val="2C7C9F">
                  <a:lumMod val="60000"/>
                  <a:lumOff val="40000"/>
                </a:srgbClr>
              </a:buClr>
              <a:buNone/>
            </a:pPr>
            <a:r>
              <a:rPr lang="en-US" sz="2000" dirty="0"/>
              <a:t>“But now He has obtained a more excellent ministry, inasmuch as He is also Mediator of a better covenant, which was established on better promises”						    									      </a:t>
            </a:r>
            <a:r>
              <a:rPr lang="en-US" sz="2000" dirty="0" smtClean="0"/>
              <a:t>  (</a:t>
            </a:r>
            <a:r>
              <a:rPr lang="en-US" sz="2000" dirty="0"/>
              <a:t>Hebrews 8:6</a:t>
            </a:r>
            <a:r>
              <a:rPr lang="en-US" sz="2000" dirty="0" smtClean="0"/>
              <a:t>)</a:t>
            </a:r>
          </a:p>
        </p:txBody>
      </p:sp>
    </p:spTree>
    <p:extLst>
      <p:ext uri="{BB962C8B-B14F-4D97-AF65-F5344CB8AC3E}">
        <p14:creationId xmlns:p14="http://schemas.microsoft.com/office/powerpoint/2010/main" val="10765906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i="1" dirty="0" smtClean="0">
                <a:solidFill>
                  <a:prstClr val="black">
                    <a:lumMod val="65000"/>
                    <a:lumOff val="35000"/>
                  </a:prstClr>
                </a:solidFill>
              </a:rPr>
              <a:t>4</a:t>
            </a:r>
            <a:r>
              <a:rPr lang="en-US" sz="2000" i="1" dirty="0">
                <a:solidFill>
                  <a:prstClr val="black">
                    <a:lumMod val="65000"/>
                    <a:lumOff val="35000"/>
                  </a:prstClr>
                </a:solidFill>
              </a:rPr>
              <a:t>. </a:t>
            </a:r>
            <a:r>
              <a:rPr lang="en-US" sz="2000" i="1" u="sng" dirty="0">
                <a:solidFill>
                  <a:prstClr val="black">
                    <a:lumMod val="65000"/>
                    <a:lumOff val="35000"/>
                  </a:prstClr>
                </a:solidFill>
              </a:rPr>
              <a:t>Comfort them, </a:t>
            </a:r>
            <a:r>
              <a:rPr lang="en-US" sz="2000" i="1" u="sng" dirty="0" smtClean="0">
                <a:solidFill>
                  <a:prstClr val="black">
                    <a:lumMod val="65000"/>
                    <a:lumOff val="35000"/>
                  </a:prstClr>
                </a:solidFill>
              </a:rPr>
              <a:t>Being Expelled </a:t>
            </a:r>
            <a:r>
              <a:rPr lang="en-US" sz="2000" i="1" u="sng" dirty="0">
                <a:solidFill>
                  <a:prstClr val="black">
                    <a:lumMod val="65000"/>
                    <a:lumOff val="35000"/>
                  </a:prstClr>
                </a:solidFill>
              </a:rPr>
              <a:t>from the </a:t>
            </a:r>
            <a:r>
              <a:rPr lang="en-US" sz="2000" i="1" u="sng" dirty="0" smtClean="0">
                <a:solidFill>
                  <a:prstClr val="black">
                    <a:lumMod val="65000"/>
                    <a:lumOff val="35000"/>
                  </a:prstClr>
                </a:solidFill>
              </a:rPr>
              <a:t>Temple </a:t>
            </a:r>
            <a:r>
              <a:rPr lang="en-US" sz="2000" i="1" u="sng" dirty="0">
                <a:solidFill>
                  <a:prstClr val="black">
                    <a:lumMod val="65000"/>
                    <a:lumOff val="35000"/>
                  </a:prstClr>
                </a:solidFill>
              </a:rPr>
              <a:t>and </a:t>
            </a:r>
            <a:r>
              <a:rPr lang="en-US" sz="2000" i="1" u="sng" dirty="0"/>
              <a:t>W</a:t>
            </a:r>
            <a:r>
              <a:rPr lang="en-US" sz="2000" i="1" u="sng" dirty="0" smtClean="0"/>
              <a:t>ere Banned </a:t>
            </a:r>
            <a:r>
              <a:rPr lang="en-US" sz="2000" i="1" u="sng" dirty="0"/>
              <a:t>from Leviticus </a:t>
            </a:r>
            <a:r>
              <a:rPr lang="en-US" sz="2000" i="1" u="sng" dirty="0" smtClean="0"/>
              <a:t>Priesthood</a:t>
            </a:r>
            <a:r>
              <a:rPr lang="en-US" sz="2000" i="1" u="sng" dirty="0"/>
              <a:t>, </a:t>
            </a:r>
            <a:r>
              <a:rPr lang="en-US" sz="2000" i="1" u="sng" dirty="0" smtClean="0"/>
              <a:t>Hence Became Like </a:t>
            </a:r>
            <a:r>
              <a:rPr lang="en-US" sz="2000" i="1" u="sng" dirty="0"/>
              <a:t>their Master, who was </a:t>
            </a:r>
            <a:r>
              <a:rPr lang="en-US" sz="2000" i="1" u="sng" dirty="0" smtClean="0"/>
              <a:t>Crucified Outside </a:t>
            </a:r>
            <a:r>
              <a:rPr lang="en-US" sz="2000" i="1" u="sng" dirty="0"/>
              <a:t>the </a:t>
            </a:r>
            <a:r>
              <a:rPr lang="en-US" sz="2000" i="1" u="sng" dirty="0" smtClean="0"/>
              <a:t>Camp:</a:t>
            </a:r>
          </a:p>
          <a:p>
            <a:pPr marL="0" lvl="0" indent="0">
              <a:buClr>
                <a:srgbClr val="2C7C9F">
                  <a:lumMod val="60000"/>
                  <a:lumOff val="40000"/>
                </a:srgbClr>
              </a:buClr>
              <a:buNone/>
            </a:pPr>
            <a:r>
              <a:rPr lang="en-US" sz="2000" dirty="0">
                <a:solidFill>
                  <a:prstClr val="black">
                    <a:lumMod val="65000"/>
                    <a:lumOff val="35000"/>
                  </a:prstClr>
                </a:solidFill>
              </a:rPr>
              <a:t>“For the bodies of those animals, whose blood is brought into the sanctuary by the high priest for sin, are burned outside the camp. Therefore Jesus also, that He might sanctify the people with His own blood, suffered outside the gate. Therefore let us go forth to Him, outside the camp, bearing His reproach”		      									          </a:t>
            </a:r>
            <a:r>
              <a:rPr lang="en-US" sz="2000" dirty="0" smtClean="0">
                <a:solidFill>
                  <a:prstClr val="black">
                    <a:lumMod val="65000"/>
                    <a:lumOff val="35000"/>
                  </a:prstClr>
                </a:solidFill>
              </a:rPr>
              <a:t>(</a:t>
            </a:r>
            <a:r>
              <a:rPr lang="en-US" sz="2000" dirty="0">
                <a:solidFill>
                  <a:prstClr val="black">
                    <a:lumMod val="65000"/>
                    <a:lumOff val="35000"/>
                  </a:prstClr>
                </a:solidFill>
              </a:rPr>
              <a:t>Hebrews 13:11-13)</a:t>
            </a:r>
          </a:p>
          <a:p>
            <a:pPr marL="0" lvl="0" indent="0">
              <a:buClr>
                <a:srgbClr val="2C7C9F">
                  <a:lumMod val="60000"/>
                  <a:lumOff val="40000"/>
                </a:srgbClr>
              </a:buClr>
              <a:buNone/>
            </a:pPr>
            <a:r>
              <a:rPr lang="en-US" b="1" dirty="0">
                <a:solidFill>
                  <a:prstClr val="black">
                    <a:lumMod val="65000"/>
                    <a:lumOff val="35000"/>
                  </a:prstClr>
                </a:solidFill>
              </a:rPr>
              <a:t>Theme of the Epistle:</a:t>
            </a:r>
          </a:p>
          <a:p>
            <a:pPr marL="0" lvl="0" indent="0">
              <a:buClr>
                <a:srgbClr val="2C7C9F">
                  <a:lumMod val="60000"/>
                  <a:lumOff val="40000"/>
                </a:srgbClr>
              </a:buClr>
              <a:buNone/>
            </a:pPr>
            <a:r>
              <a:rPr lang="en-US" sz="2000" dirty="0">
                <a:solidFill>
                  <a:prstClr val="black">
                    <a:lumMod val="65000"/>
                    <a:lumOff val="35000"/>
                  </a:prstClr>
                </a:solidFill>
              </a:rPr>
              <a:t>+ While the four gospels explain the Lord’s life here on earth during His incarnation, this epistle, which some consider as the fifth gospel, reveals His work in heaven. Thus the main theme of the epistle could be</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smtClean="0">
                <a:solidFill>
                  <a:prstClr val="black">
                    <a:lumMod val="65000"/>
                    <a:lumOff val="35000"/>
                  </a:prstClr>
                </a:solidFill>
              </a:rPr>
              <a:t>‘Christ’s Heavenly Priesthood.’</a:t>
            </a:r>
          </a:p>
          <a:p>
            <a:pPr marL="0" lvl="0" indent="0">
              <a:buClr>
                <a:srgbClr val="2C7C9F">
                  <a:lumMod val="60000"/>
                  <a:lumOff val="40000"/>
                </a:srgbClr>
              </a:buClr>
              <a:buNone/>
            </a:pPr>
            <a:r>
              <a:rPr lang="en-US" b="1" dirty="0" smtClean="0">
                <a:solidFill>
                  <a:prstClr val="black">
                    <a:lumMod val="65000"/>
                    <a:lumOff val="35000"/>
                  </a:prstClr>
                </a:solidFill>
              </a:rPr>
              <a:t>Contents:</a:t>
            </a:r>
          </a:p>
          <a:p>
            <a:pPr marL="0" lvl="0" indent="0">
              <a:buClr>
                <a:srgbClr val="2C7C9F">
                  <a:lumMod val="60000"/>
                  <a:lumOff val="40000"/>
                </a:srgbClr>
              </a:buClr>
              <a:buNone/>
            </a:pPr>
            <a:r>
              <a:rPr lang="en-US" sz="2200" dirty="0" smtClean="0">
                <a:solidFill>
                  <a:prstClr val="black">
                    <a:lumMod val="65000"/>
                    <a:lumOff val="35000"/>
                  </a:prstClr>
                </a:solidFill>
              </a:rPr>
              <a:t>I. </a:t>
            </a:r>
            <a:r>
              <a:rPr lang="en-US" sz="2200" u="sng" dirty="0" smtClean="0">
                <a:solidFill>
                  <a:prstClr val="black">
                    <a:lumMod val="65000"/>
                    <a:lumOff val="35000"/>
                  </a:prstClr>
                </a:solidFill>
              </a:rPr>
              <a:t>The Superiority of Christ the Lord, Far Beyond all the Jewish Glories :</a:t>
            </a:r>
            <a:r>
              <a:rPr lang="en-US" sz="2200" dirty="0" smtClean="0">
                <a:solidFill>
                  <a:prstClr val="black">
                    <a:lumMod val="65000"/>
                    <a:lumOff val="35000"/>
                  </a:prstClr>
                </a:solidFill>
              </a:rPr>
              <a:t> (</a:t>
            </a:r>
            <a:r>
              <a:rPr lang="en-US" sz="2200" dirty="0" err="1" smtClean="0">
                <a:solidFill>
                  <a:prstClr val="black">
                    <a:lumMod val="65000"/>
                    <a:lumOff val="35000"/>
                  </a:prstClr>
                </a:solidFill>
              </a:rPr>
              <a:t>Chs</a:t>
            </a:r>
            <a:r>
              <a:rPr lang="en-US" sz="2200" dirty="0" smtClean="0">
                <a:solidFill>
                  <a:prstClr val="black">
                    <a:lumMod val="65000"/>
                    <a:lumOff val="35000"/>
                  </a:prstClr>
                </a:solidFill>
              </a:rPr>
              <a:t>. 1-10)</a:t>
            </a:r>
          </a:p>
          <a:p>
            <a:pPr marL="0" lvl="0" indent="0">
              <a:buClr>
                <a:srgbClr val="2C7C9F">
                  <a:lumMod val="60000"/>
                  <a:lumOff val="40000"/>
                </a:srgbClr>
              </a:buClr>
              <a:buNone/>
            </a:pPr>
            <a:r>
              <a:rPr lang="en-US" sz="2000" i="1" dirty="0" smtClean="0">
                <a:solidFill>
                  <a:prstClr val="black">
                    <a:lumMod val="65000"/>
                    <a:lumOff val="35000"/>
                  </a:prstClr>
                </a:solidFill>
              </a:rPr>
              <a:t>A) </a:t>
            </a:r>
            <a:r>
              <a:rPr lang="en-US" sz="2000" i="1" u="sng" dirty="0" smtClean="0">
                <a:solidFill>
                  <a:prstClr val="black">
                    <a:lumMod val="65000"/>
                    <a:lumOff val="35000"/>
                  </a:prstClr>
                </a:solidFill>
              </a:rPr>
              <a:t>The Prophets:</a:t>
            </a:r>
            <a:r>
              <a:rPr lang="en-US" sz="2000" i="1" dirty="0" smtClean="0">
                <a:solidFill>
                  <a:prstClr val="black">
                    <a:lumMod val="65000"/>
                    <a:lumOff val="35000"/>
                  </a:prstClr>
                </a:solidFill>
              </a:rPr>
              <a:t> (Ch. 1)</a:t>
            </a:r>
          </a:p>
          <a:p>
            <a:pPr marL="0" lvl="0" indent="0">
              <a:buClr>
                <a:srgbClr val="2C7C9F">
                  <a:lumMod val="60000"/>
                  <a:lumOff val="40000"/>
                </a:srgbClr>
              </a:buClr>
              <a:buNone/>
            </a:pPr>
            <a:r>
              <a:rPr lang="en-US" sz="2000" i="1" dirty="0" smtClean="0">
                <a:solidFill>
                  <a:prstClr val="black">
                    <a:lumMod val="65000"/>
                    <a:lumOff val="35000"/>
                  </a:prstClr>
                </a:solidFill>
              </a:rPr>
              <a:t>1. The </a:t>
            </a:r>
            <a:r>
              <a:rPr lang="en-US" sz="2000" i="1" dirty="0" err="1" smtClean="0">
                <a:solidFill>
                  <a:prstClr val="black">
                    <a:lumMod val="65000"/>
                    <a:lumOff val="35000"/>
                  </a:prstClr>
                </a:solidFill>
              </a:rPr>
              <a:t>Heiring</a:t>
            </a:r>
            <a:r>
              <a:rPr lang="en-US" sz="2000" i="1" dirty="0" smtClean="0">
                <a:solidFill>
                  <a:prstClr val="black">
                    <a:lumMod val="65000"/>
                    <a:lumOff val="35000"/>
                  </a:prstClr>
                </a:solidFill>
              </a:rPr>
              <a:t> Son and Creator:</a:t>
            </a:r>
          </a:p>
          <a:p>
            <a:pPr marL="0" indent="0">
              <a:buClr>
                <a:srgbClr val="2C7C9F">
                  <a:lumMod val="60000"/>
                  <a:lumOff val="40000"/>
                </a:srgbClr>
              </a:buClr>
              <a:buNone/>
            </a:pPr>
            <a:r>
              <a:rPr lang="en-US" sz="2000" dirty="0" smtClean="0">
                <a:solidFill>
                  <a:prstClr val="black">
                    <a:lumMod val="65000"/>
                    <a:lumOff val="35000"/>
                  </a:prstClr>
                </a:solidFill>
              </a:rPr>
              <a:t>“God, who at various times and in various ways spoke in time past to the fathers by the prophets, has in these last days spoken to us by His Son”			 				     (Hebrews 1:1-2)</a:t>
            </a:r>
          </a:p>
          <a:p>
            <a:pPr marL="0" indent="0">
              <a:buClr>
                <a:srgbClr val="2C7C9F">
                  <a:lumMod val="60000"/>
                  <a:lumOff val="40000"/>
                </a:srgbClr>
              </a:buClr>
              <a:buNone/>
            </a:pPr>
            <a:r>
              <a:rPr lang="en-US" sz="2000" dirty="0" smtClean="0">
                <a:solidFill>
                  <a:prstClr val="black">
                    <a:lumMod val="65000"/>
                    <a:lumOff val="35000"/>
                  </a:prstClr>
                </a:solidFill>
              </a:rPr>
              <a:t>“</a:t>
            </a:r>
            <a:r>
              <a:rPr lang="en-US" sz="2000" dirty="0" smtClean="0"/>
              <a:t>Whom He has appointed heir of all things, through whom also He…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blinds(horizontal)">
                                      <p:cBhvr>
                                        <p:cTn id="5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made </a:t>
            </a:r>
            <a:r>
              <a:rPr lang="en-US" sz="2000" dirty="0"/>
              <a:t>the worlds”													</a:t>
            </a:r>
            <a:r>
              <a:rPr lang="en-US" sz="2000" dirty="0" smtClean="0"/>
              <a:t>	        (</a:t>
            </a:r>
            <a:r>
              <a:rPr lang="en-US" sz="2000" dirty="0"/>
              <a:t>Hebrews 1:2</a:t>
            </a:r>
            <a:r>
              <a:rPr lang="en-US" sz="2000" dirty="0" smtClean="0"/>
              <a:t>)</a:t>
            </a:r>
          </a:p>
          <a:p>
            <a:pPr marL="0" indent="0">
              <a:buNone/>
            </a:pPr>
            <a:r>
              <a:rPr lang="en-US" sz="2000" i="1" dirty="0" smtClean="0"/>
              <a:t>2. </a:t>
            </a:r>
            <a:r>
              <a:rPr lang="en-US" sz="2000" i="1" dirty="0"/>
              <a:t>The Express Image of the Father:</a:t>
            </a:r>
          </a:p>
          <a:p>
            <a:pPr marL="0" indent="0">
              <a:buNone/>
            </a:pPr>
            <a:r>
              <a:rPr lang="en-US" sz="2000" dirty="0"/>
              <a:t>“Who being the brightness of His glory and the express image of His person, and upholding all things by the word of His power”									      </a:t>
            </a:r>
            <a:r>
              <a:rPr lang="en-US" sz="2000" dirty="0" smtClean="0"/>
              <a:t>  (</a:t>
            </a:r>
            <a:r>
              <a:rPr lang="en-US" sz="2000" dirty="0"/>
              <a:t>Hebrews 1:3)</a:t>
            </a:r>
          </a:p>
          <a:p>
            <a:pPr marL="0" indent="0">
              <a:buNone/>
            </a:pPr>
            <a:r>
              <a:rPr lang="en-US" sz="2000" i="1" dirty="0"/>
              <a:t>3. The Absolver to our Sins:</a:t>
            </a:r>
          </a:p>
          <a:p>
            <a:pPr marL="0" indent="0">
              <a:buNone/>
            </a:pPr>
            <a:r>
              <a:rPr lang="en-US" sz="2000" dirty="0"/>
              <a:t>“When He had by Himself purged our sins”		      									      </a:t>
            </a:r>
            <a:r>
              <a:rPr lang="en-US" sz="2000" dirty="0" smtClean="0"/>
              <a:t>  (</a:t>
            </a:r>
            <a:r>
              <a:rPr lang="en-US" sz="2000" dirty="0"/>
              <a:t>Hebrews 1:3)</a:t>
            </a:r>
          </a:p>
          <a:p>
            <a:pPr marL="0" indent="0">
              <a:buNone/>
            </a:pPr>
            <a:r>
              <a:rPr lang="en-US" sz="2000" i="1" dirty="0"/>
              <a:t>4. Sitting at the Right Hand of the Father:</a:t>
            </a:r>
          </a:p>
          <a:p>
            <a:pPr marL="0" indent="0">
              <a:buNone/>
            </a:pPr>
            <a:r>
              <a:rPr lang="en-US" sz="2000" dirty="0"/>
              <a:t>“Sat down at the right hand of the Majesty on </a:t>
            </a:r>
            <a:r>
              <a:rPr lang="en-US" sz="2000" dirty="0" smtClean="0"/>
              <a:t>high”										        (</a:t>
            </a:r>
            <a:r>
              <a:rPr lang="en-US" sz="2000" dirty="0"/>
              <a:t>Hebrews 1:3</a:t>
            </a:r>
            <a:r>
              <a:rPr lang="en-US" sz="2000" dirty="0" smtClean="0"/>
              <a:t>)</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a:solidFill>
                  <a:prstClr val="black">
                    <a:lumMod val="65000"/>
                    <a:lumOff val="35000"/>
                  </a:prstClr>
                </a:solidFill>
              </a:rPr>
              <a:t>Author:</a:t>
            </a:r>
          </a:p>
          <a:p>
            <a:pPr marL="0" lvl="0" indent="0">
              <a:buClr>
                <a:srgbClr val="2C7C9F">
                  <a:lumMod val="60000"/>
                  <a:lumOff val="40000"/>
                </a:srgbClr>
              </a:buClr>
              <a:buNone/>
            </a:pPr>
            <a:r>
              <a:rPr lang="en-US" sz="2000" dirty="0">
                <a:solidFill>
                  <a:prstClr val="black">
                    <a:lumMod val="65000"/>
                    <a:lumOff val="35000"/>
                  </a:prstClr>
                </a:solidFill>
              </a:rPr>
              <a:t>+ It is the only epistle in which St. Paul did not mention his name. This led to some debate over its author during the first centuries. </a:t>
            </a:r>
          </a:p>
          <a:p>
            <a:pPr marL="0" lvl="0" indent="0">
              <a:buClr>
                <a:srgbClr val="2C7C9F">
                  <a:lumMod val="60000"/>
                  <a:lumOff val="40000"/>
                </a:srgbClr>
              </a:buClr>
              <a:buNone/>
            </a:pPr>
            <a:r>
              <a:rPr lang="en-US" sz="2000" dirty="0">
                <a:solidFill>
                  <a:prstClr val="black">
                    <a:lumMod val="65000"/>
                    <a:lumOff val="35000"/>
                  </a:prstClr>
                </a:solidFill>
              </a:rPr>
              <a:t>+ However, it has been set in the Eastern Churches that St. Paul is the author. Later on, the Western Churches agreed to this.</a:t>
            </a:r>
          </a:p>
          <a:p>
            <a:pPr marL="0" lvl="0" indent="0">
              <a:buClr>
                <a:srgbClr val="2C7C9F">
                  <a:lumMod val="60000"/>
                  <a:lumOff val="40000"/>
                </a:srgbClr>
              </a:buClr>
              <a:buNone/>
            </a:pPr>
            <a:r>
              <a:rPr lang="en-US" sz="2000" dirty="0">
                <a:solidFill>
                  <a:prstClr val="black">
                    <a:lumMod val="65000"/>
                    <a:lumOff val="35000"/>
                  </a:prstClr>
                </a:solidFill>
              </a:rPr>
              <a:t>+ Below are some reasoning and evidences, pointing to St. Paul as the author of the epistle:</a:t>
            </a:r>
          </a:p>
          <a:p>
            <a:pPr marL="0" lvl="0" indent="0">
              <a:buClr>
                <a:srgbClr val="2C7C9F">
                  <a:lumMod val="60000"/>
                  <a:lumOff val="40000"/>
                </a:srgbClr>
              </a:buClr>
              <a:buNone/>
            </a:pPr>
            <a:r>
              <a:rPr lang="en-US" sz="2000" dirty="0">
                <a:solidFill>
                  <a:prstClr val="black">
                    <a:lumMod val="65000"/>
                    <a:lumOff val="35000"/>
                  </a:prstClr>
                </a:solidFill>
              </a:rPr>
              <a:t>1. St. Paul did not mention his name, so that the epistle might be received by the Jews who were the epistle’s intended audience, and who considered the apostle an enemy. This was St. </a:t>
            </a:r>
            <a:r>
              <a:rPr lang="en-US" sz="2000" dirty="0" err="1">
                <a:solidFill>
                  <a:prstClr val="black">
                    <a:lumMod val="65000"/>
                    <a:lumOff val="35000"/>
                  </a:prstClr>
                </a:solidFill>
              </a:rPr>
              <a:t>Clement’s</a:t>
            </a:r>
            <a:r>
              <a:rPr lang="en-US" sz="2000" dirty="0">
                <a:solidFill>
                  <a:prstClr val="black">
                    <a:lumMod val="65000"/>
                    <a:lumOff val="35000"/>
                  </a:prstClr>
                </a:solidFill>
              </a:rPr>
              <a:t> opinion, which was mentioned by Eusebius</a:t>
            </a:r>
            <a:r>
              <a:rPr lang="en-US" sz="2000" dirty="0" smtClean="0">
                <a:solidFill>
                  <a:prstClr val="black">
                    <a:lumMod val="65000"/>
                    <a:lumOff val="35000"/>
                  </a:prstClr>
                </a:solidFill>
              </a:rPr>
              <a:t>.</a:t>
            </a:r>
          </a:p>
        </p:txBody>
      </p:sp>
    </p:spTree>
    <p:extLst>
      <p:ext uri="{BB962C8B-B14F-4D97-AF65-F5344CB8AC3E}">
        <p14:creationId xmlns:p14="http://schemas.microsoft.com/office/powerpoint/2010/main" val="13528768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325"/>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blinds(horizontal)">
                                      <p:cBhvr>
                                        <p:cTn id="43" dur="5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blinds(horizontal)">
                                      <p:cBhvr>
                                        <p:cTn id="4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None/>
            </a:pPr>
            <a:r>
              <a:rPr lang="en-US" sz="2000" i="1" dirty="0">
                <a:solidFill>
                  <a:prstClr val="black">
                    <a:lumMod val="65000"/>
                    <a:lumOff val="35000"/>
                  </a:prstClr>
                </a:solidFill>
              </a:rPr>
              <a:t>B) </a:t>
            </a:r>
            <a:r>
              <a:rPr lang="en-US" sz="2000" i="1" u="sng" dirty="0">
                <a:solidFill>
                  <a:prstClr val="black">
                    <a:lumMod val="65000"/>
                    <a:lumOff val="35000"/>
                  </a:prstClr>
                </a:solidFill>
              </a:rPr>
              <a:t>The Angels:</a:t>
            </a:r>
            <a:r>
              <a:rPr lang="en-US" sz="2000" i="1" dirty="0">
                <a:solidFill>
                  <a:prstClr val="black">
                    <a:lumMod val="65000"/>
                    <a:lumOff val="35000"/>
                  </a:prstClr>
                </a:solidFill>
              </a:rPr>
              <a:t> (</a:t>
            </a:r>
            <a:r>
              <a:rPr lang="en-US" sz="2000" i="1" dirty="0" err="1" smtClean="0">
                <a:solidFill>
                  <a:prstClr val="black">
                    <a:lumMod val="65000"/>
                    <a:lumOff val="35000"/>
                  </a:prstClr>
                </a:solidFill>
              </a:rPr>
              <a:t>Chs</a:t>
            </a:r>
            <a:r>
              <a:rPr lang="en-US" sz="2000" i="1" dirty="0" smtClean="0">
                <a:solidFill>
                  <a:prstClr val="black">
                    <a:lumMod val="65000"/>
                    <a:lumOff val="35000"/>
                  </a:prstClr>
                </a:solidFill>
              </a:rPr>
              <a:t>. 1</a:t>
            </a:r>
            <a:r>
              <a:rPr lang="en-US" sz="2000" i="1" dirty="0">
                <a:solidFill>
                  <a:prstClr val="black">
                    <a:lumMod val="65000"/>
                    <a:lumOff val="35000"/>
                  </a:prstClr>
                </a:solidFill>
              </a:rPr>
              <a:t>-2)</a:t>
            </a:r>
          </a:p>
          <a:p>
            <a:pPr marL="0" indent="0">
              <a:buNone/>
            </a:pPr>
            <a:r>
              <a:rPr lang="en-US" sz="2000" i="1" dirty="0"/>
              <a:t>1. Great in the Prophecies, to Him the </a:t>
            </a:r>
            <a:r>
              <a:rPr lang="en-US" sz="2000" i="1" dirty="0" smtClean="0"/>
              <a:t>Angels </a:t>
            </a:r>
            <a:r>
              <a:rPr lang="en-US" sz="2000" i="1" dirty="0"/>
              <a:t>Worship:</a:t>
            </a:r>
          </a:p>
          <a:p>
            <a:pPr marL="0" indent="0">
              <a:buNone/>
            </a:pPr>
            <a:r>
              <a:rPr lang="en-US" sz="2000" dirty="0"/>
              <a:t>“Having become so much better than the angels, as He has by inheritance obtained a more excellent name than they”	        										    </a:t>
            </a:r>
            <a:r>
              <a:rPr lang="en-US" sz="2000" dirty="0" smtClean="0"/>
              <a:t>    (</a:t>
            </a:r>
            <a:r>
              <a:rPr lang="en-US" sz="2000" dirty="0"/>
              <a:t>Hebrews 1:4)</a:t>
            </a:r>
          </a:p>
          <a:p>
            <a:pPr marL="0" indent="0">
              <a:buNone/>
            </a:pPr>
            <a:r>
              <a:rPr lang="en-US" sz="2000" dirty="0"/>
              <a:t>“For to which of the angels did He ever say: You are My Son, today I have begotten You?... Let all the angels of God worship Him… Your throne, O God, is forever and ever”													 </a:t>
            </a:r>
            <a:r>
              <a:rPr lang="en-US" sz="2000" dirty="0" smtClean="0"/>
              <a:t> (</a:t>
            </a:r>
            <a:r>
              <a:rPr lang="en-US" sz="2000" dirty="0"/>
              <a:t>Hebrews 1:5-6,8</a:t>
            </a:r>
            <a:r>
              <a:rPr lang="en-US" sz="2000" dirty="0" smtClean="0"/>
              <a:t>)</a:t>
            </a:r>
          </a:p>
          <a:p>
            <a:pPr marL="0" indent="0">
              <a:buNone/>
            </a:pPr>
            <a:r>
              <a:rPr lang="en-US" sz="2000" dirty="0" smtClean="0"/>
              <a:t>“The </a:t>
            </a:r>
            <a:r>
              <a:rPr lang="en-US" sz="2000" dirty="0"/>
              <a:t>Lord has said to </a:t>
            </a:r>
            <a:r>
              <a:rPr lang="en-US" sz="2000" dirty="0" smtClean="0"/>
              <a:t>Me: You </a:t>
            </a:r>
            <a:r>
              <a:rPr lang="en-US" sz="2000" dirty="0"/>
              <a:t>are My Son</a:t>
            </a:r>
            <a:r>
              <a:rPr lang="en-US" sz="2000" dirty="0" smtClean="0"/>
              <a:t>, today </a:t>
            </a:r>
            <a:r>
              <a:rPr lang="en-US" sz="2000" dirty="0"/>
              <a:t>I have begotten </a:t>
            </a:r>
            <a:r>
              <a:rPr lang="en-US" sz="2000" dirty="0" smtClean="0"/>
              <a:t>You”							           (Psalm 2:7)</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“But to which of the angels has He ever said: Sit at My right hand, till I make Your enemies Your footstool?”												      </a:t>
            </a:r>
            <a:r>
              <a:rPr lang="en-US" sz="2000" dirty="0" smtClean="0"/>
              <a:t>(</a:t>
            </a:r>
            <a:r>
              <a:rPr lang="en-US" sz="2000" dirty="0"/>
              <a:t>Hebrews 1:13</a:t>
            </a:r>
            <a:r>
              <a:rPr lang="en-US" sz="2000" dirty="0" smtClean="0"/>
              <a:t>)</a:t>
            </a:r>
          </a:p>
          <a:p>
            <a:pPr marL="0" indent="0">
              <a:buNone/>
            </a:pPr>
            <a:r>
              <a:rPr lang="en-US" sz="2000" dirty="0"/>
              <a:t>“The Lord said to my Lord: Sit at My right hand, till I make Your enemies Your footstool”															       </a:t>
            </a:r>
            <a:r>
              <a:rPr lang="en-US" sz="2000" dirty="0" smtClean="0"/>
              <a:t>(</a:t>
            </a:r>
            <a:r>
              <a:rPr lang="en-US" sz="2000" dirty="0"/>
              <a:t>Psalm 110:1)</a:t>
            </a:r>
          </a:p>
          <a:p>
            <a:pPr marL="0" indent="0">
              <a:buNone/>
            </a:pPr>
            <a:r>
              <a:rPr lang="en-US" sz="2000" dirty="0">
                <a:solidFill>
                  <a:prstClr val="black">
                    <a:lumMod val="65000"/>
                    <a:lumOff val="35000"/>
                  </a:prstClr>
                </a:solidFill>
              </a:rPr>
              <a:t>“</a:t>
            </a:r>
            <a:r>
              <a:rPr lang="en-US" sz="2000" dirty="0"/>
              <a:t>Whom He has appointed heir of all things, through whom also He made the worlds”						  									       </a:t>
            </a:r>
            <a:r>
              <a:rPr lang="en-US" sz="2000" dirty="0" smtClean="0"/>
              <a:t> </a:t>
            </a:r>
            <a:r>
              <a:rPr lang="en-US" sz="2000" dirty="0"/>
              <a:t>(Hebrews 1:2)</a:t>
            </a:r>
          </a:p>
          <a:p>
            <a:pPr marL="0" indent="0">
              <a:buNone/>
            </a:pPr>
            <a:r>
              <a:rPr lang="en-US" sz="2000" i="1" dirty="0"/>
              <a:t>2. The Angels Presented the Word of God, But He is the Word Himself</a:t>
            </a:r>
            <a:r>
              <a:rPr lang="en-US" sz="2000" i="1" dirty="0" smtClean="0"/>
              <a:t>:</a:t>
            </a:r>
          </a:p>
          <a:p>
            <a:pPr marL="0" indent="0">
              <a:buNone/>
            </a:pPr>
            <a:r>
              <a:rPr lang="en-US" sz="2000" dirty="0"/>
              <a:t>“Therefore we must give the more earnest heed to the things we have heard, lest we drift away. For if the word spoken through angels </a:t>
            </a:r>
            <a:r>
              <a:rPr lang="en-US" sz="2000" dirty="0" smtClean="0"/>
              <a:t>proved</a:t>
            </a:r>
            <a:r>
              <a:rPr lang="is-IS" sz="2000" dirty="0" smtClean="0"/>
              <a:t>… </a:t>
            </a:r>
            <a:endParaRPr lang="en-US" sz="2000" dirty="0"/>
          </a:p>
        </p:txBody>
      </p:sp>
    </p:spTree>
    <p:extLst>
      <p:ext uri="{BB962C8B-B14F-4D97-AF65-F5344CB8AC3E}">
        <p14:creationId xmlns:p14="http://schemas.microsoft.com/office/powerpoint/2010/main" val="1463065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steadfast, and every transgression and disobedience received a just reward, how shall we escape if we neglect so great a salvation, which at the first began to be spoken by the Lord”											     </a:t>
            </a:r>
            <a:r>
              <a:rPr lang="en-US" sz="2000" dirty="0" smtClean="0"/>
              <a:t>(</a:t>
            </a:r>
            <a:r>
              <a:rPr lang="en-US" sz="2000" dirty="0"/>
              <a:t>Hebrews 2:1-3</a:t>
            </a:r>
            <a:r>
              <a:rPr lang="en-US" sz="2000" dirty="0" smtClean="0"/>
              <a:t>)</a:t>
            </a:r>
            <a:endParaRPr lang="en-US" sz="2000" dirty="0" smtClean="0">
              <a:solidFill>
                <a:prstClr val="black">
                  <a:lumMod val="65000"/>
                  <a:lumOff val="35000"/>
                </a:prstClr>
              </a:solidFill>
            </a:endParaRPr>
          </a:p>
          <a:p>
            <a:pPr marL="0" indent="0">
              <a:buNone/>
            </a:pPr>
            <a:r>
              <a:rPr lang="en-US" sz="2000" i="1" dirty="0" smtClean="0"/>
              <a:t>3</a:t>
            </a:r>
            <a:r>
              <a:rPr lang="en-US" sz="2000" i="1" dirty="0"/>
              <a:t>. Humbled Himself for Our Salvation:</a:t>
            </a:r>
          </a:p>
          <a:p>
            <a:pPr marL="0" indent="0">
              <a:buNone/>
            </a:pPr>
            <a:r>
              <a:rPr lang="en-US" sz="2000" dirty="0"/>
              <a:t>“But we see Jesus, who was made a little lower than the angels, for the suffering of death crowned with glory and honor, that He, by the grace of God, might taste death for everyone”												      </a:t>
            </a:r>
            <a:r>
              <a:rPr lang="en-US" sz="2000" dirty="0" smtClean="0"/>
              <a:t>  (</a:t>
            </a:r>
            <a:r>
              <a:rPr lang="en-US" sz="2000" dirty="0"/>
              <a:t>Hebrews 2:9)</a:t>
            </a:r>
          </a:p>
          <a:p>
            <a:pPr marL="0" indent="0">
              <a:buNone/>
            </a:pPr>
            <a:r>
              <a:rPr lang="en-US" sz="2000" dirty="0"/>
              <a:t>“For whom are all things and by whom are all things”										     </a:t>
            </a:r>
            <a:r>
              <a:rPr lang="en-US" sz="2000" dirty="0" smtClean="0"/>
              <a:t> (</a:t>
            </a:r>
            <a:r>
              <a:rPr lang="en-US" sz="2000" dirty="0"/>
              <a:t>Hebrews 2:10)</a:t>
            </a:r>
          </a:p>
          <a:p>
            <a:pPr marL="0" indent="0">
              <a:buNone/>
            </a:pPr>
            <a:r>
              <a:rPr lang="en-US" sz="2000" dirty="0"/>
              <a:t>“Inasmuch then as the children have partaken of flesh and blood, </a:t>
            </a:r>
            <a:r>
              <a:rPr lang="en-US" sz="2000" dirty="0" smtClean="0"/>
              <a:t>He</a:t>
            </a:r>
            <a:r>
              <a:rPr lang="is-IS" sz="2000" dirty="0" smtClean="0"/>
              <a:t>… </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Himself likewise shared in the same, that through death He might destroy him who had the power of death, that is, the devil”										     </a:t>
            </a:r>
            <a:r>
              <a:rPr lang="en-US" sz="2000" dirty="0" smtClean="0"/>
              <a:t> (</a:t>
            </a:r>
            <a:r>
              <a:rPr lang="en-US" sz="2000" dirty="0"/>
              <a:t>Hebrews 2:14</a:t>
            </a:r>
            <a:r>
              <a:rPr lang="en-US" sz="2000" dirty="0" smtClean="0"/>
              <a:t>)</a:t>
            </a:r>
          </a:p>
          <a:p>
            <a:pPr marL="0" indent="0">
              <a:buNone/>
            </a:pPr>
            <a:r>
              <a:rPr lang="en-US" sz="2000" dirty="0" smtClean="0"/>
              <a:t>“</a:t>
            </a:r>
            <a:r>
              <a:rPr lang="en-US" sz="2000" dirty="0"/>
              <a:t>Therefore, in all things He had to be made like His brethren, that </a:t>
            </a:r>
            <a:r>
              <a:rPr lang="en-US" sz="2000" dirty="0" smtClean="0"/>
              <a:t>He</a:t>
            </a:r>
            <a:r>
              <a:rPr lang="en-US" sz="2000" dirty="0"/>
              <a:t> </a:t>
            </a:r>
            <a:r>
              <a:rPr lang="en-US" sz="2000" dirty="0" smtClean="0"/>
              <a:t>might </a:t>
            </a:r>
            <a:r>
              <a:rPr lang="en-US" sz="2000" dirty="0"/>
              <a:t>be a merciful and faithful High Priest in things pertaining to God, to make propitiation for the sins of the people”											      </a:t>
            </a:r>
            <a:r>
              <a:rPr lang="en-US" sz="2000" dirty="0" smtClean="0"/>
              <a:t>(</a:t>
            </a:r>
            <a:r>
              <a:rPr lang="en-US" sz="2000" dirty="0"/>
              <a:t>Hebrews 2:17)</a:t>
            </a:r>
          </a:p>
          <a:p>
            <a:pPr marL="0" indent="0">
              <a:buNone/>
            </a:pPr>
            <a:r>
              <a:rPr lang="en-US" sz="2000" dirty="0" smtClean="0"/>
              <a:t>“For </a:t>
            </a:r>
            <a:r>
              <a:rPr lang="en-US" sz="2000" dirty="0"/>
              <a:t>in that He Himself has suffered, being tempted, He is able to aid those who are tempted”								 					      </a:t>
            </a:r>
            <a:r>
              <a:rPr lang="en-US" sz="2000" dirty="0" smtClean="0"/>
              <a:t>(</a:t>
            </a:r>
            <a:r>
              <a:rPr lang="en-US" sz="2000" dirty="0"/>
              <a:t>Hebrews 2:18)</a:t>
            </a:r>
          </a:p>
          <a:p>
            <a:pPr marL="0" lvl="0" indent="0">
              <a:buNone/>
            </a:pPr>
            <a:r>
              <a:rPr lang="en-US" sz="2000" i="1" dirty="0">
                <a:solidFill>
                  <a:prstClr val="black">
                    <a:lumMod val="65000"/>
                    <a:lumOff val="35000"/>
                  </a:prstClr>
                </a:solidFill>
              </a:rPr>
              <a:t>C) </a:t>
            </a:r>
            <a:r>
              <a:rPr lang="en-US" sz="2000" i="1" u="sng" dirty="0">
                <a:solidFill>
                  <a:prstClr val="black">
                    <a:lumMod val="65000"/>
                    <a:lumOff val="35000"/>
                  </a:prstClr>
                </a:solidFill>
              </a:rPr>
              <a:t>Moses:</a:t>
            </a:r>
            <a:r>
              <a:rPr lang="en-US" sz="2000" i="1" dirty="0">
                <a:solidFill>
                  <a:prstClr val="black">
                    <a:lumMod val="65000"/>
                    <a:lumOff val="35000"/>
                  </a:prstClr>
                </a:solidFill>
              </a:rPr>
              <a:t> (</a:t>
            </a:r>
            <a:r>
              <a:rPr lang="en-US" sz="2000" i="1" dirty="0" smtClean="0">
                <a:solidFill>
                  <a:prstClr val="black">
                    <a:lumMod val="65000"/>
                    <a:lumOff val="35000"/>
                  </a:prstClr>
                </a:solidFill>
              </a:rPr>
              <a:t>Ch. 3</a:t>
            </a:r>
            <a:r>
              <a:rPr lang="en-US" sz="2000" i="1" dirty="0">
                <a:solidFill>
                  <a:prstClr val="black">
                    <a:lumMod val="65000"/>
                    <a:lumOff val="35000"/>
                  </a:prstClr>
                </a:solidFill>
              </a:rPr>
              <a:t>)</a:t>
            </a:r>
          </a:p>
          <a:p>
            <a:pPr marL="0" lvl="0" indent="0">
              <a:buNone/>
            </a:pPr>
            <a:r>
              <a:rPr lang="en-US" sz="2000" i="1" dirty="0">
                <a:solidFill>
                  <a:prstClr val="black">
                    <a:lumMod val="65000"/>
                    <a:lumOff val="35000"/>
                  </a:prstClr>
                </a:solidFill>
              </a:rPr>
              <a:t>1. Moses is a Servant in the House, While Christ is the Son and Owner</a:t>
            </a:r>
            <a:r>
              <a:rPr lang="en-US" sz="2000" i="1" dirty="0" smtClean="0">
                <a:solidFill>
                  <a:prstClr val="black">
                    <a:lumMod val="65000"/>
                    <a:lumOff val="35000"/>
                  </a:prstClr>
                </a:solidFill>
              </a:rPr>
              <a:t>:</a:t>
            </a:r>
            <a:endParaRPr lang="en-US" sz="2000" i="1" dirty="0">
              <a:solidFill>
                <a:prstClr val="black">
                  <a:lumMod val="65000"/>
                  <a:lumOff val="35000"/>
                </a:prstClr>
              </a:solidFill>
            </a:endParaRPr>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None/>
            </a:pPr>
            <a:r>
              <a:rPr lang="en-US" sz="2000" dirty="0">
                <a:solidFill>
                  <a:prstClr val="black">
                    <a:lumMod val="65000"/>
                    <a:lumOff val="35000"/>
                  </a:prstClr>
                </a:solidFill>
              </a:rPr>
              <a:t>“</a:t>
            </a:r>
            <a:r>
              <a:rPr lang="en-US" sz="2000" dirty="0"/>
              <a:t>For this One has been counted worthy of more glory than Moses, inasmuch as He who built the house has more honor than the house”							        </a:t>
            </a:r>
            <a:r>
              <a:rPr lang="en-US" sz="2000" dirty="0" smtClean="0"/>
              <a:t>(</a:t>
            </a:r>
            <a:r>
              <a:rPr lang="en-US" sz="2000" dirty="0"/>
              <a:t>Hebrews 3:3</a:t>
            </a:r>
            <a:r>
              <a:rPr lang="en-US" sz="2000" dirty="0" smtClean="0"/>
              <a:t>)</a:t>
            </a:r>
          </a:p>
          <a:p>
            <a:pPr marL="0" lvl="0" indent="0">
              <a:buNone/>
            </a:pPr>
            <a:r>
              <a:rPr lang="en-US" sz="2000" dirty="0" smtClean="0">
                <a:solidFill>
                  <a:prstClr val="black">
                    <a:lumMod val="65000"/>
                    <a:lumOff val="35000"/>
                  </a:prstClr>
                </a:solidFill>
              </a:rPr>
              <a:t>“</a:t>
            </a:r>
            <a:r>
              <a:rPr lang="en-US" sz="2000" dirty="0">
                <a:solidFill>
                  <a:prstClr val="black">
                    <a:lumMod val="65000"/>
                    <a:lumOff val="35000"/>
                  </a:prstClr>
                </a:solidFill>
              </a:rPr>
              <a:t>And Moses indeed was faithful in all His house as a servant, for a testimony of those things which would be spoken afterward, but Christ as a Son over His own house, whose house we are if we hold fast the confidence and the rejoicing of the hope firm to the end”									     </a:t>
            </a:r>
            <a:r>
              <a:rPr lang="en-US" sz="2000" dirty="0" smtClean="0">
                <a:solidFill>
                  <a:prstClr val="black">
                    <a:lumMod val="65000"/>
                    <a:lumOff val="35000"/>
                  </a:prstClr>
                </a:solidFill>
              </a:rPr>
              <a:t>(</a:t>
            </a:r>
            <a:r>
              <a:rPr lang="en-US" sz="2000" dirty="0">
                <a:solidFill>
                  <a:prstClr val="black">
                    <a:lumMod val="65000"/>
                    <a:lumOff val="35000"/>
                  </a:prstClr>
                </a:solidFill>
              </a:rPr>
              <a:t>Hebrews 3:5-6)</a:t>
            </a:r>
          </a:p>
          <a:p>
            <a:pPr marL="0" indent="0">
              <a:buNone/>
            </a:pPr>
            <a:r>
              <a:rPr lang="en-US" sz="2000" i="1" dirty="0">
                <a:solidFill>
                  <a:prstClr val="black">
                    <a:lumMod val="65000"/>
                    <a:lumOff val="35000"/>
                  </a:prstClr>
                </a:solidFill>
              </a:rPr>
              <a:t>2. They Did not Heed to Moses:</a:t>
            </a:r>
          </a:p>
          <a:p>
            <a:pPr marL="0" indent="0">
              <a:buNone/>
            </a:pPr>
            <a:r>
              <a:rPr lang="en-US" sz="2000" dirty="0">
                <a:solidFill>
                  <a:prstClr val="black">
                    <a:lumMod val="65000"/>
                    <a:lumOff val="35000"/>
                  </a:prstClr>
                </a:solidFill>
              </a:rPr>
              <a:t>“Therefore, as the Holy Spirit says: Today, if you will hear His voice, </a:t>
            </a:r>
            <a:r>
              <a:rPr lang="en-US" sz="2000" dirty="0"/>
              <a:t>do not harden your hearts as in the rebellion, in the day of trial in the </a:t>
            </a:r>
            <a:r>
              <a:rPr lang="en-US" sz="2000" dirty="0" smtClean="0"/>
              <a:t>wilderness</a:t>
            </a:r>
            <a:r>
              <a:rPr lang="is-IS" sz="2000" dirty="0" smtClean="0"/>
              <a:t>… </a:t>
            </a:r>
            <a:r>
              <a:rPr lang="en-US" sz="2000" dirty="0" smtClean="0"/>
              <a:t>So I swore in My wrath, they shall not enter My rest”								(</a:t>
            </a:r>
            <a:r>
              <a:rPr lang="en-US" sz="2000" dirty="0"/>
              <a:t>Hebrews 3:</a:t>
            </a:r>
            <a:r>
              <a:rPr lang="en-US" sz="2000" dirty="0" smtClean="0"/>
              <a:t>7-8,11)</a:t>
            </a:r>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“Today, if you will hear His voice, do not harden your hearts, as in the rebellion, as in the day of trial in the wilderness</a:t>
            </a:r>
            <a:r>
              <a:rPr lang="is-IS" sz="2000" dirty="0"/>
              <a:t>… </a:t>
            </a:r>
            <a:r>
              <a:rPr lang="en-US" sz="2000" dirty="0"/>
              <a:t>So I swore in My wrath, they shall not enter My rest”													 </a:t>
            </a:r>
            <a:r>
              <a:rPr lang="en-US" sz="2000" dirty="0" smtClean="0"/>
              <a:t>(</a:t>
            </a:r>
            <a:r>
              <a:rPr lang="en-US" sz="2000" dirty="0"/>
              <a:t>Psalm 95:7-8,11)</a:t>
            </a:r>
          </a:p>
          <a:p>
            <a:pPr marL="0" indent="0">
              <a:buNone/>
            </a:pPr>
            <a:r>
              <a:rPr lang="en-US" sz="2000" dirty="0" smtClean="0"/>
              <a:t>“</a:t>
            </a:r>
            <a:r>
              <a:rPr lang="en-US" sz="2000" dirty="0"/>
              <a:t>But exhort one another daily, while it is called: Today, lest any of you be hardened through the deceitfulness of sin”											   </a:t>
            </a:r>
            <a:r>
              <a:rPr lang="en-US" sz="2000" dirty="0" smtClean="0"/>
              <a:t>   (</a:t>
            </a:r>
            <a:r>
              <a:rPr lang="en-US" sz="2000" dirty="0"/>
              <a:t>Hebrews 3:13)</a:t>
            </a:r>
          </a:p>
          <a:p>
            <a:pPr marL="0" indent="0">
              <a:buNone/>
            </a:pPr>
            <a:r>
              <a:rPr lang="en-US" sz="2000" dirty="0"/>
              <a:t>“For we have become partakers of Christ if we hold the beginning of our confidence steadfast to the end”												   </a:t>
            </a:r>
            <a:r>
              <a:rPr lang="en-US" sz="2000" dirty="0" smtClean="0"/>
              <a:t>   (</a:t>
            </a:r>
            <a:r>
              <a:rPr lang="en-US" sz="2000" dirty="0"/>
              <a:t>Hebrews 3:14)</a:t>
            </a:r>
          </a:p>
          <a:p>
            <a:pPr marL="0" indent="0">
              <a:buNone/>
            </a:pPr>
            <a:r>
              <a:rPr lang="en-US" sz="2000" dirty="0"/>
              <a:t>“And to whom did He swear that they would not enter His rest, but to those who did not obey? So we see that they could not enter in because of unbelief”															 </a:t>
            </a:r>
            <a:r>
              <a:rPr lang="en-US" sz="2000" dirty="0" smtClean="0"/>
              <a:t>(</a:t>
            </a:r>
            <a:r>
              <a:rPr lang="en-US" sz="2000" dirty="0"/>
              <a:t>Hebrews 3:18-19</a:t>
            </a:r>
            <a:r>
              <a:rPr lang="en-US" sz="2000" dirty="0" smtClean="0"/>
              <a:t>)</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None/>
            </a:pPr>
            <a:r>
              <a:rPr lang="en-US" sz="2000" i="1" dirty="0">
                <a:solidFill>
                  <a:prstClr val="black">
                    <a:lumMod val="65000"/>
                    <a:lumOff val="35000"/>
                  </a:prstClr>
                </a:solidFill>
              </a:rPr>
              <a:t>D) </a:t>
            </a:r>
            <a:r>
              <a:rPr lang="en-US" sz="2000" i="1" u="sng" dirty="0">
                <a:solidFill>
                  <a:prstClr val="black">
                    <a:lumMod val="65000"/>
                    <a:lumOff val="35000"/>
                  </a:prstClr>
                </a:solidFill>
              </a:rPr>
              <a:t>Joshua:</a:t>
            </a:r>
            <a:r>
              <a:rPr lang="en-US" sz="2000" i="1" dirty="0">
                <a:solidFill>
                  <a:prstClr val="black">
                    <a:lumMod val="65000"/>
                    <a:lumOff val="35000"/>
                  </a:prstClr>
                </a:solidFill>
              </a:rPr>
              <a:t> (Ch. 4)</a:t>
            </a:r>
          </a:p>
          <a:p>
            <a:pPr marL="0" lvl="0" indent="0">
              <a:buNone/>
            </a:pPr>
            <a:r>
              <a:rPr lang="en-US" sz="2000" i="1" dirty="0">
                <a:solidFill>
                  <a:prstClr val="black">
                    <a:lumMod val="65000"/>
                    <a:lumOff val="35000"/>
                  </a:prstClr>
                </a:solidFill>
              </a:rPr>
              <a:t>1. Joshua Led Them to the Promise Land, Though the True Rest is in Christ</a:t>
            </a:r>
            <a:r>
              <a:rPr lang="en-US" sz="2000" dirty="0">
                <a:solidFill>
                  <a:prstClr val="black">
                    <a:lumMod val="65000"/>
                    <a:lumOff val="35000"/>
                  </a:prstClr>
                </a:solidFill>
              </a:rPr>
              <a:t>:</a:t>
            </a:r>
          </a:p>
          <a:p>
            <a:pPr marL="0" indent="0">
              <a:buNone/>
            </a:pPr>
            <a:r>
              <a:rPr lang="en-US" sz="2000" dirty="0" smtClean="0"/>
              <a:t>“</a:t>
            </a:r>
            <a:r>
              <a:rPr lang="en-US" sz="2000" dirty="0"/>
              <a:t>Therefore, since a promise remains of entering His rest, let us fear lest any of you seem to have come short of it”											      </a:t>
            </a:r>
            <a:r>
              <a:rPr lang="en-US" sz="2000" dirty="0" smtClean="0"/>
              <a:t>  (</a:t>
            </a:r>
            <a:r>
              <a:rPr lang="en-US" sz="2000" dirty="0"/>
              <a:t>Hebrews 4:1)</a:t>
            </a:r>
          </a:p>
          <a:p>
            <a:pPr marL="0" indent="0">
              <a:buNone/>
            </a:pPr>
            <a:r>
              <a:rPr lang="en-US" sz="2000" dirty="0"/>
              <a:t>“For if Joshua had given them rest, then He would not afterward have spoken of another day. There remains therefore a rest for the people of </a:t>
            </a:r>
            <a:r>
              <a:rPr lang="en-US" sz="2000" dirty="0" smtClean="0"/>
              <a:t>God”</a:t>
            </a:r>
            <a:r>
              <a:rPr lang="en-US" sz="2000" dirty="0"/>
              <a:t>																     </a:t>
            </a:r>
            <a:r>
              <a:rPr lang="en-US" sz="2000" dirty="0" smtClean="0"/>
              <a:t>(</a:t>
            </a:r>
            <a:r>
              <a:rPr lang="en-US" sz="2000" dirty="0"/>
              <a:t>Hebrews 4:8-9)</a:t>
            </a:r>
          </a:p>
          <a:p>
            <a:pPr marL="0" indent="0">
              <a:buNone/>
            </a:pPr>
            <a:r>
              <a:rPr lang="en-US" sz="2000" i="1" dirty="0"/>
              <a:t>2. Struggle to Enter that Rest:</a:t>
            </a:r>
          </a:p>
          <a:p>
            <a:pPr marL="0" lvl="0" indent="0">
              <a:buNone/>
            </a:pPr>
            <a:r>
              <a:rPr lang="en-US" sz="2000" dirty="0"/>
              <a:t>“Let us therefore be diligent to enter that rest, lest anyone fall </a:t>
            </a:r>
            <a:r>
              <a:rPr lang="en-US" sz="2000" dirty="0" smtClean="0"/>
              <a:t>according</a:t>
            </a:r>
            <a:r>
              <a:rPr lang="is-IS" sz="2000" dirty="0" smtClean="0"/>
              <a:t>… </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None/>
            </a:pPr>
            <a:r>
              <a:rPr lang="en-US" sz="2000" dirty="0"/>
              <a:t>to the same example of disobedience”		 									      </a:t>
            </a:r>
            <a:r>
              <a:rPr lang="en-US" sz="2000" dirty="0" smtClean="0"/>
              <a:t>(</a:t>
            </a:r>
            <a:r>
              <a:rPr lang="en-US" sz="2000" dirty="0"/>
              <a:t>Hebrews 4:11)</a:t>
            </a:r>
            <a:endParaRPr lang="en-US" sz="2000" dirty="0">
              <a:solidFill>
                <a:prstClr val="black">
                  <a:lumMod val="65000"/>
                  <a:lumOff val="35000"/>
                </a:prstClr>
              </a:solidFill>
            </a:endParaRPr>
          </a:p>
          <a:p>
            <a:pPr marL="0" indent="0">
              <a:buNone/>
            </a:pPr>
            <a:r>
              <a:rPr lang="en-US" sz="2000" dirty="0"/>
              <a:t>“And there is no creature hidden from His sight, but all things are </a:t>
            </a:r>
            <a:r>
              <a:rPr lang="en-US" sz="2000" dirty="0" smtClean="0"/>
              <a:t>naked</a:t>
            </a:r>
            <a:r>
              <a:rPr lang="en-US" sz="2000" dirty="0"/>
              <a:t> </a:t>
            </a:r>
            <a:r>
              <a:rPr lang="en-US" sz="2000" dirty="0" smtClean="0"/>
              <a:t>and </a:t>
            </a:r>
            <a:r>
              <a:rPr lang="en-US" sz="2000" dirty="0"/>
              <a:t>open to the eyes of Him to whom we must give account”								     </a:t>
            </a:r>
            <a:r>
              <a:rPr lang="en-US" sz="2000" dirty="0" smtClean="0"/>
              <a:t> (</a:t>
            </a:r>
            <a:r>
              <a:rPr lang="en-US" sz="2000" dirty="0"/>
              <a:t>Hebrews 4:13)</a:t>
            </a:r>
          </a:p>
          <a:p>
            <a:pPr marL="0" lvl="0" indent="0">
              <a:buNone/>
            </a:pPr>
            <a:r>
              <a:rPr lang="en-US" sz="2000" i="1" dirty="0">
                <a:solidFill>
                  <a:prstClr val="black">
                    <a:lumMod val="65000"/>
                    <a:lumOff val="35000"/>
                  </a:prstClr>
                </a:solidFill>
              </a:rPr>
              <a:t>E) </a:t>
            </a:r>
            <a:r>
              <a:rPr lang="en-US" sz="2000" i="1" u="sng" dirty="0">
                <a:solidFill>
                  <a:prstClr val="black">
                    <a:lumMod val="65000"/>
                    <a:lumOff val="35000"/>
                  </a:prstClr>
                </a:solidFill>
              </a:rPr>
              <a:t>Better than Aaron, According to the Order of Melchizedek:</a:t>
            </a:r>
            <a:r>
              <a:rPr lang="en-US" sz="2000" i="1" dirty="0">
                <a:solidFill>
                  <a:prstClr val="black">
                    <a:lumMod val="65000"/>
                    <a:lumOff val="35000"/>
                  </a:prstClr>
                </a:solidFill>
              </a:rPr>
              <a:t> (</a:t>
            </a:r>
            <a:r>
              <a:rPr lang="en-US" sz="2000" i="1" dirty="0" err="1" smtClean="0">
                <a:solidFill>
                  <a:prstClr val="black">
                    <a:lumMod val="65000"/>
                    <a:lumOff val="35000"/>
                  </a:prstClr>
                </a:solidFill>
              </a:rPr>
              <a:t>Chs</a:t>
            </a:r>
            <a:r>
              <a:rPr lang="en-US" sz="2000" i="1" dirty="0" smtClean="0">
                <a:solidFill>
                  <a:prstClr val="black">
                    <a:lumMod val="65000"/>
                    <a:lumOff val="35000"/>
                  </a:prstClr>
                </a:solidFill>
              </a:rPr>
              <a:t>. 4</a:t>
            </a:r>
            <a:r>
              <a:rPr lang="en-US" sz="2000" i="1" dirty="0">
                <a:solidFill>
                  <a:prstClr val="black">
                    <a:lumMod val="65000"/>
                    <a:lumOff val="35000"/>
                  </a:prstClr>
                </a:solidFill>
              </a:rPr>
              <a:t>-8)</a:t>
            </a:r>
          </a:p>
          <a:p>
            <a:pPr marL="0" lvl="0" indent="0">
              <a:buNone/>
            </a:pPr>
            <a:r>
              <a:rPr lang="en-US" sz="2000" i="1" dirty="0">
                <a:solidFill>
                  <a:prstClr val="black">
                    <a:lumMod val="65000"/>
                    <a:lumOff val="35000"/>
                  </a:prstClr>
                </a:solidFill>
              </a:rPr>
              <a:t>1. Jesus Christ, the Perfect High priest:</a:t>
            </a:r>
          </a:p>
          <a:p>
            <a:pPr marL="0" indent="0">
              <a:buNone/>
            </a:pPr>
            <a:r>
              <a:rPr lang="en-US" sz="2000" dirty="0"/>
              <a:t>“For we do not have a High Priest who cannot sympathize with our weaknesses, but was in all points tempted as we are, yet without sin”							     </a:t>
            </a:r>
            <a:r>
              <a:rPr lang="en-US" sz="2000" dirty="0" smtClean="0"/>
              <a:t> (</a:t>
            </a:r>
            <a:r>
              <a:rPr lang="en-US" sz="2000" dirty="0"/>
              <a:t>Hebrews 4:15)</a:t>
            </a:r>
          </a:p>
          <a:p>
            <a:pPr marL="0" indent="0">
              <a:buNone/>
            </a:pPr>
            <a:r>
              <a:rPr lang="en-US" sz="2000" dirty="0"/>
              <a:t>“Let us therefore come boldly to the throne of grace, that we </a:t>
            </a:r>
            <a:r>
              <a:rPr lang="en-US" sz="2000" dirty="0" smtClean="0"/>
              <a:t>may</a:t>
            </a:r>
            <a:r>
              <a:rPr lang="is-IS" sz="2000" dirty="0" smtClean="0"/>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solidFill>
                  <a:prstClr val="black">
                    <a:lumMod val="65000"/>
                    <a:lumOff val="35000"/>
                  </a:prstClr>
                </a:solidFill>
              </a:rPr>
              <a:t>obtain </a:t>
            </a:r>
            <a:r>
              <a:rPr lang="en-US" sz="2000" dirty="0"/>
              <a:t>mercy and find grace to help in time of need”										      </a:t>
            </a:r>
            <a:r>
              <a:rPr lang="en-US" sz="2000" dirty="0" smtClean="0"/>
              <a:t>(</a:t>
            </a:r>
            <a:r>
              <a:rPr lang="en-US" sz="2000" dirty="0"/>
              <a:t>Hebrews 4:16)</a:t>
            </a:r>
          </a:p>
          <a:p>
            <a:pPr marL="0" indent="0">
              <a:buNone/>
            </a:pPr>
            <a:r>
              <a:rPr lang="en-US" sz="2000" dirty="0">
                <a:solidFill>
                  <a:prstClr val="black">
                    <a:lumMod val="65000"/>
                    <a:lumOff val="35000"/>
                  </a:prstClr>
                </a:solidFill>
              </a:rPr>
              <a:t>“For every high priest taken from among men is appointed for men </a:t>
            </a:r>
            <a:r>
              <a:rPr lang="en-US" sz="2000" dirty="0" smtClean="0">
                <a:solidFill>
                  <a:prstClr val="black">
                    <a:lumMod val="65000"/>
                    <a:lumOff val="35000"/>
                  </a:prstClr>
                </a:solidFill>
              </a:rPr>
              <a:t>in</a:t>
            </a:r>
            <a:r>
              <a:rPr lang="en-US" sz="2000" dirty="0">
                <a:solidFill>
                  <a:prstClr val="black">
                    <a:lumMod val="65000"/>
                    <a:lumOff val="35000"/>
                  </a:prstClr>
                </a:solidFill>
              </a:rPr>
              <a:t> </a:t>
            </a:r>
            <a:r>
              <a:rPr lang="en-US" sz="2000" dirty="0" smtClean="0">
                <a:solidFill>
                  <a:prstClr val="black">
                    <a:lumMod val="65000"/>
                    <a:lumOff val="35000"/>
                  </a:prstClr>
                </a:solidFill>
              </a:rPr>
              <a:t>things </a:t>
            </a:r>
            <a:r>
              <a:rPr lang="en-US" sz="2000" dirty="0">
                <a:solidFill>
                  <a:prstClr val="black">
                    <a:lumMod val="65000"/>
                    <a:lumOff val="35000"/>
                  </a:prstClr>
                </a:solidFill>
              </a:rPr>
              <a:t>pertaining to God, that he may offer both gifts and sacrifices for sins”							  									      </a:t>
            </a:r>
            <a:r>
              <a:rPr lang="en-US" sz="2000" dirty="0" smtClean="0">
                <a:solidFill>
                  <a:prstClr val="black">
                    <a:lumMod val="65000"/>
                    <a:lumOff val="35000"/>
                  </a:prstClr>
                </a:solidFill>
              </a:rPr>
              <a:t>  (</a:t>
            </a:r>
            <a:r>
              <a:rPr lang="en-US" sz="2000" dirty="0">
                <a:solidFill>
                  <a:prstClr val="black">
                    <a:lumMod val="65000"/>
                    <a:lumOff val="35000"/>
                  </a:prstClr>
                </a:solidFill>
              </a:rPr>
              <a:t>Hebrews 5:1)</a:t>
            </a:r>
          </a:p>
          <a:p>
            <a:pPr marL="0" indent="0">
              <a:buNone/>
            </a:pPr>
            <a:r>
              <a:rPr lang="en-US" sz="2000" dirty="0"/>
              <a:t>“And no man takes this honor to himself, but he who is called by God, just as Aaron was”						    									      </a:t>
            </a:r>
            <a:r>
              <a:rPr lang="en-US" sz="2000" dirty="0" smtClean="0"/>
              <a:t>  (</a:t>
            </a:r>
            <a:r>
              <a:rPr lang="en-US" sz="2000" dirty="0"/>
              <a:t>Hebrews 5:4)</a:t>
            </a:r>
          </a:p>
          <a:p>
            <a:pPr marL="0" indent="0">
              <a:buNone/>
            </a:pPr>
            <a:r>
              <a:rPr lang="en-US" sz="2000" dirty="0"/>
              <a:t>“So also Christ did not glorify Himself to become High Priest, but it was He who said to Him: You are My Son, today I have begotten You. As He also says in another place: You are a priest forever according to the order of Melchizedek”					    									    </a:t>
            </a:r>
            <a:r>
              <a:rPr lang="en-US" sz="2000" dirty="0" smtClean="0"/>
              <a:t> (</a:t>
            </a:r>
            <a:r>
              <a:rPr lang="en-US" sz="2000" dirty="0"/>
              <a:t>Hebrews 5:5-6</a:t>
            </a:r>
            <a:r>
              <a:rPr lang="en-US" sz="2000" dirty="0" smtClean="0"/>
              <a:t>)</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“The Lord has sworn and will not relent: You are a priest </a:t>
            </a:r>
            <a:r>
              <a:rPr lang="en-US" sz="2000" dirty="0" smtClean="0"/>
              <a:t>forever</a:t>
            </a:r>
            <a:r>
              <a:rPr lang="en-US" sz="2000" dirty="0"/>
              <a:t> </a:t>
            </a:r>
            <a:r>
              <a:rPr lang="en-US" sz="2000" dirty="0" smtClean="0"/>
              <a:t>according </a:t>
            </a:r>
            <a:r>
              <a:rPr lang="en-US" sz="2000" dirty="0"/>
              <a:t>to the order of Melchizedek”				        					</a:t>
            </a:r>
            <a:r>
              <a:rPr lang="en-US" sz="2000" dirty="0" smtClean="0"/>
              <a:t>		                              (</a:t>
            </a:r>
            <a:r>
              <a:rPr lang="en-US" sz="2000" dirty="0"/>
              <a:t>Psalm 110:4</a:t>
            </a:r>
            <a:r>
              <a:rPr lang="en-US" sz="2000" dirty="0" smtClean="0"/>
              <a:t>)</a:t>
            </a:r>
          </a:p>
          <a:p>
            <a:pPr marL="0" indent="0">
              <a:buNone/>
            </a:pPr>
            <a:r>
              <a:rPr lang="en-US" sz="2000" dirty="0" smtClean="0"/>
              <a:t>“</a:t>
            </a:r>
            <a:r>
              <a:rPr lang="en-US" sz="2000" dirty="0"/>
              <a:t>And having been perfected, He became the author of eternal salvation to all who obey Him”														   </a:t>
            </a:r>
            <a:r>
              <a:rPr lang="en-US" sz="2000" dirty="0" smtClean="0"/>
              <a:t>     (</a:t>
            </a:r>
            <a:r>
              <a:rPr lang="en-US" sz="2000" dirty="0"/>
              <a:t>Hebrews 5:9)</a:t>
            </a:r>
          </a:p>
          <a:p>
            <a:pPr marL="0" indent="0">
              <a:buNone/>
            </a:pPr>
            <a:r>
              <a:rPr lang="en-US" sz="2000" i="1" dirty="0"/>
              <a:t>2. Towards Spiritual Maturity:</a:t>
            </a:r>
          </a:p>
          <a:p>
            <a:pPr marL="0" indent="0">
              <a:buNone/>
            </a:pPr>
            <a:r>
              <a:rPr lang="en-US" sz="2000" dirty="0"/>
              <a:t>“Of whom we have much to say, and hard to explain, since you have become dull of hearing”													   </a:t>
            </a:r>
            <a:r>
              <a:rPr lang="en-US" sz="2000" dirty="0" smtClean="0"/>
              <a:t>   (</a:t>
            </a:r>
            <a:r>
              <a:rPr lang="en-US" sz="2000" dirty="0"/>
              <a:t>Hebrews 5:11)</a:t>
            </a:r>
          </a:p>
          <a:p>
            <a:pPr marL="0" indent="0">
              <a:buNone/>
            </a:pPr>
            <a:r>
              <a:rPr lang="en-US" sz="2000" dirty="0"/>
              <a:t>“For everyone who partakes only of milk is unskilled in the word of righteousness, for he is a babe. But solid food belongs to those </a:t>
            </a:r>
            <a:r>
              <a:rPr lang="en-US" sz="2000" dirty="0" smtClean="0"/>
              <a:t>who are</a:t>
            </a:r>
            <a:r>
              <a:rPr lang="is-IS" sz="2000" dirty="0" smtClean="0"/>
              <a:t>… </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2. St. Clemet also pointed out that St. Paul did not mention his name as he, being entrusted on preaching the gentiles, did not consider himself the Hebrews apostle and thus, out of politeness, he did not wish to mention his name. It was only his excellent knowledge that urged him to write to the Jews. </a:t>
            </a:r>
          </a:p>
          <a:p>
            <a:pPr marL="0" indent="0">
              <a:buNone/>
            </a:pPr>
            <a:r>
              <a:rPr lang="en-US" sz="2000" dirty="0"/>
              <a:t>3. The writer referred to his chains, which coincides with St. Paul, who had been released from his imprisonment:</a:t>
            </a:r>
          </a:p>
          <a:p>
            <a:pPr marL="0" indent="0">
              <a:buNone/>
            </a:pPr>
            <a:r>
              <a:rPr lang="en-US" sz="2000" dirty="0"/>
              <a:t>“For you had compassion on me in my chains”									               </a:t>
            </a:r>
            <a:r>
              <a:rPr lang="en-US" sz="2000" dirty="0" smtClean="0"/>
              <a:t>(</a:t>
            </a:r>
            <a:r>
              <a:rPr lang="en-US" sz="2000" dirty="0"/>
              <a:t>Hebrews 10:34)</a:t>
            </a:r>
          </a:p>
          <a:p>
            <a:pPr marL="0" indent="0">
              <a:buNone/>
            </a:pPr>
            <a:r>
              <a:rPr lang="en-US" sz="2000" dirty="0"/>
              <a:t>4. The epistle showed the writer to be familiar with St. Paul’s environment, for the writer mentioned Timothy, who was near to St. Paul during his 1</a:t>
            </a:r>
            <a:r>
              <a:rPr lang="en-US" sz="2000" baseline="30000" dirty="0"/>
              <a:t>st</a:t>
            </a:r>
            <a:r>
              <a:rPr lang="en-US" sz="2000" dirty="0"/>
              <a:t> imprisonment and was also St. Paul’s close disciple</a:t>
            </a:r>
            <a:r>
              <a:rPr lang="en-US" sz="2000" dirty="0" smtClean="0"/>
              <a:t>:</a:t>
            </a:r>
          </a:p>
        </p:txBody>
      </p:sp>
    </p:spTree>
    <p:extLst>
      <p:ext uri="{BB962C8B-B14F-4D97-AF65-F5344CB8AC3E}">
        <p14:creationId xmlns:p14="http://schemas.microsoft.com/office/powerpoint/2010/main" val="42037246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of full age, that is, those who by reason of use have their senses </a:t>
            </a:r>
            <a:r>
              <a:rPr lang="en-US" sz="2000" dirty="0" smtClean="0"/>
              <a:t>exercised</a:t>
            </a:r>
            <a:r>
              <a:rPr lang="en-US" sz="2000" dirty="0"/>
              <a:t> </a:t>
            </a:r>
            <a:r>
              <a:rPr lang="en-US" sz="2000" dirty="0" smtClean="0"/>
              <a:t>to discern both good and evil”													 (Hebrews 5:13-14)</a:t>
            </a:r>
          </a:p>
          <a:p>
            <a:pPr marL="0" indent="0">
              <a:buNone/>
            </a:pPr>
            <a:r>
              <a:rPr lang="en-US" sz="2000" dirty="0" smtClean="0"/>
              <a:t>“</a:t>
            </a:r>
            <a:r>
              <a:rPr lang="en-US" sz="2000" dirty="0"/>
              <a:t>Let us go on to perfection”												                 </a:t>
            </a:r>
            <a:r>
              <a:rPr lang="en-US" sz="2000" dirty="0" smtClean="0"/>
              <a:t>  (</a:t>
            </a:r>
            <a:r>
              <a:rPr lang="en-US" sz="2000" dirty="0"/>
              <a:t>Hebrews 6:1)</a:t>
            </a:r>
          </a:p>
          <a:p>
            <a:pPr marL="0" indent="0">
              <a:buNone/>
            </a:pPr>
            <a:r>
              <a:rPr lang="en-US" sz="2000" dirty="0"/>
              <a:t>“For it is impossible for those who were once enlightened, and have tasted the heavenly gift, and have become partakers of the Holy Spirit, and have tasted the good word of God and the powers of the age to come, if they fall away, to renew them again to repentance, since they crucify again for themselves the Son of God, and put Him to an open shame”									    </a:t>
            </a:r>
            <a:r>
              <a:rPr lang="en-US" sz="2000" dirty="0" smtClean="0"/>
              <a:t> (</a:t>
            </a:r>
            <a:r>
              <a:rPr lang="en-US" sz="2000" dirty="0"/>
              <a:t>Hebrews 6:4-6)</a:t>
            </a:r>
          </a:p>
          <a:p>
            <a:pPr marL="0" indent="0">
              <a:buNone/>
            </a:pPr>
            <a:r>
              <a:rPr lang="en-US" sz="2000" dirty="0"/>
              <a:t>“For the earth which drinks in the rain that often comes upon it, and bears herbs useful for those by whom it is cultivated, receives </a:t>
            </a:r>
            <a:r>
              <a:rPr lang="en-US" sz="2000" dirty="0" smtClean="0"/>
              <a:t>blessing</a:t>
            </a:r>
            <a:r>
              <a:rPr lang="is-IS" sz="2000" dirty="0" smtClean="0"/>
              <a:t>… </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from God; but if it bears thorns and briers, it is rejected and near </a:t>
            </a:r>
            <a:r>
              <a:rPr lang="en-US" sz="2000" dirty="0" smtClean="0"/>
              <a:t>to</a:t>
            </a:r>
            <a:r>
              <a:rPr lang="en-US" sz="2000" dirty="0"/>
              <a:t> </a:t>
            </a:r>
            <a:r>
              <a:rPr lang="en-US" sz="2000" dirty="0" smtClean="0"/>
              <a:t>being cursed, whose end is to be burned”											                (Hebrews 6:7-8)</a:t>
            </a:r>
          </a:p>
          <a:p>
            <a:pPr marL="0" indent="0">
              <a:buNone/>
            </a:pPr>
            <a:r>
              <a:rPr lang="en-US" sz="2000" dirty="0" smtClean="0"/>
              <a:t>“</a:t>
            </a:r>
            <a:r>
              <a:rPr lang="en-US" sz="2000" dirty="0"/>
              <a:t>For God is not unjust to forget your work and labor of love which you have shown toward His name, in that you have ministered to the saints, and do minister”														   </a:t>
            </a:r>
            <a:r>
              <a:rPr lang="en-US" sz="2000" dirty="0" smtClean="0"/>
              <a:t>   (</a:t>
            </a:r>
            <a:r>
              <a:rPr lang="en-US" sz="2000" dirty="0"/>
              <a:t>Hebrews 6:10)</a:t>
            </a:r>
          </a:p>
          <a:p>
            <a:pPr marL="0" indent="0">
              <a:buNone/>
            </a:pPr>
            <a:r>
              <a:rPr lang="en-US" sz="2000" dirty="0"/>
              <a:t>“And we desire that each one of you show the same diligence to the full assurance of hope until the end, that you do not become sluggish, but imitate those who through faith and patience inherit the promises”							           </a:t>
            </a:r>
            <a:r>
              <a:rPr lang="en-US" sz="2000" dirty="0" smtClean="0"/>
              <a:t> (</a:t>
            </a:r>
            <a:r>
              <a:rPr lang="en-US" sz="2000" dirty="0"/>
              <a:t>Hebrews 6:11-12)</a:t>
            </a:r>
          </a:p>
          <a:p>
            <a:pPr marL="0" indent="0">
              <a:buNone/>
            </a:pPr>
            <a:r>
              <a:rPr lang="en-US" sz="2000" dirty="0"/>
              <a:t>“And so, after he had patiently endured, he obtained the promise”								    </a:t>
            </a:r>
            <a:r>
              <a:rPr lang="en-US" sz="2000" dirty="0" smtClean="0"/>
              <a:t>  (</a:t>
            </a:r>
            <a:r>
              <a:rPr lang="en-US" sz="2000" dirty="0"/>
              <a:t>Hebrews 6:15</a:t>
            </a:r>
            <a:r>
              <a:rPr lang="en-US" sz="2000" dirty="0" smtClean="0"/>
              <a:t>)</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i="1" dirty="0"/>
              <a:t>3. Melchizedek, As a Symbol to Christ:</a:t>
            </a:r>
          </a:p>
          <a:p>
            <a:pPr marL="0" indent="0">
              <a:buNone/>
            </a:pPr>
            <a:r>
              <a:rPr lang="en-US" sz="2000" dirty="0"/>
              <a:t>“We might have strong consolation, who have fled for refuge to lay </a:t>
            </a:r>
            <a:r>
              <a:rPr lang="en-US" sz="2000" dirty="0" smtClean="0"/>
              <a:t>hold</a:t>
            </a:r>
            <a:r>
              <a:rPr lang="en-US" sz="2000" dirty="0"/>
              <a:t> </a:t>
            </a:r>
            <a:r>
              <a:rPr lang="en-US" sz="2000" dirty="0" smtClean="0"/>
              <a:t>of </a:t>
            </a:r>
            <a:r>
              <a:rPr lang="en-US" sz="2000" dirty="0"/>
              <a:t>the hope set before us. This hope we have as an anchor of the soul, both sure and steadfast, and which enters the Presence behind the veil, where the forerunner has entered for us, even Jesus, having become High Priest forever according to the order of Melchizedek”								              </a:t>
            </a:r>
            <a:r>
              <a:rPr lang="en-US" sz="2000" dirty="0" smtClean="0"/>
              <a:t>          (</a:t>
            </a:r>
            <a:r>
              <a:rPr lang="en-US" sz="2000" dirty="0"/>
              <a:t>Hebrews 6:18-20</a:t>
            </a:r>
            <a:r>
              <a:rPr lang="en-US" sz="2000" dirty="0" smtClean="0"/>
              <a:t>)</a:t>
            </a:r>
          </a:p>
          <a:p>
            <a:pPr marL="0" indent="0">
              <a:buNone/>
            </a:pPr>
            <a:r>
              <a:rPr lang="en-US" sz="2000" dirty="0" smtClean="0"/>
              <a:t>“</a:t>
            </a:r>
            <a:r>
              <a:rPr lang="en-US" sz="2000" dirty="0"/>
              <a:t>For this Melchizedek, king of Salem, priest of the Most High God, who met Abraham returning from the slaughter of the kings and blessed him, to whom also Abraham gave a tenth part of all, first being translated: (king of righteousness), and then also king of Salem, meaning: (king of peace), without father, without mother, without genealogy, having neither beginning of days nor end of life, but made like the Son of God, remains a priest continually</a:t>
            </a:r>
            <a:r>
              <a:rPr lang="en-US" sz="2000" dirty="0" smtClean="0"/>
              <a:t>”														     (Hebrews 7:1-3)</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 </a:t>
            </a:r>
            <a:r>
              <a:rPr lang="en-US" sz="2000" u="sng" dirty="0"/>
              <a:t>Melchizedek:</a:t>
            </a:r>
          </a:p>
          <a:p>
            <a:pPr marL="0" indent="0">
              <a:buNone/>
            </a:pPr>
            <a:r>
              <a:rPr lang="en-US" sz="2000" dirty="0" err="1" smtClean="0"/>
              <a:t>i</a:t>
            </a:r>
            <a:r>
              <a:rPr lang="en-US" sz="2000" dirty="0" smtClean="0"/>
              <a:t>- </a:t>
            </a:r>
            <a:r>
              <a:rPr lang="en-US" sz="2000" dirty="0"/>
              <a:t>Name: </a:t>
            </a:r>
            <a:r>
              <a:rPr lang="en-US" sz="2000" dirty="0" smtClean="0"/>
              <a:t>king </a:t>
            </a:r>
            <a:r>
              <a:rPr lang="en-US" sz="2000" dirty="0"/>
              <a:t>of righteousness.</a:t>
            </a:r>
          </a:p>
          <a:p>
            <a:pPr marL="0" indent="0">
              <a:buNone/>
            </a:pPr>
            <a:r>
              <a:rPr lang="en-US" sz="2000" dirty="0" smtClean="0"/>
              <a:t>ii- </a:t>
            </a:r>
            <a:r>
              <a:rPr lang="en-US" sz="2000" dirty="0"/>
              <a:t>Vocation: </a:t>
            </a:r>
            <a:r>
              <a:rPr lang="en-US" sz="2000" dirty="0" smtClean="0"/>
              <a:t>king </a:t>
            </a:r>
            <a:r>
              <a:rPr lang="en-US" sz="2000" dirty="0"/>
              <a:t>of peace.</a:t>
            </a:r>
          </a:p>
          <a:p>
            <a:pPr marL="0" indent="0">
              <a:buNone/>
            </a:pPr>
            <a:r>
              <a:rPr lang="en-US" sz="2000" dirty="0" smtClean="0"/>
              <a:t>iii- </a:t>
            </a:r>
            <a:r>
              <a:rPr lang="en-US" sz="2000" dirty="0"/>
              <a:t>Without genealogy: </a:t>
            </a:r>
            <a:r>
              <a:rPr lang="en-US" sz="2000" dirty="0" smtClean="0"/>
              <a:t>no </a:t>
            </a:r>
            <a:r>
              <a:rPr lang="en-US" sz="2000" dirty="0"/>
              <a:t>known roots and so is Christ has no human father and was not born of a human mother with regards to His divinity.</a:t>
            </a:r>
          </a:p>
          <a:p>
            <a:pPr marL="0" indent="0">
              <a:buNone/>
            </a:pPr>
            <a:r>
              <a:rPr lang="en-US" sz="2000" dirty="0" smtClean="0"/>
              <a:t>iv- </a:t>
            </a:r>
            <a:r>
              <a:rPr lang="en-US" sz="2000" dirty="0"/>
              <a:t>His sacrifice: </a:t>
            </a:r>
            <a:r>
              <a:rPr lang="en-US" sz="2000" dirty="0" smtClean="0"/>
              <a:t>bread </a:t>
            </a:r>
            <a:r>
              <a:rPr lang="en-US" sz="2000" dirty="0"/>
              <a:t>and wine (sacrifice without blood):</a:t>
            </a:r>
          </a:p>
          <a:p>
            <a:pPr marL="0" indent="0">
              <a:buNone/>
            </a:pPr>
            <a:r>
              <a:rPr lang="en-US" sz="2000" dirty="0"/>
              <a:t>“Then Melchizedek king of Salem brought out bread and wine; he was the priest of God Most High”				   								                </a:t>
            </a:r>
            <a:r>
              <a:rPr lang="en-US" sz="2000" dirty="0" smtClean="0"/>
              <a:t>(</a:t>
            </a:r>
            <a:r>
              <a:rPr lang="en-US" sz="2000" dirty="0"/>
              <a:t>Genesis 14:18)</a:t>
            </a:r>
          </a:p>
          <a:p>
            <a:pPr marL="0" indent="0">
              <a:buNone/>
            </a:pPr>
            <a:r>
              <a:rPr lang="en-US" sz="2000" dirty="0" smtClean="0"/>
              <a:t>v- </a:t>
            </a:r>
            <a:r>
              <a:rPr lang="en-US" sz="2000" dirty="0"/>
              <a:t>Being </a:t>
            </a:r>
            <a:r>
              <a:rPr lang="en-US" sz="2000" dirty="0" smtClean="0"/>
              <a:t>both</a:t>
            </a:r>
            <a:r>
              <a:rPr lang="en-US" sz="2000" dirty="0"/>
              <a:t>:</a:t>
            </a:r>
            <a:r>
              <a:rPr lang="en-US" sz="2000" dirty="0" smtClean="0"/>
              <a:t> </a:t>
            </a:r>
            <a:r>
              <a:rPr lang="en-US" sz="2000" dirty="0"/>
              <a:t>a priest and a king</a:t>
            </a:r>
            <a:r>
              <a:rPr lang="en-US" sz="2000" dirty="0" smtClean="0"/>
              <a:t>.</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vi- </a:t>
            </a:r>
            <a:r>
              <a:rPr lang="en-US" sz="2000" dirty="0"/>
              <a:t>He blessed Abraham:</a:t>
            </a:r>
          </a:p>
          <a:p>
            <a:pPr marL="0" indent="0">
              <a:buNone/>
            </a:pPr>
            <a:r>
              <a:rPr lang="en-US" sz="2000" dirty="0"/>
              <a:t>“Now beyond all contradiction the lesser is blessed by the better”								      </a:t>
            </a:r>
            <a:r>
              <a:rPr lang="en-US" sz="2000" dirty="0" smtClean="0"/>
              <a:t>  (</a:t>
            </a:r>
            <a:r>
              <a:rPr lang="en-US" sz="2000" dirty="0"/>
              <a:t>Hebrews 7:7)</a:t>
            </a:r>
          </a:p>
          <a:p>
            <a:pPr marL="0" indent="0">
              <a:buNone/>
            </a:pPr>
            <a:r>
              <a:rPr lang="en-US" sz="2000" dirty="0" smtClean="0"/>
              <a:t>vii- </a:t>
            </a:r>
            <a:r>
              <a:rPr lang="en-US" sz="2000" dirty="0"/>
              <a:t>Received tithes from Abraham:</a:t>
            </a:r>
          </a:p>
          <a:p>
            <a:pPr marL="0" indent="0">
              <a:buNone/>
            </a:pPr>
            <a:r>
              <a:rPr lang="en-US" sz="2000" dirty="0"/>
              <a:t>“Now consider how great this man was, to whom even the patriarch Abraham gave a tenth of the spoils”			  									      </a:t>
            </a:r>
            <a:r>
              <a:rPr lang="en-US" sz="2000" dirty="0" smtClean="0"/>
              <a:t>  (</a:t>
            </a:r>
            <a:r>
              <a:rPr lang="en-US" sz="2000" dirty="0"/>
              <a:t>Hebrews 7:4)</a:t>
            </a:r>
          </a:p>
          <a:p>
            <a:pPr marL="0" indent="0">
              <a:buNone/>
            </a:pPr>
            <a:r>
              <a:rPr lang="en-US" sz="2000" dirty="0"/>
              <a:t>“Even Levi, who receives tithes, paid tithes through Abraham, so to speak, for he was still in the loins of his father when Melchizedek met him”								   </a:t>
            </a:r>
            <a:r>
              <a:rPr lang="en-US" sz="2000" dirty="0" smtClean="0"/>
              <a:t>(</a:t>
            </a:r>
            <a:r>
              <a:rPr lang="en-US" sz="2000" dirty="0"/>
              <a:t>Hebrews 7:9-10)</a:t>
            </a:r>
          </a:p>
          <a:p>
            <a:pPr marL="0" indent="0">
              <a:buNone/>
            </a:pPr>
            <a:r>
              <a:rPr lang="en-US" sz="2000" dirty="0"/>
              <a:t>- In the same way, the Christian priesthood according to </a:t>
            </a:r>
            <a:r>
              <a:rPr lang="en-US" sz="2000" dirty="0" smtClean="0"/>
              <a:t>Melchizedek’s… </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order is with no comparison to the Leviticus priesthood</a:t>
            </a:r>
            <a:r>
              <a:rPr lang="en-US" sz="2000" dirty="0" smtClean="0"/>
              <a:t>.</a:t>
            </a:r>
          </a:p>
          <a:p>
            <a:pPr marL="0" indent="0">
              <a:buNone/>
            </a:pPr>
            <a:r>
              <a:rPr lang="en-US" sz="2000" i="1" dirty="0" smtClean="0"/>
              <a:t>4. Need for a New Priesthood:</a:t>
            </a:r>
          </a:p>
          <a:p>
            <a:pPr marL="0" indent="0">
              <a:buNone/>
            </a:pPr>
            <a:r>
              <a:rPr lang="en-US" sz="2000" dirty="0" smtClean="0"/>
              <a:t>“</a:t>
            </a:r>
            <a:r>
              <a:rPr lang="en-US" sz="2000" dirty="0"/>
              <a:t>Therefore, if perfection were through the </a:t>
            </a:r>
            <a:r>
              <a:rPr lang="en-US" sz="2000" dirty="0" err="1"/>
              <a:t>Levitical</a:t>
            </a:r>
            <a:r>
              <a:rPr lang="en-US" sz="2000" dirty="0"/>
              <a:t> priesthood (for under it the people received the law), what further need was there that another priest should rise according to the order of Melchizedek, and not be called according to the order of Aaron?”		 									  </a:t>
            </a:r>
            <a:r>
              <a:rPr lang="en-US" sz="2000" dirty="0" smtClean="0"/>
              <a:t>    (</a:t>
            </a:r>
            <a:r>
              <a:rPr lang="en-US" sz="2000" dirty="0"/>
              <a:t>Hebrews 7:11)</a:t>
            </a:r>
          </a:p>
          <a:p>
            <a:pPr marL="0" indent="0">
              <a:buNone/>
            </a:pPr>
            <a:r>
              <a:rPr lang="en-US" sz="2000" dirty="0"/>
              <a:t>“For the priesthood being changed, of necessity there is also a change of the law”						 								              </a:t>
            </a:r>
            <a:r>
              <a:rPr lang="en-US" sz="2000" dirty="0" smtClean="0"/>
              <a:t>   (</a:t>
            </a:r>
            <a:r>
              <a:rPr lang="en-US" sz="2000" dirty="0"/>
              <a:t>Hebrews 7:12)</a:t>
            </a:r>
          </a:p>
          <a:p>
            <a:pPr marL="0" indent="0">
              <a:buNone/>
            </a:pPr>
            <a:r>
              <a:rPr lang="en-US" sz="2000" dirty="0"/>
              <a:t>“For He of whom these things are spoken belongs to another tribe, from which no man has officiated at the altar. For it is evident that our </a:t>
            </a:r>
            <a:r>
              <a:rPr lang="en-US" sz="2000" dirty="0" smtClean="0"/>
              <a:t>Lord… </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arose from Judah, of which tribe Moses spoke nothing concerning priesthood”					              </a:t>
            </a:r>
            <a:r>
              <a:rPr lang="en-US" sz="2000" dirty="0" smtClean="0"/>
              <a:t>									 (</a:t>
            </a:r>
            <a:r>
              <a:rPr lang="en-US" sz="2000" dirty="0"/>
              <a:t>Hebrews 7:13-14</a:t>
            </a:r>
            <a:r>
              <a:rPr lang="en-US" sz="2000" dirty="0" smtClean="0"/>
              <a:t>)</a:t>
            </a:r>
          </a:p>
          <a:p>
            <a:pPr marL="0" indent="0">
              <a:buNone/>
            </a:pPr>
            <a:r>
              <a:rPr lang="en-US" sz="2000" dirty="0" smtClean="0"/>
              <a:t>“</a:t>
            </a:r>
            <a:r>
              <a:rPr lang="en-US" sz="2000" dirty="0"/>
              <a:t>For on the one hand there is an annulling of the former commandment because of its weakness and </a:t>
            </a:r>
            <a:r>
              <a:rPr lang="en-US" sz="2000" dirty="0" err="1"/>
              <a:t>unprofitableness</a:t>
            </a:r>
            <a:r>
              <a:rPr lang="en-US" sz="2000" dirty="0"/>
              <a:t>, for the law made nothing perfect; on the other hand, there is the bringing in of a better hope, through which we draw near to God”			   								            </a:t>
            </a:r>
            <a:r>
              <a:rPr lang="en-US" sz="2000" dirty="0" smtClean="0"/>
              <a:t>(</a:t>
            </a:r>
            <a:r>
              <a:rPr lang="en-US" sz="2000" dirty="0"/>
              <a:t>Hebrews 7:18-19)</a:t>
            </a:r>
          </a:p>
          <a:p>
            <a:pPr marL="0" indent="0">
              <a:buNone/>
            </a:pPr>
            <a:r>
              <a:rPr lang="en-US" sz="2000" i="1" dirty="0"/>
              <a:t>5. Characteristics of Christ’s Priesthood:</a:t>
            </a:r>
          </a:p>
          <a:p>
            <a:pPr marL="0" indent="0">
              <a:buNone/>
            </a:pPr>
            <a:r>
              <a:rPr lang="en-US" sz="2000" i="1" dirty="0" err="1" smtClean="0"/>
              <a:t>i</a:t>
            </a:r>
            <a:r>
              <a:rPr lang="en-US" sz="2000" i="1" dirty="0" smtClean="0"/>
              <a:t>- </a:t>
            </a:r>
            <a:r>
              <a:rPr lang="en-US" sz="2000" i="1" dirty="0"/>
              <a:t>With an Oath:</a:t>
            </a:r>
          </a:p>
          <a:p>
            <a:pPr marL="0" indent="0">
              <a:buNone/>
            </a:pPr>
            <a:r>
              <a:rPr lang="en-US" sz="2000" dirty="0"/>
              <a:t>“For they have become priests without an oath, but He with an oath by Him who said to Him: The Lord has sworn and will not relent, you </a:t>
            </a:r>
            <a:r>
              <a:rPr lang="en-US" sz="2000" dirty="0" smtClean="0"/>
              <a:t>are a… </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priest forever According to the order of Melchizedek”								</a:t>
            </a:r>
            <a:r>
              <a:rPr lang="en-US" sz="2000" dirty="0"/>
              <a:t>	</a:t>
            </a:r>
            <a:r>
              <a:rPr lang="en-US" sz="2000" dirty="0" smtClean="0"/>
              <a:t>                 (Hebrews 7:21)</a:t>
            </a:r>
          </a:p>
          <a:p>
            <a:pPr marL="0" indent="0">
              <a:buNone/>
            </a:pPr>
            <a:r>
              <a:rPr lang="en-US" sz="2000" i="1" dirty="0" smtClean="0"/>
              <a:t>ii- Unceasing and Unchangeable:</a:t>
            </a:r>
          </a:p>
          <a:p>
            <a:pPr marL="0" indent="0">
              <a:buNone/>
            </a:pPr>
            <a:r>
              <a:rPr lang="en-US" sz="2000" dirty="0"/>
              <a:t>“Also there were many priests, because they were prevented by death from continuing. But He, because He continues forever, has an unchangeable priesthood. Therefore He is also able to save to the uttermost those who come to God through Him, since He always lives to make intercession for them”															            </a:t>
            </a:r>
            <a:r>
              <a:rPr lang="en-US" sz="2000" dirty="0" smtClean="0"/>
              <a:t>(</a:t>
            </a:r>
            <a:r>
              <a:rPr lang="en-US" sz="2000" dirty="0"/>
              <a:t>Hebrews 7:23-25)</a:t>
            </a:r>
          </a:p>
          <a:p>
            <a:pPr marL="0" indent="0">
              <a:buNone/>
            </a:pPr>
            <a:r>
              <a:rPr lang="en-US" sz="2000" i="1" dirty="0"/>
              <a:t>iii- Without Any Weakness:</a:t>
            </a:r>
          </a:p>
          <a:p>
            <a:pPr marL="0" indent="0">
              <a:buNone/>
            </a:pPr>
            <a:r>
              <a:rPr lang="en-US" sz="2000" dirty="0"/>
              <a:t>“For such a High Priest was fitting for us, who is holy, harmless, undefiled, separate from sinners, and has become higher than the </a:t>
            </a:r>
            <a:r>
              <a:rPr lang="en-US" sz="2000" dirty="0" smtClean="0"/>
              <a:t>heavens”								</a:t>
            </a:r>
            <a:r>
              <a:rPr lang="en-US" sz="2000" dirty="0"/>
              <a:t> </a:t>
            </a:r>
            <a:r>
              <a:rPr lang="en-US" sz="2000" dirty="0" smtClean="0"/>
              <a:t>     (</a:t>
            </a:r>
            <a:r>
              <a:rPr lang="en-US" sz="2000" dirty="0"/>
              <a:t>Hebrews 7:26</a:t>
            </a:r>
            <a:r>
              <a:rPr lang="en-US" sz="2000" dirty="0" smtClean="0"/>
              <a:t>)</a:t>
            </a:r>
            <a:endParaRPr lang="en-US" sz="2000" dirty="0"/>
          </a:p>
        </p:txBody>
      </p:sp>
    </p:spTree>
    <p:extLst>
      <p:ext uri="{BB962C8B-B14F-4D97-AF65-F5344CB8AC3E}">
        <p14:creationId xmlns:p14="http://schemas.microsoft.com/office/powerpoint/2010/main" val="10390377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a:t>
            </a:r>
            <a:r>
              <a:rPr lang="en-US" sz="2000" dirty="0"/>
              <a:t>For the law appoints as high priests men who have weakness, but the word of the oath, which came after the law, appoints the Son who has been perfected forever”				     </a:t>
            </a:r>
            <a:r>
              <a:rPr lang="en-US" sz="2000" dirty="0" smtClean="0"/>
              <a:t>									      (</a:t>
            </a:r>
            <a:r>
              <a:rPr lang="en-US" sz="2000" dirty="0"/>
              <a:t>Hebrews 7:28</a:t>
            </a:r>
            <a:r>
              <a:rPr lang="en-US" sz="2000" dirty="0" smtClean="0"/>
              <a:t>)</a:t>
            </a:r>
          </a:p>
          <a:p>
            <a:pPr marL="0" indent="0">
              <a:buNone/>
            </a:pPr>
            <a:r>
              <a:rPr lang="en-US" sz="2000" i="1" dirty="0"/>
              <a:t>iv- A Heavenly Priesthood:</a:t>
            </a:r>
          </a:p>
          <a:p>
            <a:pPr marL="0" indent="0">
              <a:buNone/>
            </a:pPr>
            <a:r>
              <a:rPr lang="en-US" sz="2000" dirty="0"/>
              <a:t>“Now this is the main point of the things we are saying: We have such a High Priest, who is seated at the right hand of the throne of the Majesty in the heavens, a Minister of the sanctuary and of the true tabernacle which the Lord erected, and not man”											        	     </a:t>
            </a:r>
            <a:r>
              <a:rPr lang="en-US" sz="2000" dirty="0" smtClean="0"/>
              <a:t>(</a:t>
            </a:r>
            <a:r>
              <a:rPr lang="en-US" sz="2000" dirty="0"/>
              <a:t>Hebrews 8:1-2)</a:t>
            </a:r>
          </a:p>
          <a:p>
            <a:pPr marL="0" indent="0">
              <a:buNone/>
            </a:pPr>
            <a:r>
              <a:rPr lang="en-US" sz="2000" dirty="0"/>
              <a:t>“Since there are priests who offer the gifts according to the law; who serve the copy and shadow of the heavenly things”										          	     </a:t>
            </a:r>
            <a:r>
              <a:rPr lang="en-US" sz="2000" dirty="0" smtClean="0"/>
              <a:t>(</a:t>
            </a:r>
            <a:r>
              <a:rPr lang="en-US" sz="2000" dirty="0"/>
              <a:t>Hebrews 8:4-5</a:t>
            </a:r>
            <a:r>
              <a:rPr lang="en-US" sz="2000" dirty="0" smtClean="0"/>
              <a:t>)</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None/>
            </a:pPr>
            <a:r>
              <a:rPr lang="en-US" sz="2000" i="1" dirty="0" smtClean="0">
                <a:solidFill>
                  <a:prstClr val="black">
                    <a:lumMod val="65000"/>
                    <a:lumOff val="35000"/>
                  </a:prstClr>
                </a:solidFill>
              </a:rPr>
              <a:t>F</a:t>
            </a:r>
            <a:r>
              <a:rPr lang="en-US" sz="2000" i="1" dirty="0">
                <a:solidFill>
                  <a:prstClr val="black">
                    <a:lumMod val="65000"/>
                    <a:lumOff val="35000"/>
                  </a:prstClr>
                </a:solidFill>
              </a:rPr>
              <a:t>) </a:t>
            </a:r>
            <a:r>
              <a:rPr lang="en-US" sz="2000" i="1" u="sng" dirty="0">
                <a:solidFill>
                  <a:prstClr val="black">
                    <a:lumMod val="65000"/>
                    <a:lumOff val="35000"/>
                  </a:prstClr>
                </a:solidFill>
              </a:rPr>
              <a:t>The Superiority of the New Covenant:</a:t>
            </a:r>
            <a:r>
              <a:rPr lang="en-US" sz="2000" i="1" dirty="0">
                <a:solidFill>
                  <a:prstClr val="black">
                    <a:lumMod val="65000"/>
                    <a:lumOff val="35000"/>
                  </a:prstClr>
                </a:solidFill>
              </a:rPr>
              <a:t> (</a:t>
            </a:r>
            <a:r>
              <a:rPr lang="en-US" sz="2000" i="1" dirty="0" err="1" smtClean="0">
                <a:solidFill>
                  <a:prstClr val="black">
                    <a:lumMod val="65000"/>
                    <a:lumOff val="35000"/>
                  </a:prstClr>
                </a:solidFill>
              </a:rPr>
              <a:t>Chs</a:t>
            </a:r>
            <a:r>
              <a:rPr lang="en-US" sz="2000" i="1" dirty="0" smtClean="0">
                <a:solidFill>
                  <a:prstClr val="black">
                    <a:lumMod val="65000"/>
                    <a:lumOff val="35000"/>
                  </a:prstClr>
                </a:solidFill>
              </a:rPr>
              <a:t>. 8</a:t>
            </a:r>
            <a:r>
              <a:rPr lang="en-US" sz="2000" i="1" dirty="0">
                <a:solidFill>
                  <a:prstClr val="black">
                    <a:lumMod val="65000"/>
                    <a:lumOff val="35000"/>
                  </a:prstClr>
                </a:solidFill>
              </a:rPr>
              <a:t>-9)</a:t>
            </a:r>
          </a:p>
          <a:p>
            <a:pPr marL="0" indent="0">
              <a:buNone/>
            </a:pPr>
            <a:r>
              <a:rPr lang="en-US" sz="2000" dirty="0"/>
              <a:t>“For if that first covenant had been faultless, then no place would have been sought for a second”				      </a:t>
            </a:r>
            <a:r>
              <a:rPr lang="en-US" sz="2000" dirty="0" smtClean="0"/>
              <a:t>									        (</a:t>
            </a:r>
            <a:r>
              <a:rPr lang="en-US" sz="2000" dirty="0"/>
              <a:t>Hebrews 8:7</a:t>
            </a:r>
            <a:r>
              <a:rPr lang="en-US" sz="2000" dirty="0" smtClean="0"/>
              <a:t>)</a:t>
            </a:r>
          </a:p>
          <a:p>
            <a:pPr marL="0" indent="0">
              <a:buNone/>
            </a:pPr>
            <a:r>
              <a:rPr lang="en-US" sz="2000" dirty="0"/>
              <a:t>“Because finding fault with them, He says: Behold, the days are coming, says the Lord, when I will make a new covenant with the house of Israel and with the house of Judah— not according to the covenant that I made with their fathers in the day when I took them by the hand to lead them out of the land of Egypt; because they did not continue in My covenant, and I disregarded them, says the Lord”							     				   </a:t>
            </a:r>
            <a:r>
              <a:rPr lang="en-US" sz="2000" dirty="0" smtClean="0"/>
              <a:t>  (</a:t>
            </a:r>
            <a:r>
              <a:rPr lang="en-US" sz="2000" dirty="0"/>
              <a:t>Hebrews 8:8-9)</a:t>
            </a:r>
          </a:p>
          <a:p>
            <a:pPr marL="0" indent="0">
              <a:buNone/>
            </a:pPr>
            <a:r>
              <a:rPr lang="en-US" sz="2000" dirty="0"/>
              <a:t>“For this is the covenant that I will make with the house of Israel after those days, says the Lord: I will put My laws in their mind and </a:t>
            </a:r>
            <a:r>
              <a:rPr lang="en-US" sz="2000" dirty="0" smtClean="0"/>
              <a:t>write… </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“Know that our brother Timothy has been set free, with whom I shall see you if he comes shortly”													   </a:t>
            </a:r>
            <a:r>
              <a:rPr lang="en-US" sz="2000" dirty="0" smtClean="0"/>
              <a:t> (</a:t>
            </a:r>
            <a:r>
              <a:rPr lang="en-US" sz="2000" dirty="0"/>
              <a:t>Hebrews 13:23)</a:t>
            </a:r>
          </a:p>
          <a:p>
            <a:pPr marL="0" indent="0">
              <a:buNone/>
            </a:pPr>
            <a:r>
              <a:rPr lang="en-US" sz="2000" dirty="0"/>
              <a:t>“But I trust in the Lord Jesus to send Timothy to you shortly, that I also may be encouraged when I know your state”											    </a:t>
            </a:r>
            <a:r>
              <a:rPr lang="en-US" sz="2000" dirty="0" smtClean="0"/>
              <a:t>   (</a:t>
            </a:r>
            <a:r>
              <a:rPr lang="en-US" sz="2000" dirty="0"/>
              <a:t>Philippi 2:19) </a:t>
            </a:r>
          </a:p>
          <a:p>
            <a:pPr marL="0" indent="0">
              <a:buNone/>
            </a:pPr>
            <a:r>
              <a:rPr lang="en-US" sz="2000" dirty="0"/>
              <a:t>“To Timothy, a true son in the faith”											   	   </a:t>
            </a:r>
            <a:r>
              <a:rPr lang="en-US" sz="2000" dirty="0" smtClean="0"/>
              <a:t>  (</a:t>
            </a:r>
            <a:r>
              <a:rPr lang="en-US" sz="2000" dirty="0"/>
              <a:t>1 Timothy 1:2)</a:t>
            </a:r>
          </a:p>
          <a:p>
            <a:pPr marL="0" indent="0">
              <a:buNone/>
            </a:pPr>
            <a:r>
              <a:rPr lang="en-US" sz="2000" dirty="0"/>
              <a:t>5. The final farewell is consistent with the endings in all of St. Paul’s epistle:</a:t>
            </a:r>
          </a:p>
          <a:p>
            <a:pPr marL="0" indent="0">
              <a:buNone/>
            </a:pPr>
            <a:r>
              <a:rPr lang="en-US" sz="2000" dirty="0"/>
              <a:t>“Grace be with you all. Amen”													   </a:t>
            </a:r>
            <a:r>
              <a:rPr lang="en-US" sz="2000" dirty="0" smtClean="0"/>
              <a:t> (</a:t>
            </a:r>
            <a:r>
              <a:rPr lang="en-US" sz="2000" dirty="0"/>
              <a:t>Hebrews 13:25</a:t>
            </a:r>
            <a:r>
              <a:rPr lang="en-US" sz="2000" dirty="0" smtClean="0"/>
              <a:t>)</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them </a:t>
            </a:r>
            <a:r>
              <a:rPr lang="en-US" sz="2000" dirty="0"/>
              <a:t>on their hearts; and I will be their God, and they shall be My people For I will be merciful to their unrighteousness, and their sins and their lawless deeds I will remember no more”											</a:t>
            </a:r>
            <a:r>
              <a:rPr lang="en-US" sz="2000" dirty="0" smtClean="0"/>
              <a:t> (</a:t>
            </a:r>
            <a:r>
              <a:rPr lang="en-US" sz="2000" dirty="0"/>
              <a:t>Hebrews 8:10,12)</a:t>
            </a:r>
          </a:p>
          <a:p>
            <a:pPr marL="0" indent="0">
              <a:buNone/>
            </a:pPr>
            <a:r>
              <a:rPr lang="en-US" sz="2000" dirty="0"/>
              <a:t>“Behold, the days are coming, says the Lord, when I will make a new covenant with the house of Israel and with the house of Judah… For </a:t>
            </a:r>
            <a:r>
              <a:rPr lang="en-US" sz="2000" dirty="0" smtClean="0"/>
              <a:t>I </a:t>
            </a:r>
            <a:r>
              <a:rPr lang="en-US" sz="2000" dirty="0"/>
              <a:t>will forgive their iniquity, and their sin I will remember no more”								</a:t>
            </a:r>
            <a:r>
              <a:rPr lang="en-US" sz="2000" dirty="0" smtClean="0"/>
              <a:t>         (</a:t>
            </a:r>
            <a:r>
              <a:rPr lang="en-US" sz="2000" dirty="0"/>
              <a:t>Jeremiah 31:31-34)</a:t>
            </a:r>
          </a:p>
          <a:p>
            <a:pPr marL="0" indent="0">
              <a:buNone/>
            </a:pPr>
            <a:r>
              <a:rPr lang="en-US" sz="2000" dirty="0"/>
              <a:t>“In that He says: A new covenant, He has made the first obsolete. Now what is becoming obsolete and growing old is ready to vanish away”								   </a:t>
            </a:r>
            <a:r>
              <a:rPr lang="en-US" sz="2000" dirty="0" smtClean="0"/>
              <a:t>   (</a:t>
            </a:r>
            <a:r>
              <a:rPr lang="en-US" sz="2000" dirty="0"/>
              <a:t>Hebrews 8:13</a:t>
            </a:r>
            <a:r>
              <a:rPr lang="en-US" sz="2000" dirty="0" smtClean="0"/>
              <a:t>)</a:t>
            </a:r>
          </a:p>
          <a:p>
            <a:pPr marL="0" indent="0">
              <a:buNone/>
            </a:pPr>
            <a:r>
              <a:rPr lang="en-US" sz="2000" dirty="0"/>
              <a:t>“And for this reason He is the Mediator of the new covenant, by means of death, for the redemption of the transgressions under the </a:t>
            </a:r>
            <a:r>
              <a:rPr lang="en-US" sz="2000" dirty="0" smtClean="0"/>
              <a:t>first… </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covenant</a:t>
            </a:r>
            <a:r>
              <a:rPr lang="en-US" sz="2000" dirty="0"/>
              <a:t>, that those who are called may receive the promise of the eternal inheritance”													                </a:t>
            </a:r>
            <a:r>
              <a:rPr lang="en-US" sz="2000" dirty="0" smtClean="0"/>
              <a:t> (</a:t>
            </a:r>
            <a:r>
              <a:rPr lang="en-US" sz="2000" dirty="0"/>
              <a:t>Hebrews 9:15)</a:t>
            </a:r>
          </a:p>
          <a:p>
            <a:pPr marL="0" lvl="0" indent="0">
              <a:buNone/>
            </a:pPr>
            <a:r>
              <a:rPr lang="en-US" sz="2000" i="1" dirty="0">
                <a:solidFill>
                  <a:prstClr val="black">
                    <a:lumMod val="65000"/>
                    <a:lumOff val="35000"/>
                  </a:prstClr>
                </a:solidFill>
              </a:rPr>
              <a:t>G) </a:t>
            </a:r>
            <a:r>
              <a:rPr lang="en-US" sz="2000" i="1" u="sng" dirty="0">
                <a:solidFill>
                  <a:prstClr val="black">
                    <a:lumMod val="65000"/>
                    <a:lumOff val="35000"/>
                  </a:prstClr>
                </a:solidFill>
              </a:rPr>
              <a:t>A Heavenly, Not an Earthly Sanctuary:</a:t>
            </a:r>
            <a:r>
              <a:rPr lang="en-US" sz="2000" i="1" dirty="0">
                <a:solidFill>
                  <a:prstClr val="black">
                    <a:lumMod val="65000"/>
                    <a:lumOff val="35000"/>
                  </a:prstClr>
                </a:solidFill>
              </a:rPr>
              <a:t> (</a:t>
            </a:r>
            <a:r>
              <a:rPr lang="en-US" sz="2000" i="1" dirty="0" smtClean="0">
                <a:solidFill>
                  <a:prstClr val="black">
                    <a:lumMod val="65000"/>
                    <a:lumOff val="35000"/>
                  </a:prstClr>
                </a:solidFill>
              </a:rPr>
              <a:t>Ch. 9</a:t>
            </a:r>
            <a:r>
              <a:rPr lang="en-US" sz="2000" i="1" dirty="0">
                <a:solidFill>
                  <a:prstClr val="black">
                    <a:lumMod val="65000"/>
                    <a:lumOff val="35000"/>
                  </a:prstClr>
                </a:solidFill>
              </a:rPr>
              <a:t>)</a:t>
            </a:r>
          </a:p>
          <a:p>
            <a:pPr marL="0" lvl="0" indent="0">
              <a:buNone/>
            </a:pPr>
            <a:r>
              <a:rPr lang="en-US" sz="2000" dirty="0"/>
              <a:t>“The priests always went into the first part of the tabernacle</a:t>
            </a:r>
            <a:r>
              <a:rPr lang="en-US" sz="2000" dirty="0" smtClean="0"/>
              <a:t>,</a:t>
            </a:r>
            <a:r>
              <a:rPr lang="en-US" sz="2000" dirty="0"/>
              <a:t> performing the services. But into the second part the high priest went alone once a year, not without blood, which he offered for himself and for the people’s sins committed in ignorance; the Holy Spirit indicating this, that the way into the Holiest of All was not yet made manifest while the first tabernacle was still standing”				              							    </a:t>
            </a:r>
            <a:r>
              <a:rPr lang="en-US" sz="2000" dirty="0" smtClean="0"/>
              <a:t>   		     (</a:t>
            </a:r>
            <a:r>
              <a:rPr lang="en-US" sz="2000" dirty="0"/>
              <a:t>Hebrews 9:6-8)</a:t>
            </a:r>
          </a:p>
          <a:p>
            <a:pPr marL="0" indent="0">
              <a:buNone/>
            </a:pPr>
            <a:r>
              <a:rPr lang="en-US" sz="2000" dirty="0"/>
              <a:t>“It was symbolic for the present time in which both gifts and sacrifices are offered which cannot make him who performed the service perfect </a:t>
            </a:r>
            <a:r>
              <a:rPr lang="en-US" sz="2000" dirty="0" smtClean="0"/>
              <a:t>in… </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lvl="0" indent="0">
              <a:buNone/>
            </a:pPr>
            <a:r>
              <a:rPr lang="en-US" sz="2000" dirty="0" smtClean="0"/>
              <a:t>regard </a:t>
            </a:r>
            <a:r>
              <a:rPr lang="en-US" sz="2000" dirty="0"/>
              <a:t>to the conscience— concerned only with foods and drinks, various washings, and fleshly ordinances imposed until the time of reformation”	                                                                       </a:t>
            </a:r>
            <a:r>
              <a:rPr lang="en-US" sz="2000" dirty="0" smtClean="0"/>
              <a:t> (</a:t>
            </a:r>
            <a:r>
              <a:rPr lang="en-US" sz="2000" dirty="0"/>
              <a:t>Hebrews 9:9-10)</a:t>
            </a:r>
          </a:p>
          <a:p>
            <a:pPr marL="0" indent="0">
              <a:buNone/>
            </a:pPr>
            <a:r>
              <a:rPr lang="en-US" sz="2000" dirty="0"/>
              <a:t>“For Christ has not entered the holy places made with hands, which are copies of the true, but into heaven itself, now to appear in the presence of God for us”						     </a:t>
            </a:r>
            <a:r>
              <a:rPr lang="en-US" sz="2000" dirty="0" smtClean="0"/>
              <a:t>									      (</a:t>
            </a:r>
            <a:r>
              <a:rPr lang="en-US" sz="2000" dirty="0"/>
              <a:t>Hebrews 9:24</a:t>
            </a:r>
            <a:r>
              <a:rPr lang="en-US" sz="2000" dirty="0" smtClean="0"/>
              <a:t>)</a:t>
            </a:r>
          </a:p>
          <a:p>
            <a:pPr marL="0" indent="0">
              <a:buNone/>
            </a:pPr>
            <a:r>
              <a:rPr lang="en-US" sz="2000" i="1" dirty="0"/>
              <a:t>H) </a:t>
            </a:r>
            <a:r>
              <a:rPr lang="en-US" sz="2000" i="1" u="sng" dirty="0"/>
              <a:t>Greatness of Christ’s Sacrifice:</a:t>
            </a:r>
            <a:r>
              <a:rPr lang="en-US" sz="2000" i="1" dirty="0"/>
              <a:t> (</a:t>
            </a:r>
            <a:r>
              <a:rPr lang="en-US" sz="2000" i="1" dirty="0" err="1"/>
              <a:t>Chs</a:t>
            </a:r>
            <a:r>
              <a:rPr lang="en-US" sz="2000" i="1" dirty="0"/>
              <a:t>. 9-10)</a:t>
            </a:r>
            <a:endParaRPr lang="en-US" sz="2000" dirty="0"/>
          </a:p>
          <a:p>
            <a:pPr marL="0" indent="0">
              <a:buNone/>
            </a:pPr>
            <a:r>
              <a:rPr lang="en-US" sz="2000" dirty="0"/>
              <a:t>“For if the blood of bulls and goats and the ashes of a heifer, sprinkling the unclean, sanctifies for the purifying of the flesh, how much more shall the blood of Christ, who through the eternal Spirit offered Himself without spot to God, cleanse your conscience from dead works to serve the living God?”		</a:t>
            </a:r>
            <a:r>
              <a:rPr lang="en-US" sz="2000" dirty="0" smtClean="0"/>
              <a:t>											</a:t>
            </a:r>
            <a:r>
              <a:rPr lang="en-US" sz="2000" dirty="0"/>
              <a:t>   </a:t>
            </a:r>
            <a:r>
              <a:rPr lang="en-US" sz="2000" dirty="0" smtClean="0"/>
              <a:t>	 (</a:t>
            </a:r>
            <a:r>
              <a:rPr lang="en-US" sz="2000" dirty="0"/>
              <a:t>Hebrews 9:13-14</a:t>
            </a:r>
            <a:r>
              <a:rPr lang="en-US" sz="2000" dirty="0" smtClean="0"/>
              <a:t>)</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a:t>
            </a:r>
            <a:r>
              <a:rPr lang="en-US" sz="2000" dirty="0"/>
              <a:t>Not that He should offer Himself often, as the high priest enters the Most Holy Place every year with blood of another— He then would have had to suffer often since the foundation of the world; but now, once at the end of the ages, He has appeared to put away sin by the sacrifice of Himself”						  								           </a:t>
            </a:r>
            <a:r>
              <a:rPr lang="en-US" sz="2000" dirty="0" smtClean="0"/>
              <a:t> (</a:t>
            </a:r>
            <a:r>
              <a:rPr lang="en-US" sz="2000" dirty="0"/>
              <a:t>Hebrews 9:25-26</a:t>
            </a:r>
            <a:r>
              <a:rPr lang="en-US" sz="2000" dirty="0" smtClean="0"/>
              <a:t>)</a:t>
            </a:r>
          </a:p>
          <a:p>
            <a:pPr marL="0" indent="0">
              <a:buNone/>
            </a:pPr>
            <a:r>
              <a:rPr lang="en-US" sz="2000" dirty="0"/>
              <a:t>“And as it is appointed for men to die once, but after this the judgment, so Christ was offered once to bear the sins of many. To those who eagerly wait for Him He will appear a second time, apart from sin, for salvation”						           </a:t>
            </a:r>
            <a:r>
              <a:rPr lang="en-US" sz="2000" dirty="0" smtClean="0"/>
              <a:t> (</a:t>
            </a:r>
            <a:r>
              <a:rPr lang="en-US" sz="2000" dirty="0"/>
              <a:t>Hebrews 9:27-28)</a:t>
            </a:r>
          </a:p>
          <a:p>
            <a:pPr marL="0" indent="0">
              <a:buNone/>
            </a:pPr>
            <a:r>
              <a:rPr lang="en-US" sz="2000" dirty="0"/>
              <a:t>“For it is not possible that the blood of bulls and goats could take away sins”																   </a:t>
            </a:r>
            <a:r>
              <a:rPr lang="en-US" sz="2000" dirty="0" smtClean="0"/>
              <a:t>   (</a:t>
            </a:r>
            <a:r>
              <a:rPr lang="en-US" sz="2000" dirty="0"/>
              <a:t>Hebrews 10:4</a:t>
            </a:r>
            <a:r>
              <a:rPr lang="en-US" sz="2000" dirty="0" smtClean="0"/>
              <a:t>)</a:t>
            </a:r>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Therefore, when He came into the world, He said: Sacrifice and offering You did not desire, but a body You have prepared for Me. In burnt offerings and sacrifices for sin you had no pleasure. Then I said: Behold, I have come— in the volume of the book it is written of Me— to do Your will, O God”															  </a:t>
            </a:r>
            <a:r>
              <a:rPr lang="en-US" sz="2000" dirty="0" smtClean="0"/>
              <a:t> (</a:t>
            </a:r>
            <a:r>
              <a:rPr lang="en-US" sz="2000" dirty="0"/>
              <a:t>Hebrews 10:5-7</a:t>
            </a:r>
            <a:r>
              <a:rPr lang="en-US" sz="2000" dirty="0" smtClean="0"/>
              <a:t>)</a:t>
            </a:r>
          </a:p>
          <a:p>
            <a:pPr marL="0" indent="0">
              <a:buNone/>
            </a:pPr>
            <a:r>
              <a:rPr lang="en-US" sz="2000" dirty="0"/>
              <a:t>“Previously saying: Sacrifice and offering, burnt offerings, and offerings for sin You did not desire, nor had pleasure in them (which are offered according to the law), then He said: Behold, I have come to do Your will, O God. He takes away the first that He may establish the second. By that will we have been sanctified through the offering of the body of Jesus Christ once for all”													           </a:t>
            </a:r>
            <a:r>
              <a:rPr lang="en-US" sz="2000" dirty="0" smtClean="0"/>
              <a:t> (</a:t>
            </a:r>
            <a:r>
              <a:rPr lang="en-US" sz="2000" dirty="0"/>
              <a:t>Hebrews 10:8-10</a:t>
            </a:r>
            <a:r>
              <a:rPr lang="en-US" sz="2000" dirty="0" smtClean="0"/>
              <a:t>)</a:t>
            </a:r>
          </a:p>
          <a:p>
            <a:pPr marL="0" indent="0">
              <a:buNone/>
            </a:pPr>
            <a:r>
              <a:rPr lang="en-US" sz="2000" dirty="0"/>
              <a:t>“Sacrifice and offering You did not desire; My ears You have </a:t>
            </a:r>
            <a:r>
              <a:rPr lang="en-US" sz="2000" dirty="0" smtClean="0"/>
              <a:t>opened</a:t>
            </a:r>
            <a:r>
              <a:rPr lang="is-IS" sz="2000" dirty="0" smtClean="0"/>
              <a:t>... </a:t>
            </a:r>
            <a:endParaRPr lang="en-US" sz="2000" dirty="0" smtClean="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Burnt </a:t>
            </a:r>
            <a:r>
              <a:rPr lang="en-US" sz="2000" dirty="0"/>
              <a:t>offering and sin offering You did not </a:t>
            </a:r>
            <a:r>
              <a:rPr lang="en-US" sz="2000" dirty="0" smtClean="0"/>
              <a:t>require. Then </a:t>
            </a:r>
            <a:r>
              <a:rPr lang="en-US" sz="2000" dirty="0"/>
              <a:t>I </a:t>
            </a:r>
            <a:r>
              <a:rPr lang="en-US" sz="2000" dirty="0" smtClean="0"/>
              <a:t>said: Behold</a:t>
            </a:r>
            <a:r>
              <a:rPr lang="en-US" sz="2000" dirty="0"/>
              <a:t>, I come</a:t>
            </a:r>
            <a:r>
              <a:rPr lang="en-US" sz="2000" dirty="0" smtClean="0"/>
              <a:t>; In </a:t>
            </a:r>
            <a:r>
              <a:rPr lang="en-US" sz="2000" dirty="0"/>
              <a:t>the scroll of the book it is written of </a:t>
            </a:r>
            <a:r>
              <a:rPr lang="en-US" sz="2000" dirty="0" smtClean="0"/>
              <a:t>me. I </a:t>
            </a:r>
            <a:r>
              <a:rPr lang="en-US" sz="2000" dirty="0"/>
              <a:t>delight to do Your will, O my </a:t>
            </a:r>
            <a:r>
              <a:rPr lang="en-US" sz="2000" dirty="0" smtClean="0"/>
              <a:t>God”														</a:t>
            </a:r>
            <a:r>
              <a:rPr lang="en-US" sz="2000" dirty="0"/>
              <a:t> </a:t>
            </a:r>
            <a:r>
              <a:rPr lang="en-US" sz="2000" dirty="0" smtClean="0"/>
              <a:t>                 (Psalm 40:6-8)</a:t>
            </a:r>
          </a:p>
          <a:p>
            <a:pPr marL="0" indent="0">
              <a:buNone/>
            </a:pPr>
            <a:r>
              <a:rPr lang="en-US" sz="2000" dirty="0"/>
              <a:t>“And every priest stands ministering daily and offering repeatedly </a:t>
            </a:r>
            <a:r>
              <a:rPr lang="en-US" sz="2000" dirty="0" smtClean="0"/>
              <a:t>the</a:t>
            </a:r>
            <a:r>
              <a:rPr lang="en-US" sz="2000" dirty="0"/>
              <a:t> </a:t>
            </a:r>
            <a:r>
              <a:rPr lang="en-US" sz="2000" dirty="0" smtClean="0"/>
              <a:t>same </a:t>
            </a:r>
            <a:r>
              <a:rPr lang="en-US" sz="2000" dirty="0"/>
              <a:t>sacrifices, which can never take away sins. But this Man, after He had offered one sacrifice for sins forever, sat down at the right hand of God, from that time waiting till His enemies are made His footstool. For by one offering He has perfected forever those who are being sanctified”						          </a:t>
            </a:r>
            <a:r>
              <a:rPr lang="en-US" sz="2000" dirty="0" smtClean="0"/>
              <a:t>(</a:t>
            </a:r>
            <a:r>
              <a:rPr lang="en-US" sz="2000" dirty="0"/>
              <a:t>Hebrews 10:11-14)</a:t>
            </a:r>
          </a:p>
          <a:p>
            <a:pPr marL="0" lvl="0" indent="0">
              <a:buClr>
                <a:srgbClr val="2C7C9F">
                  <a:lumMod val="60000"/>
                  <a:lumOff val="40000"/>
                </a:srgbClr>
              </a:buClr>
              <a:buNone/>
            </a:pPr>
            <a:r>
              <a:rPr lang="en-US" sz="2200" dirty="0">
                <a:solidFill>
                  <a:prstClr val="black">
                    <a:lumMod val="65000"/>
                    <a:lumOff val="35000"/>
                  </a:prstClr>
                </a:solidFill>
              </a:rPr>
              <a:t>II. </a:t>
            </a:r>
            <a:r>
              <a:rPr lang="en-US" sz="2200" u="sng" dirty="0">
                <a:solidFill>
                  <a:prstClr val="black">
                    <a:lumMod val="65000"/>
                    <a:lumOff val="35000"/>
                  </a:prstClr>
                </a:solidFill>
              </a:rPr>
              <a:t>Exhortations Drawn From the Superiority of the Lord Christ and the New Covenant:</a:t>
            </a:r>
            <a:r>
              <a:rPr lang="en-US" sz="2200" dirty="0">
                <a:solidFill>
                  <a:prstClr val="black">
                    <a:lumMod val="65000"/>
                    <a:lumOff val="35000"/>
                  </a:prstClr>
                </a:solidFill>
              </a:rPr>
              <a:t> (</a:t>
            </a:r>
            <a:r>
              <a:rPr lang="en-US" sz="2200" dirty="0" err="1">
                <a:solidFill>
                  <a:prstClr val="black">
                    <a:lumMod val="65000"/>
                    <a:lumOff val="35000"/>
                  </a:prstClr>
                </a:solidFill>
              </a:rPr>
              <a:t>Chs</a:t>
            </a:r>
            <a:r>
              <a:rPr lang="en-US" sz="2200" dirty="0">
                <a:solidFill>
                  <a:prstClr val="black">
                    <a:lumMod val="65000"/>
                    <a:lumOff val="35000"/>
                  </a:prstClr>
                </a:solidFill>
              </a:rPr>
              <a:t>. 10-13)</a:t>
            </a:r>
          </a:p>
          <a:p>
            <a:pPr marL="0" indent="0">
              <a:buClr>
                <a:srgbClr val="2C7C9F">
                  <a:lumMod val="60000"/>
                  <a:lumOff val="40000"/>
                </a:srgbClr>
              </a:buClr>
              <a:buNone/>
            </a:pPr>
            <a:r>
              <a:rPr lang="en-US" sz="2000" i="1" dirty="0"/>
              <a:t>A) </a:t>
            </a:r>
            <a:r>
              <a:rPr lang="en-US" sz="2000" i="1" u="sng" dirty="0"/>
              <a:t>Steadfastness and Holding on to the Faith:</a:t>
            </a:r>
            <a:r>
              <a:rPr lang="en-US" sz="2000" i="1" dirty="0"/>
              <a:t> (Ch. 10</a:t>
            </a:r>
            <a:r>
              <a:rPr lang="en-US" sz="2000" i="1" dirty="0" smtClean="0"/>
              <a:t>)</a:t>
            </a:r>
            <a:endParaRPr lang="en-US" sz="2200" dirty="0">
              <a:solidFill>
                <a:prstClr val="black">
                  <a:lumMod val="65000"/>
                  <a:lumOff val="35000"/>
                </a:prstClr>
              </a:solidFill>
            </a:endParaRPr>
          </a:p>
        </p:txBody>
      </p:sp>
    </p:spTree>
    <p:extLst>
      <p:ext uri="{BB962C8B-B14F-4D97-AF65-F5344CB8AC3E}">
        <p14:creationId xmlns:p14="http://schemas.microsoft.com/office/powerpoint/2010/main" val="33157655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Clr>
                <a:srgbClr val="2C7C9F">
                  <a:lumMod val="60000"/>
                  <a:lumOff val="40000"/>
                </a:srgbClr>
              </a:buClr>
              <a:buNone/>
            </a:pPr>
            <a:r>
              <a:rPr lang="en-US" sz="2000" dirty="0" smtClean="0"/>
              <a:t>“</a:t>
            </a:r>
            <a:r>
              <a:rPr lang="en-US" sz="2000" dirty="0"/>
              <a:t>Therefore, brethren, having boldness to enter the Holiest by the blood of Jesus, by a new and living way which He consecrated for us, through the veil, that is, His flesh, and having a High Priest over the house of God, let us draw near with a true heart in full assurance of faith, having our hearts sprinkled from an evil conscience and our bodies washed with pure </a:t>
            </a:r>
            <a:r>
              <a:rPr lang="en-US" sz="2000" dirty="0" smtClean="0"/>
              <a:t>water”						</a:t>
            </a:r>
            <a:r>
              <a:rPr lang="en-US" sz="2000" dirty="0"/>
              <a:t> </a:t>
            </a:r>
            <a:r>
              <a:rPr lang="en-US" sz="2000" dirty="0" smtClean="0"/>
              <a:t>         (Hebrews 10:19-22)</a:t>
            </a:r>
          </a:p>
          <a:p>
            <a:pPr marL="0" indent="0">
              <a:buClr>
                <a:srgbClr val="2C7C9F">
                  <a:lumMod val="60000"/>
                  <a:lumOff val="40000"/>
                </a:srgbClr>
              </a:buClr>
              <a:buNone/>
            </a:pPr>
            <a:r>
              <a:rPr lang="en-US" sz="2000" dirty="0"/>
              <a:t>“And let us consider one another in order to stir up love and good works, not forsaking the assembling of ourselves together, as is the manner of some, but exhorting one another, and so much the more as you see the Day approaching”					 								         </a:t>
            </a:r>
            <a:r>
              <a:rPr lang="en-US" sz="2000" dirty="0" smtClean="0"/>
              <a:t> </a:t>
            </a:r>
            <a:r>
              <a:rPr lang="en-US" sz="2000" dirty="0"/>
              <a:t>(Hebrews 10:24-25</a:t>
            </a:r>
            <a:r>
              <a:rPr lang="en-US" sz="2000" dirty="0" smtClean="0"/>
              <a:t>)</a:t>
            </a:r>
          </a:p>
          <a:p>
            <a:pPr marL="0" indent="0">
              <a:buClr>
                <a:srgbClr val="2C7C9F">
                  <a:lumMod val="60000"/>
                  <a:lumOff val="40000"/>
                </a:srgbClr>
              </a:buClr>
              <a:buNone/>
            </a:pPr>
            <a:r>
              <a:rPr lang="en-US" sz="2000" dirty="0"/>
              <a:t>“For if we sin willfully after we have received the knowledge of the truth, there no longer remains a sacrifice for sins, but a certain fearful expectation of judgment, and fiery indignation which will devour the adversaries”														          </a:t>
            </a:r>
            <a:r>
              <a:rPr lang="en-US" sz="2000" dirty="0" smtClean="0"/>
              <a:t>(</a:t>
            </a:r>
            <a:r>
              <a:rPr lang="en-US" sz="2000" dirty="0"/>
              <a:t>Hebrews 10:26-27</a:t>
            </a:r>
            <a:r>
              <a:rPr lang="en-US" sz="2000" dirty="0" smtClean="0"/>
              <a:t>)</a:t>
            </a:r>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a:t>
            </a:r>
            <a:r>
              <a:rPr lang="en-US" sz="2000" dirty="0"/>
              <a:t>It is a fearful thing to fall into the hands of the living God”									  </a:t>
            </a:r>
            <a:r>
              <a:rPr lang="en-US" sz="2000" dirty="0" smtClean="0"/>
              <a:t>  (</a:t>
            </a:r>
            <a:r>
              <a:rPr lang="en-US" sz="2000" dirty="0"/>
              <a:t>Hebrews 10:31)</a:t>
            </a:r>
          </a:p>
          <a:p>
            <a:pPr marL="0" indent="0">
              <a:buNone/>
            </a:pPr>
            <a:r>
              <a:rPr lang="en-US" sz="2000" dirty="0"/>
              <a:t>“But recall the former days in which, after you were illuminated, </a:t>
            </a:r>
            <a:r>
              <a:rPr lang="en-US" sz="2000" dirty="0" smtClean="0"/>
              <a:t>you</a:t>
            </a:r>
            <a:r>
              <a:rPr lang="en-US" sz="2000" dirty="0"/>
              <a:t> endured a great struggle with sufferings”		    									    </a:t>
            </a:r>
            <a:r>
              <a:rPr lang="en-US" sz="2000" dirty="0" smtClean="0"/>
              <a:t>(</a:t>
            </a:r>
            <a:r>
              <a:rPr lang="en-US" sz="2000" dirty="0"/>
              <a:t>Hebrews 10:32)</a:t>
            </a:r>
          </a:p>
          <a:p>
            <a:pPr marL="0" indent="0">
              <a:buNone/>
            </a:pPr>
            <a:r>
              <a:rPr lang="en-US" sz="2000" dirty="0"/>
              <a:t>“Therefore do not cast away your confidence, which has great reward”					                           </a:t>
            </a:r>
            <a:r>
              <a:rPr lang="en-US" sz="2000" dirty="0" smtClean="0"/>
              <a:t>(</a:t>
            </a:r>
            <a:r>
              <a:rPr lang="en-US" sz="2000" dirty="0"/>
              <a:t>Hebrews 10:35</a:t>
            </a:r>
            <a:r>
              <a:rPr lang="en-US" sz="2000" dirty="0" smtClean="0"/>
              <a:t>)</a:t>
            </a:r>
          </a:p>
          <a:p>
            <a:pPr marL="0" indent="0">
              <a:buNone/>
            </a:pPr>
            <a:r>
              <a:rPr lang="en-US" sz="2000" dirty="0"/>
              <a:t>“For you have need of endurance, so that after you have done the will of God, you may receive the promise”			    									   </a:t>
            </a:r>
            <a:r>
              <a:rPr lang="en-US" sz="2000" dirty="0" smtClean="0"/>
              <a:t> </a:t>
            </a:r>
            <a:r>
              <a:rPr lang="en-US" sz="2000" dirty="0"/>
              <a:t>(Hebrews 10:36)</a:t>
            </a:r>
          </a:p>
          <a:p>
            <a:pPr marL="0" indent="0">
              <a:buNone/>
            </a:pPr>
            <a:r>
              <a:rPr lang="en-US" sz="2000" dirty="0"/>
              <a:t>“Now the just shall live by faith; but if anyone draws back, my soul has no pleasure in him”														   </a:t>
            </a:r>
            <a:r>
              <a:rPr lang="en-US" sz="2000" dirty="0" smtClean="0"/>
              <a:t> </a:t>
            </a:r>
            <a:r>
              <a:rPr lang="en-US" sz="2000" dirty="0"/>
              <a:t>(Hebrews 10:38</a:t>
            </a:r>
            <a:r>
              <a:rPr lang="en-US" sz="2000" dirty="0" smtClean="0"/>
              <a:t>)</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“But the just shall live by his faith”												     </a:t>
            </a:r>
            <a:r>
              <a:rPr lang="en-US" sz="2000" dirty="0" smtClean="0"/>
              <a:t>(</a:t>
            </a:r>
            <a:r>
              <a:rPr lang="en-US" sz="2000" dirty="0"/>
              <a:t>Habakkuk 2:4)</a:t>
            </a:r>
          </a:p>
          <a:p>
            <a:pPr marL="0" indent="0">
              <a:buNone/>
            </a:pPr>
            <a:r>
              <a:rPr lang="en-US" sz="2000" dirty="0" smtClean="0"/>
              <a:t>“</a:t>
            </a:r>
            <a:r>
              <a:rPr lang="en-US" sz="2000" dirty="0"/>
              <a:t>But we are not of those who draw back to perdition, but of those who believe to the saving of the soul”			 									    </a:t>
            </a:r>
            <a:r>
              <a:rPr lang="en-US" sz="2000" dirty="0" smtClean="0"/>
              <a:t>(</a:t>
            </a:r>
            <a:r>
              <a:rPr lang="en-US" sz="2000" dirty="0"/>
              <a:t>Hebrews 10:39)</a:t>
            </a:r>
          </a:p>
          <a:p>
            <a:pPr marL="0" indent="0">
              <a:buNone/>
            </a:pPr>
            <a:r>
              <a:rPr lang="en-US" sz="2000" i="1" dirty="0"/>
              <a:t>B) </a:t>
            </a:r>
            <a:r>
              <a:rPr lang="en-US" sz="2000" i="1" u="sng" dirty="0"/>
              <a:t>The Race of Faith:</a:t>
            </a:r>
            <a:r>
              <a:rPr lang="en-US" sz="2000" i="1" dirty="0"/>
              <a:t> (Ch. 11</a:t>
            </a:r>
            <a:r>
              <a:rPr lang="en-US" sz="2000" i="1" dirty="0" smtClean="0"/>
              <a:t>)</a:t>
            </a:r>
          </a:p>
          <a:p>
            <a:pPr marL="0" indent="0">
              <a:buNone/>
            </a:pPr>
            <a:r>
              <a:rPr lang="en-US" sz="2000" i="1" dirty="0"/>
              <a:t>1. Meaning of Faith:</a:t>
            </a:r>
          </a:p>
          <a:p>
            <a:pPr marL="0" indent="0">
              <a:buNone/>
            </a:pPr>
            <a:r>
              <a:rPr lang="en-US" sz="2000" dirty="0"/>
              <a:t>“Now faith is the substance of things hoped for, the evidence of things not seen”						               									     </a:t>
            </a:r>
            <a:r>
              <a:rPr lang="en-US" sz="2000" dirty="0" smtClean="0"/>
              <a:t> </a:t>
            </a:r>
            <a:r>
              <a:rPr lang="en-US" sz="2000" dirty="0"/>
              <a:t>(Hebrews 11:1)</a:t>
            </a:r>
          </a:p>
          <a:p>
            <a:pPr marL="0" indent="0">
              <a:buNone/>
            </a:pPr>
            <a:r>
              <a:rPr lang="en-US" sz="2000" i="1" dirty="0"/>
              <a:t>2. Models of Faith</a:t>
            </a:r>
            <a:r>
              <a:rPr lang="en-US" sz="2000" i="1" dirty="0" smtClean="0"/>
              <a:t>:</a:t>
            </a:r>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By faith Enoch was taken away so </a:t>
            </a:r>
            <a:r>
              <a:rPr lang="en-US" sz="2000" dirty="0" smtClean="0"/>
              <a:t>that </a:t>
            </a:r>
            <a:r>
              <a:rPr lang="en-US" sz="2000" dirty="0"/>
              <a:t>he did not see death, and was not found, because God had taken him; for before he was taken he had this testimony, that he pleased God”			      									      </a:t>
            </a:r>
            <a:r>
              <a:rPr lang="en-US" sz="2000" dirty="0" smtClean="0"/>
              <a:t>(</a:t>
            </a:r>
            <a:r>
              <a:rPr lang="en-US" sz="2000" dirty="0"/>
              <a:t>Hebrews 11:5)</a:t>
            </a:r>
          </a:p>
          <a:p>
            <a:pPr marL="0" indent="0">
              <a:buNone/>
            </a:pPr>
            <a:r>
              <a:rPr lang="en-US" sz="2000" dirty="0"/>
              <a:t>“But without faith it is impossible to please Him, for he who comes to God must believe that He is, and that He is a </a:t>
            </a:r>
            <a:r>
              <a:rPr lang="en-US" sz="2000" dirty="0" err="1"/>
              <a:t>rewarder</a:t>
            </a:r>
            <a:r>
              <a:rPr lang="en-US" sz="2000" dirty="0"/>
              <a:t> of those who diligently seek Him”						     									      </a:t>
            </a:r>
            <a:r>
              <a:rPr lang="en-US" sz="2000" dirty="0" smtClean="0"/>
              <a:t>(</a:t>
            </a:r>
            <a:r>
              <a:rPr lang="en-US" sz="2000" dirty="0"/>
              <a:t>Hebrews 11:6)</a:t>
            </a:r>
          </a:p>
          <a:p>
            <a:pPr marL="0" indent="0">
              <a:buNone/>
            </a:pPr>
            <a:r>
              <a:rPr lang="en-US" sz="2000" dirty="0"/>
              <a:t>“By faith Abraham obeyed when he was called to go out to the place which he would receive as an inheritance. And he went out, not knowing where he was going”														      </a:t>
            </a:r>
            <a:r>
              <a:rPr lang="en-US" sz="2000" dirty="0" smtClean="0"/>
              <a:t>(</a:t>
            </a:r>
            <a:r>
              <a:rPr lang="en-US" sz="2000" dirty="0"/>
              <a:t>Hebrews 11:8</a:t>
            </a:r>
            <a:r>
              <a:rPr lang="en-US" sz="2000" dirty="0" smtClean="0"/>
              <a:t>)</a:t>
            </a:r>
          </a:p>
          <a:p>
            <a:pPr marL="0" indent="0">
              <a:buNone/>
            </a:pPr>
            <a:r>
              <a:rPr lang="en-US" sz="2000" dirty="0"/>
              <a:t>“By faith he dwelt in the land of promise as in a foreign </a:t>
            </a:r>
            <a:r>
              <a:rPr lang="en-US" sz="2000" dirty="0" smtClean="0"/>
              <a:t>country,</a:t>
            </a:r>
            <a:r>
              <a:rPr lang="is-IS" sz="2000" dirty="0" smtClean="0"/>
              <a:t>… </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6. There are some expressions and analogues in the epistle that are unique to St. Paul’s epistles:</a:t>
            </a:r>
          </a:p>
          <a:p>
            <a:pPr marL="0" indent="0">
              <a:buNone/>
            </a:pPr>
            <a:r>
              <a:rPr lang="en-US" sz="2000" dirty="0"/>
              <a:t>a) Spiritual words being referred to as milk:</a:t>
            </a:r>
          </a:p>
          <a:p>
            <a:pPr marL="0" indent="0">
              <a:buNone/>
            </a:pPr>
            <a:r>
              <a:rPr lang="en-US" sz="2000" dirty="0"/>
              <a:t>“For though by this time you ought to be teachers, you need someone to teach you again the first principles of the oracles of God; and you have come to need milk and not solid food”										           </a:t>
            </a:r>
            <a:r>
              <a:rPr lang="en-US" sz="2000" dirty="0" smtClean="0"/>
              <a:t>      (</a:t>
            </a:r>
            <a:r>
              <a:rPr lang="en-US" sz="2000" dirty="0"/>
              <a:t>Hebrews 5:12)</a:t>
            </a:r>
          </a:p>
          <a:p>
            <a:pPr marL="0" indent="0">
              <a:buNone/>
            </a:pPr>
            <a:r>
              <a:rPr lang="en-US" sz="2000" dirty="0"/>
              <a:t>“And I, brethren, could not speak to you as to spiritual people but as to carnal, as to babes in Christ. I fed you with milk and not with solid food”						         </a:t>
            </a:r>
            <a:r>
              <a:rPr lang="en-US" sz="2000" dirty="0" smtClean="0"/>
              <a:t>(</a:t>
            </a:r>
            <a:r>
              <a:rPr lang="en-US" sz="2000" dirty="0"/>
              <a:t>1 Corinthians 3:1-2)</a:t>
            </a:r>
          </a:p>
          <a:p>
            <a:pPr marL="0" indent="0">
              <a:buNone/>
            </a:pPr>
            <a:r>
              <a:rPr lang="en-US" sz="2000" dirty="0"/>
              <a:t>b) The word of God as the sword</a:t>
            </a:r>
            <a:r>
              <a:rPr lang="en-US" sz="2000" dirty="0" smtClean="0"/>
              <a:t>:</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dwelling in tents with Isaac and Jacob, the heirs with him of the same promise; for he waited for the city which has foundations, whose builder and maker is God”													</a:t>
            </a:r>
            <a:r>
              <a:rPr lang="en-US" sz="2000" dirty="0"/>
              <a:t> </a:t>
            </a:r>
            <a:r>
              <a:rPr lang="en-US" sz="2000" dirty="0" smtClean="0"/>
              <a:t>           (Hebrews 11:9-10)</a:t>
            </a:r>
          </a:p>
          <a:p>
            <a:pPr marL="0" indent="0">
              <a:buNone/>
            </a:pPr>
            <a:r>
              <a:rPr lang="en-US" sz="2000" dirty="0"/>
              <a:t>“By faith Sarah herself also received strength to conceive seed, and she bore a child when she was past the age, because she judged Him faithful who had promised”														    </a:t>
            </a:r>
            <a:r>
              <a:rPr lang="en-US" sz="2000" dirty="0" smtClean="0"/>
              <a:t>(</a:t>
            </a:r>
            <a:r>
              <a:rPr lang="en-US" sz="2000" dirty="0"/>
              <a:t>Hebrews 11:11)</a:t>
            </a:r>
          </a:p>
          <a:p>
            <a:pPr marL="0" indent="0">
              <a:buNone/>
            </a:pPr>
            <a:r>
              <a:rPr lang="en-US" sz="2000" dirty="0"/>
              <a:t>“These all died in faith, not having received the promises, but having seen them afar off were assured of them, embraced them and confessed that they were strangers and pilgrims on the earth. For those who say such things declare plainly that they seek a homeland”									          </a:t>
            </a:r>
            <a:r>
              <a:rPr lang="en-US" sz="2000" dirty="0" smtClean="0"/>
              <a:t>(</a:t>
            </a:r>
            <a:r>
              <a:rPr lang="en-US" sz="2000" dirty="0"/>
              <a:t>Hebrews 11:13-14</a:t>
            </a:r>
            <a:r>
              <a:rPr lang="en-US" sz="2000" dirty="0" smtClean="0"/>
              <a:t>)</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a:t>
            </a:r>
            <a:r>
              <a:rPr lang="en-US" sz="2000" dirty="0"/>
              <a:t>But now they desire a better, that is, a heavenly country. Therefore God is not ashamed to be called their God, for He has prepared a city for them”							 </a:t>
            </a:r>
            <a:r>
              <a:rPr lang="en-US" sz="2000" dirty="0" smtClean="0"/>
              <a:t>   (</a:t>
            </a:r>
            <a:r>
              <a:rPr lang="en-US" sz="2000" dirty="0"/>
              <a:t>Hebrews 11:16</a:t>
            </a:r>
            <a:r>
              <a:rPr lang="en-US" sz="2000" dirty="0" smtClean="0"/>
              <a:t>)</a:t>
            </a:r>
          </a:p>
          <a:p>
            <a:pPr marL="0" indent="0">
              <a:buNone/>
            </a:pPr>
            <a:r>
              <a:rPr lang="en-US" sz="2000" dirty="0"/>
              <a:t>“By faith Abraham, when he was tested, offered up Isaac, and he who had received the promises offered up his only begotten son, of whom it was said: In Isaac your seed shall be called, concluding that God was able to raise him up, even from the dead, from which he also received him in a figurative sense”												                      </a:t>
            </a:r>
            <a:r>
              <a:rPr lang="en-US" sz="2000" dirty="0" smtClean="0"/>
              <a:t>(</a:t>
            </a:r>
            <a:r>
              <a:rPr lang="en-US" sz="2000" dirty="0"/>
              <a:t>Hebrews 11:17-19)</a:t>
            </a:r>
          </a:p>
          <a:p>
            <a:pPr marL="0" indent="0">
              <a:buNone/>
            </a:pPr>
            <a:r>
              <a:rPr lang="en-US" sz="2000" dirty="0"/>
              <a:t>“By faith Moses, when he became of age, refused to be called the son of Pharaoh’s daughter, choosing rather to suffer affliction with the people of God than to enjoy the passing pleasures of sin, esteeming the reproach of Christ greater riches than the treasures in Egypt; for he looked to the </a:t>
            </a:r>
            <a:r>
              <a:rPr lang="en-US" sz="2000" dirty="0" smtClean="0"/>
              <a:t>reward”						 								          (Hebrews 11:24-26)</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By faith he forsook Egypt, not fearing the wrath of the king; for he endured as seeing Him who is invisible”										     	  </a:t>
            </a:r>
            <a:r>
              <a:rPr lang="en-US" sz="2000" dirty="0" smtClean="0"/>
              <a:t>  (</a:t>
            </a:r>
            <a:r>
              <a:rPr lang="en-US" sz="2000" dirty="0"/>
              <a:t>Hebrews 11:27</a:t>
            </a:r>
            <a:r>
              <a:rPr lang="en-US" sz="2000" dirty="0" smtClean="0"/>
              <a:t>)</a:t>
            </a:r>
          </a:p>
          <a:p>
            <a:pPr marL="0" indent="0">
              <a:buNone/>
            </a:pPr>
            <a:r>
              <a:rPr lang="en-US" sz="2000" dirty="0"/>
              <a:t>“By faith he kept the Passover and the sprinkling of blood, lest he who destroyed the firstborn should touch them”											   </a:t>
            </a:r>
            <a:r>
              <a:rPr lang="en-US" sz="2000" dirty="0" smtClean="0"/>
              <a:t> </a:t>
            </a:r>
            <a:r>
              <a:rPr lang="en-US" sz="2000" dirty="0"/>
              <a:t>(Hebrews 11:28)</a:t>
            </a:r>
          </a:p>
          <a:p>
            <a:pPr marL="0" indent="0">
              <a:buNone/>
            </a:pPr>
            <a:r>
              <a:rPr lang="en-US" sz="2000" dirty="0"/>
              <a:t>“By faith they passed through the Red Sea as by dry land, whereas the Egyptians, attempting to do so, were drowned”	    								               </a:t>
            </a:r>
            <a:r>
              <a:rPr lang="en-US" sz="2000" dirty="0" smtClean="0"/>
              <a:t>(</a:t>
            </a:r>
            <a:r>
              <a:rPr lang="en-US" sz="2000" dirty="0"/>
              <a:t>Hebrews 11:29)</a:t>
            </a:r>
          </a:p>
          <a:p>
            <a:pPr marL="0" indent="0">
              <a:buNone/>
            </a:pPr>
            <a:r>
              <a:rPr lang="en-US" sz="2000" dirty="0"/>
              <a:t>“Who through faith subdued kingdoms, worked righteousness, obtained promises, stopped the mouths of lions, quenched the violence of fire, escaped the edge of the sword, out of weakness were made strong, became valiant in battle, turned to flight the armies of the </a:t>
            </a:r>
            <a:r>
              <a:rPr lang="en-US" sz="2000" dirty="0" smtClean="0"/>
              <a:t>aliens</a:t>
            </a:r>
            <a:r>
              <a:rPr lang="is-IS" sz="2000" dirty="0" smtClean="0"/>
              <a:t>… </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Women received their dead raised to life again”									</a:t>
            </a:r>
            <a:r>
              <a:rPr lang="en-US" sz="2000" dirty="0" smtClean="0"/>
              <a:t>          (</a:t>
            </a:r>
            <a:r>
              <a:rPr lang="en-US" sz="2000" dirty="0"/>
              <a:t>Hebrews 11:33-35)</a:t>
            </a:r>
          </a:p>
          <a:p>
            <a:pPr marL="0" indent="0">
              <a:buNone/>
            </a:pPr>
            <a:r>
              <a:rPr lang="en-US" sz="2000" dirty="0" smtClean="0"/>
              <a:t>“Others were tortured, not accepting deliverance, that they </a:t>
            </a:r>
            <a:r>
              <a:rPr lang="en-US" sz="2000" dirty="0"/>
              <a:t>might obtain a better resurrection. Still others had trial of </a:t>
            </a:r>
            <a:r>
              <a:rPr lang="en-US" sz="2000" dirty="0" err="1"/>
              <a:t>mockings</a:t>
            </a:r>
            <a:r>
              <a:rPr lang="en-US" sz="2000" dirty="0"/>
              <a:t> and </a:t>
            </a:r>
            <a:r>
              <a:rPr lang="en-US" sz="2000" dirty="0" err="1"/>
              <a:t>scourgings</a:t>
            </a:r>
            <a:r>
              <a:rPr lang="en-US" sz="2000" dirty="0"/>
              <a:t>, yes, and of chains and imprisonment”					           					          </a:t>
            </a:r>
            <a:r>
              <a:rPr lang="en-US" sz="2000" dirty="0" smtClean="0"/>
              <a:t>            (</a:t>
            </a:r>
            <a:r>
              <a:rPr lang="en-US" sz="2000" dirty="0"/>
              <a:t>Hebrews 11:35-36)</a:t>
            </a:r>
          </a:p>
          <a:p>
            <a:pPr marL="0" indent="0">
              <a:buNone/>
            </a:pPr>
            <a:r>
              <a:rPr lang="en-US" sz="2000" dirty="0"/>
              <a:t>“They were stoned, they were sawn in two, were tempted, were slain with the sword. They wandered about in sheepskins and goatskins, being destitute, afflicted, tormented— of whom the world was not worthy. They wandered in deserts and mountains, in dens and caves of the earth”						          </a:t>
            </a:r>
            <a:r>
              <a:rPr lang="en-US" sz="2000" dirty="0" smtClean="0"/>
              <a:t>(</a:t>
            </a:r>
            <a:r>
              <a:rPr lang="en-US" sz="2000" dirty="0"/>
              <a:t>Hebrews 11:37-38)</a:t>
            </a:r>
          </a:p>
          <a:p>
            <a:pPr marL="0" indent="0">
              <a:buNone/>
            </a:pPr>
            <a:r>
              <a:rPr lang="en-US" sz="2000" dirty="0"/>
              <a:t>“And all these, having obtained a good testimony through faith, did not receive the promise, God having provided something better for us, </a:t>
            </a:r>
            <a:r>
              <a:rPr lang="en-US" sz="2000" dirty="0" smtClean="0"/>
              <a:t>that</a:t>
            </a:r>
            <a:r>
              <a:rPr lang="is-IS" sz="2000" dirty="0" smtClean="0"/>
              <a:t>… </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they should not be made perfect apart from us”									         </a:t>
            </a:r>
            <a:r>
              <a:rPr lang="en-US" sz="2000" dirty="0" smtClean="0"/>
              <a:t> (</a:t>
            </a:r>
            <a:r>
              <a:rPr lang="en-US" sz="2000" dirty="0"/>
              <a:t>Hebrews 11:39-40</a:t>
            </a:r>
            <a:r>
              <a:rPr lang="en-US" sz="2000" dirty="0" smtClean="0"/>
              <a:t>)</a:t>
            </a:r>
          </a:p>
          <a:p>
            <a:pPr marL="0" indent="0">
              <a:buNone/>
            </a:pPr>
            <a:r>
              <a:rPr lang="en-US" sz="2000" i="1" dirty="0"/>
              <a:t>C) </a:t>
            </a:r>
            <a:r>
              <a:rPr lang="en-US" sz="2000" i="1" u="sng" dirty="0"/>
              <a:t>Spiritual Struggle:</a:t>
            </a:r>
            <a:r>
              <a:rPr lang="en-US" sz="2000" i="1" dirty="0"/>
              <a:t> (Ch. 12)</a:t>
            </a:r>
            <a:endParaRPr lang="en-US" sz="2200" dirty="0">
              <a:solidFill>
                <a:prstClr val="black">
                  <a:lumMod val="65000"/>
                  <a:lumOff val="35000"/>
                </a:prstClr>
              </a:solidFill>
            </a:endParaRPr>
          </a:p>
          <a:p>
            <a:pPr marL="0" indent="0">
              <a:buNone/>
            </a:pPr>
            <a:r>
              <a:rPr lang="en-US" sz="2000" i="1" dirty="0"/>
              <a:t>1. Cloud of Witnesses:</a:t>
            </a:r>
          </a:p>
          <a:p>
            <a:pPr marL="0" indent="0">
              <a:buNone/>
            </a:pPr>
            <a:r>
              <a:rPr lang="en-US" sz="2000" dirty="0"/>
              <a:t>“Therefore we also, since we are surrounded by so great a cloud of witnesses, let us lay aside every weight, and the sin which so easily ensnares us, and let us run with endurance the race that is set before us”							      </a:t>
            </a:r>
            <a:r>
              <a:rPr lang="en-US" sz="2000" dirty="0" smtClean="0"/>
              <a:t>(</a:t>
            </a:r>
            <a:r>
              <a:rPr lang="en-US" sz="2000" dirty="0"/>
              <a:t>Hebrews 12:1)</a:t>
            </a:r>
          </a:p>
          <a:p>
            <a:pPr marL="0" indent="0">
              <a:buNone/>
            </a:pPr>
            <a:r>
              <a:rPr lang="en-US" sz="2000" i="1" dirty="0"/>
              <a:t>2. Reflecting on the Lord Jesus’ Sufferings:</a:t>
            </a:r>
          </a:p>
          <a:p>
            <a:pPr marL="0" indent="0">
              <a:buNone/>
            </a:pPr>
            <a:r>
              <a:rPr lang="en-US" sz="2000" dirty="0"/>
              <a:t>“Looking unto Jesus, the author and finisher of our faith, who for the joy that was set before Him endured the cross, despising the shame, </a:t>
            </a:r>
            <a:r>
              <a:rPr lang="en-US" sz="2000" dirty="0" smtClean="0"/>
              <a:t>and</a:t>
            </a:r>
            <a:r>
              <a:rPr lang="is-IS" sz="2000" dirty="0" smtClean="0"/>
              <a:t>… </a:t>
            </a:r>
            <a:endParaRPr lang="en-US" sz="2000" dirty="0" smtClean="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has sat down at the right hand of the throne of God”	     									     </a:t>
            </a:r>
            <a:r>
              <a:rPr lang="en-US" sz="2000" dirty="0" smtClean="0"/>
              <a:t> (</a:t>
            </a:r>
            <a:r>
              <a:rPr lang="en-US" sz="2000" dirty="0"/>
              <a:t>Hebrews 12:2</a:t>
            </a:r>
            <a:r>
              <a:rPr lang="en-US" sz="2000" dirty="0" smtClean="0"/>
              <a:t>)</a:t>
            </a:r>
          </a:p>
          <a:p>
            <a:pPr marL="0" indent="0">
              <a:buNone/>
            </a:pPr>
            <a:r>
              <a:rPr lang="en-US" sz="2000" dirty="0"/>
              <a:t>“For consider Him who endured such hostility from sinners against Himself, lest you become weary and discouraged in your souls”								     </a:t>
            </a:r>
            <a:r>
              <a:rPr lang="en-US" sz="2000" dirty="0" smtClean="0"/>
              <a:t> (</a:t>
            </a:r>
            <a:r>
              <a:rPr lang="en-US" sz="2000" dirty="0"/>
              <a:t>Hebrews 12:3)</a:t>
            </a:r>
          </a:p>
          <a:p>
            <a:pPr marL="0" indent="0">
              <a:buNone/>
            </a:pPr>
            <a:r>
              <a:rPr lang="en-US" sz="2000" i="1" dirty="0"/>
              <a:t>3. Endurance to the End:</a:t>
            </a:r>
          </a:p>
          <a:p>
            <a:pPr marL="0" indent="0">
              <a:buNone/>
            </a:pPr>
            <a:r>
              <a:rPr lang="en-US" sz="2000" dirty="0"/>
              <a:t>“You have not yet resisted to bloodshed, striving against sin”									      </a:t>
            </a:r>
            <a:r>
              <a:rPr lang="en-US" sz="2000" dirty="0" smtClean="0"/>
              <a:t>(</a:t>
            </a:r>
            <a:r>
              <a:rPr lang="en-US" sz="2000" dirty="0"/>
              <a:t>Hebrews 12:4)</a:t>
            </a:r>
          </a:p>
          <a:p>
            <a:pPr marL="0" indent="0">
              <a:buNone/>
            </a:pPr>
            <a:r>
              <a:rPr lang="en-US" sz="2000" i="1" dirty="0"/>
              <a:t>4. Accepting the Divine Chastening:</a:t>
            </a:r>
          </a:p>
          <a:p>
            <a:pPr marL="0" indent="0">
              <a:buNone/>
            </a:pPr>
            <a:r>
              <a:rPr lang="en-US" sz="2000" dirty="0"/>
              <a:t>“My son, do not despise the chastening of the Lord, nor be discouraged when you are rebuked by Him; for whom the Lord loves He chastens</a:t>
            </a:r>
            <a:r>
              <a:rPr lang="en-US" sz="2000" dirty="0" smtClean="0"/>
              <a:t>,</a:t>
            </a:r>
            <a:r>
              <a:rPr lang="is-IS" sz="2000" dirty="0" smtClean="0"/>
              <a:t>… </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and scourges every son whom He receives”										              </a:t>
            </a:r>
            <a:r>
              <a:rPr lang="en-US" sz="2000" dirty="0" smtClean="0"/>
              <a:t>(</a:t>
            </a:r>
            <a:r>
              <a:rPr lang="en-US" sz="2000" dirty="0"/>
              <a:t>Hebrews 12:5-6</a:t>
            </a:r>
            <a:r>
              <a:rPr lang="en-US" sz="2000" dirty="0" smtClean="0"/>
              <a:t>)</a:t>
            </a:r>
          </a:p>
          <a:p>
            <a:pPr marL="0" indent="0">
              <a:buNone/>
            </a:pPr>
            <a:r>
              <a:rPr lang="en-US" sz="2000" dirty="0"/>
              <a:t>“If you endure chastening, God deals with you as with sons; for what son is there whom a father does not chasten?”											     </a:t>
            </a:r>
            <a:r>
              <a:rPr lang="en-US" sz="2000" dirty="0" smtClean="0"/>
              <a:t> (</a:t>
            </a:r>
            <a:r>
              <a:rPr lang="en-US" sz="2000" dirty="0"/>
              <a:t>Hebrews 12:7)</a:t>
            </a:r>
          </a:p>
          <a:p>
            <a:pPr marL="0" indent="0">
              <a:buNone/>
            </a:pPr>
            <a:r>
              <a:rPr lang="en-US" sz="2000" dirty="0"/>
              <a:t>“Furthermore, we have had human fathers who corrected us, and we paid them respect. Shall we not much more readily be in subjection to the Father of spirits and live? For they indeed for a few days chastened us as seemed best to them, but He for our profit, that we may be partakers of His holiness”															</a:t>
            </a:r>
            <a:r>
              <a:rPr lang="en-US" sz="2000" dirty="0" smtClean="0"/>
              <a:t> (</a:t>
            </a:r>
            <a:r>
              <a:rPr lang="en-US" sz="2000" dirty="0"/>
              <a:t>Hebrews 12:9-10</a:t>
            </a:r>
            <a:r>
              <a:rPr lang="en-US" sz="2000" dirty="0" smtClean="0"/>
              <a:t>)</a:t>
            </a:r>
          </a:p>
          <a:p>
            <a:pPr marL="0" indent="0">
              <a:buNone/>
            </a:pPr>
            <a:r>
              <a:rPr lang="en-US" sz="2000" dirty="0"/>
              <a:t>“Now no chastening seems to be joyful for the present, but painful; nevertheless, afterward it yields the peaceable fruit of righteousness </a:t>
            </a:r>
            <a:r>
              <a:rPr lang="en-US" sz="2000" dirty="0" smtClean="0"/>
              <a:t>to</a:t>
            </a:r>
            <a:r>
              <a:rPr lang="is-IS" sz="2000" dirty="0" smtClean="0"/>
              <a:t>… </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those </a:t>
            </a:r>
            <a:r>
              <a:rPr lang="en-US" sz="2000" dirty="0"/>
              <a:t>who have been trained by it</a:t>
            </a:r>
            <a:r>
              <a:rPr lang="en-US" sz="2000" dirty="0" smtClean="0"/>
              <a:t>”												    (</a:t>
            </a:r>
            <a:r>
              <a:rPr lang="en-US" sz="2000" dirty="0"/>
              <a:t>Hebrews 12:11</a:t>
            </a:r>
            <a:r>
              <a:rPr lang="en-US" sz="2000" dirty="0" smtClean="0"/>
              <a:t>)</a:t>
            </a:r>
          </a:p>
          <a:p>
            <a:pPr marL="0" indent="0">
              <a:buNone/>
            </a:pPr>
            <a:r>
              <a:rPr lang="en-US" sz="2000" i="1" dirty="0"/>
              <a:t>5. Supporting Others in their Struggle:</a:t>
            </a:r>
          </a:p>
          <a:p>
            <a:pPr marL="0" indent="0">
              <a:buNone/>
            </a:pPr>
            <a:r>
              <a:rPr lang="en-US" sz="2000" dirty="0"/>
              <a:t>“Therefore strengthen the hands which hang down, and the feeble knees, and make straight paths for your feet, so that what is lame may not be dislocated, but rather be healed”									                                </a:t>
            </a:r>
            <a:r>
              <a:rPr lang="en-US" sz="2000" dirty="0" smtClean="0"/>
              <a:t> (</a:t>
            </a:r>
            <a:r>
              <a:rPr lang="en-US" sz="2000" dirty="0"/>
              <a:t>Hebrews 12:12-13)</a:t>
            </a:r>
          </a:p>
          <a:p>
            <a:pPr marL="0" indent="0">
              <a:buNone/>
            </a:pPr>
            <a:r>
              <a:rPr lang="en-US" sz="2000" dirty="0"/>
              <a:t>“Pursue peace with all people, and holiness, without which no one will see the Lord”															   </a:t>
            </a:r>
            <a:r>
              <a:rPr lang="en-US" sz="2000" dirty="0" smtClean="0"/>
              <a:t> (</a:t>
            </a:r>
            <a:r>
              <a:rPr lang="en-US" sz="2000" dirty="0"/>
              <a:t>Hebrews 12:14)</a:t>
            </a:r>
          </a:p>
          <a:p>
            <a:pPr marL="0" indent="0">
              <a:buNone/>
            </a:pPr>
            <a:r>
              <a:rPr lang="en-US" sz="2000" dirty="0"/>
              <a:t>“Looking carefully lest anyone fall short of the grace of God”								    </a:t>
            </a:r>
            <a:r>
              <a:rPr lang="en-US" sz="2000" dirty="0" smtClean="0"/>
              <a:t>(</a:t>
            </a:r>
            <a:r>
              <a:rPr lang="en-US" sz="2000" dirty="0"/>
              <a:t>Hebrews 12:15</a:t>
            </a:r>
            <a:r>
              <a:rPr lang="en-US" sz="2000" dirty="0" smtClean="0"/>
              <a:t>)</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a:t>
            </a:r>
            <a:r>
              <a:rPr lang="en-US" sz="2000" dirty="0"/>
              <a:t>Lest there be any fornicator or profane person like Esau, who for one morsel of food sold his birthright. For you know that afterward, when he wanted to inherit the blessing, he was rejected, for he found no place for repentance, though he sought it diligently with tears”									          </a:t>
            </a:r>
            <a:r>
              <a:rPr lang="en-US" sz="2000" dirty="0" smtClean="0"/>
              <a:t>(</a:t>
            </a:r>
            <a:r>
              <a:rPr lang="en-US" sz="2000" dirty="0"/>
              <a:t>Hebrews 12:16-17)</a:t>
            </a:r>
          </a:p>
          <a:p>
            <a:pPr marL="0" indent="0">
              <a:buNone/>
            </a:pPr>
            <a:r>
              <a:rPr lang="en-US" sz="2000" i="1" dirty="0"/>
              <a:t>6. Comparison Between the Law and the Glory of the New Testament:</a:t>
            </a:r>
          </a:p>
          <a:p>
            <a:pPr marL="0" indent="0">
              <a:buNone/>
            </a:pPr>
            <a:r>
              <a:rPr lang="en-US" sz="2000" dirty="0"/>
              <a:t>“For you have not come to the mountain that may be touched and that burned with fire, and to blackness and darkness and tempest, and the sound of a trumpet and the voice of words, so that those who heard it begged that the word should not be spoken to them anymore (For they could not endure what was commanded: And if so much as a beast touches the mountain, it shall be stoned or shot with an arrow. And so terrifying was the sight that Moses said: I am exceedingly afraid and trembling)”														         </a:t>
            </a:r>
            <a:r>
              <a:rPr lang="en-US" sz="2000" dirty="0" smtClean="0"/>
              <a:t> (</a:t>
            </a:r>
            <a:r>
              <a:rPr lang="en-US" sz="2000" dirty="0"/>
              <a:t>Hebrews 12:18-21</a:t>
            </a:r>
            <a:r>
              <a:rPr lang="en-US" sz="2000" dirty="0" smtClean="0"/>
              <a:t>)</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“But you have come to Mount Zion and to the city of the living God, the heavenly Jerusalem, to an innumerable company of angels, to the general assembly and church of the firstborn who are registered in heaven, to God the Judge of all, to the spirits of just men made perfect, to Jesus the Mediator of the new covenant, and to the blood of sprinkling that speaks better things than that of Abel”		           									</a:t>
            </a:r>
            <a:r>
              <a:rPr lang="en-US" sz="2000" dirty="0" smtClean="0"/>
              <a:t> </a:t>
            </a:r>
            <a:r>
              <a:rPr lang="en-US" sz="2000" dirty="0"/>
              <a:t> </a:t>
            </a:r>
            <a:r>
              <a:rPr lang="en-US" sz="2000" dirty="0" smtClean="0"/>
              <a:t>        (</a:t>
            </a:r>
            <a:r>
              <a:rPr lang="en-US" sz="2000" dirty="0"/>
              <a:t>Hebrews 12:22-24)</a:t>
            </a:r>
          </a:p>
          <a:p>
            <a:pPr marL="0" indent="0">
              <a:buNone/>
            </a:pPr>
            <a:r>
              <a:rPr lang="en-US" sz="2000" dirty="0"/>
              <a:t>“See that you do not refuse Him who speaks. For if they did not escape who refused Him who spoke on earth, much more shall we not escape if we turn away from Him who speaks from heaven”										  </a:t>
            </a:r>
            <a:r>
              <a:rPr lang="en-US" sz="2000" dirty="0" smtClean="0"/>
              <a:t>  (</a:t>
            </a:r>
            <a:r>
              <a:rPr lang="en-US" sz="2000" dirty="0"/>
              <a:t>Hebrews 12:25)</a:t>
            </a:r>
          </a:p>
          <a:p>
            <a:pPr marL="0" indent="0">
              <a:buNone/>
            </a:pPr>
            <a:r>
              <a:rPr lang="en-US" sz="2000" dirty="0"/>
              <a:t>“But now He has promised, saying: Yet once more I shake not only the earth, but also heaven. Now this, yet once more, indicates the removal of those things that are being shaken, as of things that are made, that the… </a:t>
            </a:r>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“For the word of God is living and powerful, and sharper than any two-edged sword, piercing even to the division of soul and spirit, and of joints and marrow, and is a discerner of the thoughts and intents of the heart”							    </a:t>
            </a:r>
            <a:r>
              <a:rPr lang="en-US" sz="2000" dirty="0" smtClean="0"/>
              <a:t>  (</a:t>
            </a:r>
            <a:r>
              <a:rPr lang="en-US" sz="2000" dirty="0"/>
              <a:t>Hebrews 4:12)</a:t>
            </a:r>
          </a:p>
          <a:p>
            <a:pPr marL="0" indent="0">
              <a:buNone/>
            </a:pPr>
            <a:r>
              <a:rPr lang="en-US" sz="2000" dirty="0"/>
              <a:t>“And take the helmet of salvation, and the sword of the Spirit, which is the word of God”														   </a:t>
            </a:r>
            <a:r>
              <a:rPr lang="en-US" sz="2000" dirty="0" smtClean="0"/>
              <a:t>(</a:t>
            </a:r>
            <a:r>
              <a:rPr lang="en-US" sz="2000" dirty="0"/>
              <a:t>Ephesians 6:17)</a:t>
            </a:r>
          </a:p>
          <a:p>
            <a:pPr marL="0" indent="0">
              <a:buNone/>
            </a:pPr>
            <a:r>
              <a:rPr lang="en-US" sz="2000" dirty="0"/>
              <a:t>c) The ordinances of the Old Testament as shadow of the New Testament:</a:t>
            </a:r>
          </a:p>
          <a:p>
            <a:pPr marL="0" indent="0">
              <a:buNone/>
            </a:pPr>
            <a:r>
              <a:rPr lang="en-US" sz="2000" dirty="0"/>
              <a:t>“For the law, having a shadow of the good things to come, and not the very image of the things”													     </a:t>
            </a:r>
            <a:r>
              <a:rPr lang="en-US" sz="2000" dirty="0" smtClean="0"/>
              <a:t> (</a:t>
            </a:r>
            <a:r>
              <a:rPr lang="en-US" sz="2000" dirty="0"/>
              <a:t>Hebrews 10:1)</a:t>
            </a:r>
          </a:p>
          <a:p>
            <a:pPr marL="0" indent="0">
              <a:buNone/>
            </a:pPr>
            <a:r>
              <a:rPr lang="en-US" sz="2000" dirty="0"/>
              <a:t>“So let no one judge you in food or in drink, or regarding a festival or a… </a:t>
            </a:r>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things which cannot be shaken may remain”										</a:t>
            </a:r>
            <a:r>
              <a:rPr lang="en-US" sz="2000" dirty="0" smtClean="0"/>
              <a:t>          (</a:t>
            </a:r>
            <a:r>
              <a:rPr lang="en-US" sz="2000" dirty="0"/>
              <a:t>Hebrews 12:26-27)</a:t>
            </a:r>
          </a:p>
          <a:p>
            <a:pPr marL="0" indent="0">
              <a:buNone/>
            </a:pPr>
            <a:r>
              <a:rPr lang="en-US" sz="2000" dirty="0"/>
              <a:t>“Therefore, since we are receiving a kingdom which cannot be shaken, let us have grace, by which we may serve God acceptably with reverence and godly fear”					  										 </a:t>
            </a:r>
            <a:r>
              <a:rPr lang="en-US" sz="2000" dirty="0" smtClean="0"/>
              <a:t>   (</a:t>
            </a:r>
            <a:r>
              <a:rPr lang="en-US" sz="2000" dirty="0"/>
              <a:t>Hebrews 12:28)</a:t>
            </a:r>
          </a:p>
          <a:p>
            <a:pPr marL="0" indent="0">
              <a:buNone/>
            </a:pPr>
            <a:r>
              <a:rPr lang="en-US" sz="2000" dirty="0"/>
              <a:t>“For our God is a consuming fire”		  	  									 </a:t>
            </a:r>
            <a:r>
              <a:rPr lang="en-US" sz="2000" dirty="0" smtClean="0"/>
              <a:t>   (</a:t>
            </a:r>
            <a:r>
              <a:rPr lang="en-US" sz="2000" dirty="0"/>
              <a:t>Hebrews 12:29)</a:t>
            </a:r>
          </a:p>
          <a:p>
            <a:pPr marL="0" indent="0">
              <a:buNone/>
            </a:pPr>
            <a:r>
              <a:rPr lang="en-US" sz="2000" i="1" dirty="0"/>
              <a:t>D) </a:t>
            </a:r>
            <a:r>
              <a:rPr lang="en-US" sz="2000" i="1" u="sng" dirty="0"/>
              <a:t>Concluding Directions:</a:t>
            </a:r>
            <a:r>
              <a:rPr lang="en-US" sz="2000" i="1" dirty="0"/>
              <a:t> (</a:t>
            </a:r>
            <a:r>
              <a:rPr lang="en-US" sz="2000" i="1" dirty="0" smtClean="0"/>
              <a:t>Ch. 13</a:t>
            </a:r>
            <a:r>
              <a:rPr lang="en-US" sz="2000" i="1" dirty="0"/>
              <a:t>)</a:t>
            </a:r>
          </a:p>
          <a:p>
            <a:pPr marL="0" indent="0">
              <a:buNone/>
            </a:pPr>
            <a:r>
              <a:rPr lang="en-US" sz="2000" i="1" dirty="0">
                <a:solidFill>
                  <a:prstClr val="black">
                    <a:lumMod val="65000"/>
                    <a:lumOff val="35000"/>
                  </a:prstClr>
                </a:solidFill>
              </a:rPr>
              <a:t>1. Love and Hospitality to Strangers:</a:t>
            </a:r>
            <a:endParaRPr lang="en-US" sz="2200" dirty="0">
              <a:solidFill>
                <a:prstClr val="black">
                  <a:lumMod val="65000"/>
                  <a:lumOff val="35000"/>
                </a:prstClr>
              </a:solidFill>
            </a:endParaRPr>
          </a:p>
          <a:p>
            <a:pPr marL="0" indent="0">
              <a:buNone/>
            </a:pPr>
            <a:r>
              <a:rPr lang="en-US" sz="2000" dirty="0"/>
              <a:t>“Let brotherly love continue”			              									  </a:t>
            </a:r>
            <a:r>
              <a:rPr lang="en-US" sz="2000" dirty="0" smtClean="0"/>
              <a:t>    (</a:t>
            </a:r>
            <a:r>
              <a:rPr lang="en-US" sz="2000" dirty="0"/>
              <a:t>Hebrews 13:1</a:t>
            </a:r>
            <a:r>
              <a:rPr lang="en-US" sz="2000" dirty="0" smtClean="0"/>
              <a:t>)</a:t>
            </a:r>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i="1" dirty="0"/>
              <a:t>2. Giving Up the Love of Mammon:</a:t>
            </a:r>
          </a:p>
          <a:p>
            <a:pPr marL="0" indent="0">
              <a:buNone/>
            </a:pPr>
            <a:r>
              <a:rPr lang="en-US" sz="2000" dirty="0"/>
              <a:t>“Let your conduct be without covetousness; be content with such things as you have”					               									     </a:t>
            </a:r>
            <a:r>
              <a:rPr lang="en-US" sz="2000" dirty="0" smtClean="0"/>
              <a:t> (</a:t>
            </a:r>
            <a:r>
              <a:rPr lang="en-US" sz="2000" dirty="0"/>
              <a:t>Hebrews 13:5)</a:t>
            </a:r>
          </a:p>
          <a:p>
            <a:pPr marL="0" indent="0">
              <a:buNone/>
            </a:pPr>
            <a:r>
              <a:rPr lang="en-US" sz="2000" dirty="0"/>
              <a:t>“For He Himself has said: I will never leave you nor forsake you. So we may boldly say: The Lord is my helper; I will not fear. What can man do to me?”																  </a:t>
            </a:r>
            <a:r>
              <a:rPr lang="en-US" sz="2000" dirty="0" smtClean="0"/>
              <a:t> (</a:t>
            </a:r>
            <a:r>
              <a:rPr lang="en-US" sz="2000" dirty="0"/>
              <a:t>Hebrews 13:5-6)</a:t>
            </a:r>
          </a:p>
          <a:p>
            <a:pPr marL="0" indent="0">
              <a:buNone/>
            </a:pPr>
            <a:r>
              <a:rPr lang="en-US" sz="2000" i="1" dirty="0"/>
              <a:t>3. Remembrance of Spiritual Leaders and Submission:</a:t>
            </a:r>
          </a:p>
          <a:p>
            <a:pPr marL="0" indent="0">
              <a:buNone/>
            </a:pPr>
            <a:r>
              <a:rPr lang="en-US" sz="2000" dirty="0"/>
              <a:t>“Remember those who rule over you, who have spoken the word of God to you, whose faith follow, considering the outcome of their conduct”								     </a:t>
            </a:r>
            <a:r>
              <a:rPr lang="en-US" sz="2000" dirty="0" smtClean="0"/>
              <a:t> (</a:t>
            </a:r>
            <a:r>
              <a:rPr lang="en-US" sz="2000" dirty="0"/>
              <a:t>Hebrews 13:7</a:t>
            </a:r>
            <a:r>
              <a:rPr lang="en-US" sz="2000" dirty="0" smtClean="0"/>
              <a:t>)</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“Obey those who rule over you, and be submissive, for they watch out for your souls, as those who must give account. Let them do so with joy and not with grief, for that would be unprofitable for you”									 	    </a:t>
            </a:r>
            <a:r>
              <a:rPr lang="en-US" sz="2000" dirty="0" smtClean="0"/>
              <a:t>(</a:t>
            </a:r>
            <a:r>
              <a:rPr lang="en-US" sz="2000" dirty="0"/>
              <a:t>Hebrews 13:17)</a:t>
            </a:r>
          </a:p>
          <a:p>
            <a:pPr marL="0" indent="0">
              <a:buNone/>
            </a:pPr>
            <a:r>
              <a:rPr lang="en-US" sz="2000" dirty="0"/>
              <a:t>“Pray for us”					           										    </a:t>
            </a:r>
            <a:r>
              <a:rPr lang="en-US" sz="2000" dirty="0" smtClean="0"/>
              <a:t>(</a:t>
            </a:r>
            <a:r>
              <a:rPr lang="en-US" sz="2000" dirty="0"/>
              <a:t>Hebrews 13:18)</a:t>
            </a:r>
          </a:p>
          <a:p>
            <a:pPr marL="0" indent="0">
              <a:buNone/>
            </a:pPr>
            <a:r>
              <a:rPr lang="en-US" sz="2000" i="1" dirty="0"/>
              <a:t>4. Fleeing Heresies:</a:t>
            </a:r>
          </a:p>
          <a:p>
            <a:pPr marL="0" indent="0">
              <a:buNone/>
            </a:pPr>
            <a:r>
              <a:rPr lang="en-US" sz="2000" dirty="0"/>
              <a:t>“Jesus Christ is the same yesterday, today, and forever”									     </a:t>
            </a:r>
            <a:r>
              <a:rPr lang="en-US" sz="2000" dirty="0" smtClean="0"/>
              <a:t> (</a:t>
            </a:r>
            <a:r>
              <a:rPr lang="en-US" sz="2000" dirty="0"/>
              <a:t>Hebrews 13:8)</a:t>
            </a:r>
          </a:p>
          <a:p>
            <a:pPr marL="0" indent="0">
              <a:buNone/>
            </a:pPr>
            <a:r>
              <a:rPr lang="en-US" sz="2000" dirty="0"/>
              <a:t>“Do not be carried about with various and strange doctrines. For it is good that the heart be established by grace, not with foods which have not profited those who have been occupied with them”	     									     </a:t>
            </a:r>
            <a:r>
              <a:rPr lang="en-US" sz="2000" dirty="0" smtClean="0"/>
              <a:t> (</a:t>
            </a:r>
            <a:r>
              <a:rPr lang="en-US" sz="2000" dirty="0"/>
              <a:t>Hebrews 13:9</a:t>
            </a:r>
            <a:r>
              <a:rPr lang="en-US" sz="2000" dirty="0" smtClean="0"/>
              <a:t>)</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“We have an altar from which those who serve the tabernacle have no right to eat”												</a:t>
            </a:r>
            <a:r>
              <a:rPr lang="en-US" sz="2000" dirty="0" smtClean="0"/>
              <a:t>			    (</a:t>
            </a:r>
            <a:r>
              <a:rPr lang="en-US" sz="2000" dirty="0"/>
              <a:t>Hebrews 13:10)</a:t>
            </a:r>
          </a:p>
          <a:p>
            <a:pPr marL="0" indent="0">
              <a:buNone/>
            </a:pPr>
            <a:r>
              <a:rPr lang="en-US" sz="2000" i="1" dirty="0"/>
              <a:t>5. Suffering With Christ:</a:t>
            </a:r>
          </a:p>
          <a:p>
            <a:pPr marL="0" indent="0">
              <a:buNone/>
            </a:pPr>
            <a:r>
              <a:rPr lang="en-US" sz="2000" dirty="0"/>
              <a:t>“For here we have no continuing city, but we seek the one to come”								    </a:t>
            </a:r>
            <a:r>
              <a:rPr lang="en-US" sz="2000" dirty="0" smtClean="0"/>
              <a:t>(</a:t>
            </a:r>
            <a:r>
              <a:rPr lang="en-US" sz="2000" dirty="0"/>
              <a:t>Hebrews 13:14)</a:t>
            </a:r>
          </a:p>
          <a:p>
            <a:pPr marL="0" indent="0">
              <a:buNone/>
            </a:pPr>
            <a:r>
              <a:rPr lang="en-US" sz="2000" i="1" dirty="0"/>
              <a:t>6. Acceptable Sacrifices:</a:t>
            </a:r>
          </a:p>
          <a:p>
            <a:pPr marL="0" indent="0">
              <a:buNone/>
            </a:pPr>
            <a:r>
              <a:rPr lang="en-US" sz="2000" dirty="0"/>
              <a:t>“Therefore by Him let us continually offer the sacrifice of praise to God, that is, the fruit of our lips, giving thanks to His name”								     	    </a:t>
            </a:r>
            <a:r>
              <a:rPr lang="en-US" sz="2000" dirty="0" smtClean="0"/>
              <a:t>(</a:t>
            </a:r>
            <a:r>
              <a:rPr lang="en-US" sz="2000" dirty="0"/>
              <a:t>Hebrews 13:15)</a:t>
            </a:r>
          </a:p>
          <a:p>
            <a:pPr marL="0" indent="0">
              <a:buNone/>
            </a:pPr>
            <a:r>
              <a:rPr lang="en-US" sz="2000" dirty="0"/>
              <a:t>“But do not forget to do good and to share, for with such sacrifices God is well pleased”					     									               </a:t>
            </a:r>
            <a:r>
              <a:rPr lang="en-US" sz="2000" dirty="0" smtClean="0"/>
              <a:t>(</a:t>
            </a:r>
            <a:r>
              <a:rPr lang="en-US" sz="2000" dirty="0"/>
              <a:t>Hebrews 13:16</a:t>
            </a:r>
            <a:r>
              <a:rPr lang="en-US" sz="2000" dirty="0" smtClean="0"/>
              <a:t>)</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200" dirty="0">
                <a:solidFill>
                  <a:prstClr val="black">
                    <a:lumMod val="65000"/>
                    <a:lumOff val="35000"/>
                  </a:prstClr>
                </a:solidFill>
              </a:rPr>
              <a:t>III. </a:t>
            </a:r>
            <a:r>
              <a:rPr lang="en-US" sz="2200" u="sng" dirty="0">
                <a:solidFill>
                  <a:prstClr val="black">
                    <a:lumMod val="65000"/>
                    <a:lumOff val="35000"/>
                  </a:prstClr>
                </a:solidFill>
              </a:rPr>
              <a:t>Benediction:</a:t>
            </a:r>
            <a:r>
              <a:rPr lang="en-US" sz="2200" dirty="0">
                <a:solidFill>
                  <a:prstClr val="black">
                    <a:lumMod val="65000"/>
                    <a:lumOff val="35000"/>
                  </a:prstClr>
                </a:solidFill>
              </a:rPr>
              <a:t> (</a:t>
            </a:r>
            <a:r>
              <a:rPr lang="en-US" sz="2200" dirty="0" smtClean="0">
                <a:solidFill>
                  <a:prstClr val="black">
                    <a:lumMod val="65000"/>
                    <a:lumOff val="35000"/>
                  </a:prstClr>
                </a:solidFill>
              </a:rPr>
              <a:t>Ch. 13</a:t>
            </a:r>
            <a:r>
              <a:rPr lang="en-US" sz="2200" dirty="0">
                <a:solidFill>
                  <a:prstClr val="black">
                    <a:lumMod val="65000"/>
                    <a:lumOff val="35000"/>
                  </a:prstClr>
                </a:solidFill>
              </a:rPr>
              <a:t>)</a:t>
            </a:r>
            <a:endParaRPr lang="en-US" sz="2000" dirty="0"/>
          </a:p>
          <a:p>
            <a:pPr marL="0" indent="0">
              <a:buNone/>
            </a:pPr>
            <a:r>
              <a:rPr lang="en-US" sz="2000" dirty="0"/>
              <a:t>“Now may the God of peace who brought up our Lord Jesus from the dead, that great Shepherd of the sheep, through the blood of the everlasting covenant, make you complete in every good work to do His will, working in you what is well pleasing in His sight, through Jesus Christ, to whom be glory forever and ever. Amen”									          </a:t>
            </a:r>
            <a:r>
              <a:rPr lang="en-US" sz="2000" dirty="0" smtClean="0"/>
              <a:t>(</a:t>
            </a:r>
            <a:r>
              <a:rPr lang="en-US" sz="2000" dirty="0"/>
              <a:t>Hebrews 13:20-21</a:t>
            </a:r>
            <a:r>
              <a:rPr lang="en-US" sz="2000" dirty="0" smtClean="0"/>
              <a:t>)</a:t>
            </a:r>
            <a:endParaRPr lang="en-US" sz="2000" dirty="0"/>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a:solidFill>
                  <a:prstClr val="black">
                    <a:lumMod val="65000"/>
                    <a:lumOff val="35000"/>
                  </a:prstClr>
                </a:solidFill>
              </a:rPr>
              <a:t>new moon or Sabbaths, which are a shadow of things to come, but the substance is of Christ”												         </a:t>
            </a:r>
            <a:r>
              <a:rPr lang="en-US" sz="2000" dirty="0" smtClean="0">
                <a:solidFill>
                  <a:prstClr val="black">
                    <a:lumMod val="65000"/>
                    <a:lumOff val="35000"/>
                  </a:prstClr>
                </a:solidFill>
              </a:rPr>
              <a:t>(</a:t>
            </a:r>
            <a:r>
              <a:rPr lang="en-US" sz="2000" dirty="0">
                <a:solidFill>
                  <a:prstClr val="black">
                    <a:lumMod val="65000"/>
                    <a:lumOff val="35000"/>
                  </a:prstClr>
                </a:solidFill>
              </a:rPr>
              <a:t>Colossians 2:16-17)</a:t>
            </a:r>
          </a:p>
          <a:p>
            <a:pPr marL="0" lvl="0" indent="0">
              <a:buClr>
                <a:srgbClr val="2C7C9F">
                  <a:lumMod val="60000"/>
                  <a:lumOff val="40000"/>
                </a:srgbClr>
              </a:buClr>
              <a:buNone/>
            </a:pPr>
            <a:r>
              <a:rPr lang="en-US" b="1" dirty="0">
                <a:solidFill>
                  <a:prstClr val="black">
                    <a:lumMod val="65000"/>
                    <a:lumOff val="35000"/>
                  </a:prstClr>
                </a:solidFill>
              </a:rPr>
              <a:t>Recipients:</a:t>
            </a:r>
          </a:p>
          <a:p>
            <a:pPr marL="0" lvl="0" indent="0">
              <a:buClr>
                <a:srgbClr val="2C7C9F">
                  <a:lumMod val="60000"/>
                  <a:lumOff val="40000"/>
                </a:srgbClr>
              </a:buClr>
              <a:buNone/>
            </a:pPr>
            <a:r>
              <a:rPr lang="en-US" sz="2000" dirty="0">
                <a:solidFill>
                  <a:prstClr val="black">
                    <a:lumMod val="65000"/>
                    <a:lumOff val="35000"/>
                  </a:prstClr>
                </a:solidFill>
              </a:rPr>
              <a:t>+ The word </a:t>
            </a:r>
            <a:r>
              <a:rPr lang="en-US" sz="2000" dirty="0" smtClean="0">
                <a:solidFill>
                  <a:prstClr val="black">
                    <a:lumMod val="65000"/>
                    <a:lumOff val="35000"/>
                  </a:prstClr>
                </a:solidFill>
              </a:rPr>
              <a:t>‘Hebrews’ </a:t>
            </a:r>
            <a:r>
              <a:rPr lang="en-US" sz="2000" dirty="0">
                <a:solidFill>
                  <a:prstClr val="black">
                    <a:lumMod val="65000"/>
                    <a:lumOff val="35000"/>
                  </a:prstClr>
                </a:solidFill>
              </a:rPr>
              <a:t>refers to </a:t>
            </a:r>
            <a:r>
              <a:rPr lang="en-US" sz="2000" dirty="0" err="1">
                <a:solidFill>
                  <a:prstClr val="black">
                    <a:lumMod val="65000"/>
                    <a:lumOff val="35000"/>
                  </a:prstClr>
                </a:solidFill>
              </a:rPr>
              <a:t>Eber</a:t>
            </a:r>
            <a:r>
              <a:rPr lang="en-US" sz="2000" dirty="0">
                <a:solidFill>
                  <a:prstClr val="black">
                    <a:lumMod val="65000"/>
                    <a:lumOff val="35000"/>
                  </a:prstClr>
                </a:solidFill>
              </a:rPr>
              <a:t>, who was of the descendants of Shem, Noah’s firstborn:</a:t>
            </a:r>
          </a:p>
          <a:p>
            <a:pPr marL="0" lvl="0" indent="0">
              <a:buClr>
                <a:srgbClr val="2C7C9F">
                  <a:lumMod val="60000"/>
                  <a:lumOff val="40000"/>
                </a:srgbClr>
              </a:buClr>
              <a:buNone/>
            </a:pPr>
            <a:r>
              <a:rPr lang="en-US" sz="2000" dirty="0">
                <a:solidFill>
                  <a:prstClr val="black">
                    <a:lumMod val="65000"/>
                    <a:lumOff val="35000"/>
                  </a:prstClr>
                </a:solidFill>
              </a:rPr>
              <a:t>“And children were born also to Shem, the father of all the children of </a:t>
            </a:r>
            <a:r>
              <a:rPr lang="en-US" sz="2000" dirty="0" err="1">
                <a:solidFill>
                  <a:prstClr val="black">
                    <a:lumMod val="65000"/>
                    <a:lumOff val="35000"/>
                  </a:prstClr>
                </a:solidFill>
              </a:rPr>
              <a:t>Eber</a:t>
            </a:r>
            <a:r>
              <a:rPr lang="en-US" sz="2000" dirty="0">
                <a:solidFill>
                  <a:prstClr val="black">
                    <a:lumMod val="65000"/>
                    <a:lumOff val="35000"/>
                  </a:prstClr>
                </a:solidFill>
              </a:rPr>
              <a:t>, the brother of Japheth the elder”											 </a:t>
            </a:r>
            <a:r>
              <a:rPr lang="en-US" sz="2000" dirty="0" smtClean="0">
                <a:solidFill>
                  <a:prstClr val="black">
                    <a:lumMod val="65000"/>
                    <a:lumOff val="35000"/>
                  </a:prstClr>
                </a:solidFill>
              </a:rPr>
              <a:t>    (</a:t>
            </a:r>
            <a:r>
              <a:rPr lang="en-US" sz="2000" dirty="0">
                <a:solidFill>
                  <a:prstClr val="black">
                    <a:lumMod val="65000"/>
                    <a:lumOff val="35000"/>
                  </a:prstClr>
                </a:solidFill>
              </a:rPr>
              <a:t>Genesis 10:21)</a:t>
            </a:r>
          </a:p>
          <a:p>
            <a:pPr marL="0" lvl="0" indent="0">
              <a:buClr>
                <a:srgbClr val="2C7C9F">
                  <a:lumMod val="60000"/>
                  <a:lumOff val="40000"/>
                </a:srgbClr>
              </a:buClr>
              <a:buNone/>
            </a:pPr>
            <a:r>
              <a:rPr lang="en-US" sz="2000" dirty="0">
                <a:solidFill>
                  <a:prstClr val="black">
                    <a:lumMod val="65000"/>
                    <a:lumOff val="35000"/>
                  </a:prstClr>
                </a:solidFill>
              </a:rPr>
              <a:t>- This </a:t>
            </a:r>
            <a:r>
              <a:rPr lang="en-US" sz="2000" dirty="0" err="1">
                <a:solidFill>
                  <a:prstClr val="black">
                    <a:lumMod val="65000"/>
                    <a:lumOff val="35000"/>
                  </a:prstClr>
                </a:solidFill>
              </a:rPr>
              <a:t>Eber</a:t>
            </a:r>
            <a:r>
              <a:rPr lang="en-US" sz="2000" dirty="0">
                <a:solidFill>
                  <a:prstClr val="black">
                    <a:lumMod val="65000"/>
                    <a:lumOff val="35000"/>
                  </a:prstClr>
                </a:solidFill>
              </a:rPr>
              <a:t> was one of the ancestors of our father Abraham, who was thus called the Hebrew</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“Then one who had escaped came and told Abram the Hebrew”								   </a:t>
            </a:r>
            <a:r>
              <a:rPr lang="en-US" sz="2000" dirty="0" smtClean="0"/>
              <a:t>  (</a:t>
            </a:r>
            <a:r>
              <a:rPr lang="en-US" sz="2000" dirty="0"/>
              <a:t>Genesis 14:13)</a:t>
            </a:r>
          </a:p>
          <a:p>
            <a:pPr marL="0" indent="0">
              <a:buNone/>
            </a:pPr>
            <a:r>
              <a:rPr lang="en-US" sz="2000" dirty="0"/>
              <a:t>- Hence came the name </a:t>
            </a:r>
            <a:r>
              <a:rPr lang="en-US" sz="2000" dirty="0" smtClean="0"/>
              <a:t>‘Hebrews,’ </a:t>
            </a:r>
            <a:r>
              <a:rPr lang="en-US" sz="2000" dirty="0"/>
              <a:t>referring to the descendants of Abraham.</a:t>
            </a:r>
          </a:p>
          <a:p>
            <a:pPr marL="0" indent="0">
              <a:buNone/>
            </a:pPr>
            <a:r>
              <a:rPr lang="en-US" sz="2000" dirty="0"/>
              <a:t>+ The epistle was written to believers who were formerly Jews, mainly to those of Palestine, and the </a:t>
            </a:r>
            <a:r>
              <a:rPr lang="en-US" sz="2000" dirty="0" smtClean="0"/>
              <a:t>Eastern </a:t>
            </a:r>
            <a:r>
              <a:rPr lang="en-US" sz="2000" dirty="0"/>
              <a:t>lands in general. Hence it includes expressions that are related to things concerned only by the Jews:</a:t>
            </a:r>
          </a:p>
          <a:p>
            <a:pPr marL="0" indent="0">
              <a:buNone/>
            </a:pPr>
            <a:r>
              <a:rPr lang="en-US" sz="2000" dirty="0"/>
              <a:t>“Therefore, holy brethren, partakers of the heavenly calling, consider the Apostle and High Priest of our confession, Christ Jesus, who was faithful to Him who appointed Him, as Moses also was faithful in all His house”							    </a:t>
            </a:r>
            <a:r>
              <a:rPr lang="en-US" sz="2000" dirty="0" smtClean="0"/>
              <a:t> (</a:t>
            </a:r>
            <a:r>
              <a:rPr lang="en-US" sz="2000" dirty="0"/>
              <a:t>Hebrews 3:1-2)</a:t>
            </a:r>
          </a:p>
          <a:p>
            <a:pPr marL="0" indent="0">
              <a:buNone/>
            </a:pPr>
            <a:r>
              <a:rPr lang="en-US" sz="2000" dirty="0"/>
              <a:t>“For when God made a promise to Abraham, because He could swear by… </a:t>
            </a:r>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Hebrews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a:solidFill>
                  <a:prstClr val="black">
                    <a:lumMod val="65000"/>
                    <a:lumOff val="35000"/>
                  </a:prstClr>
                </a:solidFill>
              </a:rPr>
              <a:t>no one greater, He swore by Himself, saying: Surely blessing I will bless you, and multiplying I will multiply you”										           </a:t>
            </a:r>
            <a:r>
              <a:rPr lang="en-US" sz="2000" dirty="0" smtClean="0">
                <a:solidFill>
                  <a:prstClr val="black">
                    <a:lumMod val="65000"/>
                    <a:lumOff val="35000"/>
                  </a:prstClr>
                </a:solidFill>
              </a:rPr>
              <a:t> (Hebrews 6</a:t>
            </a:r>
            <a:r>
              <a:rPr lang="en-US" sz="2000" dirty="0">
                <a:solidFill>
                  <a:prstClr val="black">
                    <a:lumMod val="65000"/>
                    <a:lumOff val="35000"/>
                  </a:prstClr>
                </a:solidFill>
              </a:rPr>
              <a:t>:13-14)</a:t>
            </a:r>
          </a:p>
          <a:p>
            <a:pPr marL="0" lvl="0" indent="0">
              <a:buClr>
                <a:srgbClr val="2C7C9F">
                  <a:lumMod val="60000"/>
                  <a:lumOff val="40000"/>
                </a:srgbClr>
              </a:buClr>
              <a:buNone/>
            </a:pPr>
            <a:r>
              <a:rPr lang="en-US" sz="2000" dirty="0">
                <a:solidFill>
                  <a:prstClr val="black">
                    <a:lumMod val="65000"/>
                    <a:lumOff val="35000"/>
                  </a:prstClr>
                </a:solidFill>
              </a:rPr>
              <a:t>“Anyone who has rejected Moses’ law dies without mercy on the testimony of two or three witnesses. Of how much worse punishment, do you suppose, will he be thought worthy who has trampled the Son of God underfoot, counted the blood of the covenant by which he was sanctified a common thing, and insulted the Spirit of grace?”									</a:t>
            </a:r>
            <a:r>
              <a:rPr lang="en-US" sz="2000" dirty="0" smtClean="0">
                <a:solidFill>
                  <a:prstClr val="black">
                    <a:lumMod val="65000"/>
                    <a:lumOff val="35000"/>
                  </a:prstClr>
                </a:solidFill>
              </a:rPr>
              <a:t>          (</a:t>
            </a:r>
            <a:r>
              <a:rPr lang="en-US" sz="2000" dirty="0">
                <a:solidFill>
                  <a:prstClr val="black">
                    <a:lumMod val="65000"/>
                    <a:lumOff val="35000"/>
                  </a:prstClr>
                </a:solidFill>
              </a:rPr>
              <a:t>Hebrews 10:28-29)</a:t>
            </a:r>
          </a:p>
          <a:p>
            <a:pPr marL="0" lvl="0" indent="0">
              <a:buClr>
                <a:srgbClr val="2C7C9F">
                  <a:lumMod val="60000"/>
                  <a:lumOff val="40000"/>
                </a:srgbClr>
              </a:buClr>
              <a:buNone/>
            </a:pPr>
            <a:r>
              <a:rPr lang="en-US" b="1" dirty="0" smtClean="0">
                <a:solidFill>
                  <a:prstClr val="black">
                    <a:lumMod val="65000"/>
                    <a:lumOff val="35000"/>
                  </a:prstClr>
                </a:solidFill>
              </a:rPr>
              <a:t>Time </a:t>
            </a:r>
            <a:r>
              <a:rPr lang="en-US" b="1" dirty="0">
                <a:solidFill>
                  <a:prstClr val="black">
                    <a:lumMod val="65000"/>
                    <a:lumOff val="35000"/>
                  </a:prstClr>
                </a:solidFill>
              </a:rPr>
              <a:t>and Place of Writing:</a:t>
            </a:r>
          </a:p>
          <a:p>
            <a:pPr marL="0" lvl="0" indent="0">
              <a:buClr>
                <a:srgbClr val="2C7C9F">
                  <a:lumMod val="60000"/>
                  <a:lumOff val="40000"/>
                </a:srgbClr>
              </a:buClr>
              <a:buNone/>
            </a:pPr>
            <a:r>
              <a:rPr lang="en-US" sz="2000" dirty="0" smtClean="0">
                <a:solidFill>
                  <a:prstClr val="black">
                    <a:lumMod val="65000"/>
                    <a:lumOff val="35000"/>
                  </a:prstClr>
                </a:solidFill>
              </a:rPr>
              <a:t>+ It </a:t>
            </a:r>
            <a:r>
              <a:rPr lang="en-US" sz="2000" dirty="0">
                <a:solidFill>
                  <a:prstClr val="black">
                    <a:lumMod val="65000"/>
                    <a:lumOff val="35000"/>
                  </a:prstClr>
                </a:solidFill>
              </a:rPr>
              <a:t>was written in Italy by the hand of Timothy, more than likely after St. Paul’s release from his 1</a:t>
            </a:r>
            <a:r>
              <a:rPr lang="en-US" sz="2000" baseline="30000" dirty="0">
                <a:solidFill>
                  <a:prstClr val="black">
                    <a:lumMod val="65000"/>
                    <a:lumOff val="35000"/>
                  </a:prstClr>
                </a:solidFill>
              </a:rPr>
              <a:t>st</a:t>
            </a:r>
            <a:r>
              <a:rPr lang="en-US" sz="2000" dirty="0">
                <a:solidFill>
                  <a:prstClr val="black">
                    <a:lumMod val="65000"/>
                    <a:lumOff val="35000"/>
                  </a:prstClr>
                </a:solidFill>
              </a:rPr>
              <a:t> imprisonment in Rome around A.D. 63-64</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379167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4999</TotalTime>
  <Words>2993</Words>
  <Application>Microsoft Macintosh PowerPoint</Application>
  <PresentationFormat>On-screen Show (4:3)</PresentationFormat>
  <Paragraphs>353</Paragraphs>
  <Slides>64</Slides>
  <Notes>1</Notes>
  <HiddenSlides>0</HiddenSlides>
  <MMClips>0</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Breeze</vt:lpstr>
      <vt:lpstr>The Epistle of  St. Paul the Apostle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lpstr>The Epistle to the Hebrews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Epistle of  our Teacher St. Paul to the Hebrews</dc:title>
  <dc:creator>Amir</dc:creator>
  <cp:lastModifiedBy>Amir</cp:lastModifiedBy>
  <cp:revision>498</cp:revision>
  <cp:lastPrinted>2013-10-06T05:55:15Z</cp:lastPrinted>
  <dcterms:created xsi:type="dcterms:W3CDTF">2013-09-06T20:59:23Z</dcterms:created>
  <dcterms:modified xsi:type="dcterms:W3CDTF">2017-06-10T22:17:28Z</dcterms:modified>
</cp:coreProperties>
</file>