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7" r:id="rId2"/>
    <p:sldId id="330" r:id="rId3"/>
    <p:sldId id="322" r:id="rId4"/>
    <p:sldId id="302" r:id="rId5"/>
    <p:sldId id="303" r:id="rId6"/>
    <p:sldId id="304" r:id="rId7"/>
    <p:sldId id="320" r:id="rId8"/>
    <p:sldId id="321" r:id="rId9"/>
    <p:sldId id="307" r:id="rId10"/>
    <p:sldId id="308" r:id="rId11"/>
    <p:sldId id="309" r:id="rId12"/>
    <p:sldId id="310" r:id="rId13"/>
    <p:sldId id="311" r:id="rId14"/>
    <p:sldId id="312" r:id="rId15"/>
    <p:sldId id="313" r:id="rId16"/>
    <p:sldId id="314" r:id="rId17"/>
    <p:sldId id="315" r:id="rId18"/>
    <p:sldId id="316" r:id="rId19"/>
    <p:sldId id="317" r:id="rId20"/>
    <p:sldId id="31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8" d="100"/>
          <a:sy n="148" d="100"/>
        </p:scale>
        <p:origin x="-131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16-11-09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16-11-09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16-11-09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16-11-09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16-11-09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16-11-09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16-11-09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16-11-09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16-11-09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16-11-09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16-11-09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16-11-09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16-11-09</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200" b="1" dirty="0">
                <a:solidFill>
                  <a:srgbClr val="2C7C9F"/>
                </a:solidFill>
                <a:latin typeface="Times New Roman"/>
                <a:cs typeface="Times New Roman"/>
              </a:rPr>
              <a:t>The Catholic Epistles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329763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4000" fill="hold"/>
                                        <p:tgtEl>
                                          <p:spTgt spid="2"/>
                                        </p:tgtEl>
                                        <p:attrNameLst>
                                          <p:attrName>ppt_w</p:attrName>
                                        </p:attrNameLst>
                                      </p:cBhvr>
                                      <p:tavLst>
                                        <p:tav tm="0" fmla="#ppt_w*sin(2.5*pi*$)">
                                          <p:val>
                                            <p:fltVal val="0"/>
                                          </p:val>
                                        </p:tav>
                                        <p:tav tm="100000">
                                          <p:val>
                                            <p:fltVal val="1"/>
                                          </p:val>
                                        </p:tav>
                                      </p:tavLst>
                                    </p:anim>
                                    <p:anim calcmode="lin" valueType="num">
                                      <p:cBhvr>
                                        <p:cTn id="8" dur="4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rmAutofit lnSpcReduction="10000"/>
          </a:bodyPr>
          <a:lstStyle/>
          <a:p>
            <a:pPr marL="0" indent="0">
              <a:buNone/>
            </a:pPr>
            <a:r>
              <a:rPr lang="en-US" sz="2000" dirty="0"/>
              <a:t>“And the angels who did not keep their proper domain, but left their own abode, He has reserved in everlasting chains under darkness for the judgment of the great day”				   </a:t>
            </a:r>
            <a:r>
              <a:rPr lang="en-US" sz="2000" dirty="0" smtClean="0"/>
              <a:t>										  </a:t>
            </a:r>
            <a:r>
              <a:rPr lang="en-US" sz="2000" dirty="0" smtClean="0"/>
              <a:t>(</a:t>
            </a:r>
            <a:r>
              <a:rPr lang="en-US" sz="2000" dirty="0"/>
              <a:t>Jude 1:6)</a:t>
            </a:r>
          </a:p>
          <a:p>
            <a:pPr marL="0" indent="0">
              <a:buNone/>
            </a:pPr>
            <a:r>
              <a:rPr lang="en-US" sz="2000" dirty="0"/>
              <a:t>b. The Example of the Burning of Sodom and Gomorrah:</a:t>
            </a:r>
          </a:p>
          <a:p>
            <a:pPr marL="0" indent="0">
              <a:buNone/>
            </a:pPr>
            <a:r>
              <a:rPr lang="en-US" sz="2000" dirty="0"/>
              <a:t>“And turning the cities of Sodom and Gomorrah into ashes, condemned them to destruction, making them an example to those who afterward would live ungodly”														   </a:t>
            </a:r>
            <a:r>
              <a:rPr lang="en-US" sz="2000" dirty="0" smtClean="0"/>
              <a:t>       </a:t>
            </a:r>
            <a:r>
              <a:rPr lang="en-US" sz="2000" dirty="0" smtClean="0"/>
              <a:t>(</a:t>
            </a:r>
            <a:r>
              <a:rPr lang="en-US" sz="2000" dirty="0"/>
              <a:t>2 Peter 2:6)</a:t>
            </a:r>
          </a:p>
          <a:p>
            <a:pPr marL="0" indent="0">
              <a:buNone/>
            </a:pPr>
            <a:r>
              <a:rPr lang="en-US" sz="2000" dirty="0"/>
              <a:t>“As Sodom and Gomorrah, and the cities around them in a similar manner to these, having given themselves over to sexual immorality and gone after strange flesh, are set forth as an example, suffering the vengeance of eternal fire”													    </a:t>
            </a:r>
            <a:r>
              <a:rPr lang="en-US" sz="2000" dirty="0" smtClean="0"/>
              <a:t>        </a:t>
            </a:r>
            <a:r>
              <a:rPr lang="en-US" sz="2000" dirty="0" smtClean="0"/>
              <a:t> </a:t>
            </a:r>
            <a:r>
              <a:rPr lang="en-US" sz="2000" dirty="0" smtClean="0"/>
              <a:t>(</a:t>
            </a:r>
            <a:r>
              <a:rPr lang="en-US" sz="2000" dirty="0"/>
              <a:t>Jude 1:7</a:t>
            </a:r>
            <a:r>
              <a:rPr lang="en-US" sz="2000" dirty="0" smtClean="0"/>
              <a:t>)</a:t>
            </a:r>
            <a:endParaRPr lang="en-US" sz="2000" dirty="0"/>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i="1" dirty="0"/>
              <a:t>3) The Depravity of False Teachers:</a:t>
            </a:r>
          </a:p>
          <a:p>
            <a:pPr marL="0" indent="0">
              <a:buNone/>
            </a:pPr>
            <a:r>
              <a:rPr lang="en-US" sz="2000" dirty="0"/>
              <a:t>a. Reviling Against Authority:</a:t>
            </a:r>
          </a:p>
          <a:p>
            <a:pPr marL="0" indent="0">
              <a:buNone/>
            </a:pPr>
            <a:r>
              <a:rPr lang="en-US" sz="2000" dirty="0"/>
              <a:t>“And especially those who walk according to the flesh in the lust of uncleanness and despise authority. They are presumptuous, self-willed. They are not afraid to speak evil of dignitaries. Whereas angels, who are greater in power and might, do not bring a reviling accusation against them before the Lord”														  </a:t>
            </a:r>
            <a:r>
              <a:rPr lang="en-US" sz="2000" dirty="0" smtClean="0"/>
              <a:t> </a:t>
            </a:r>
            <a:r>
              <a:rPr lang="en-US" sz="2000" dirty="0" smtClean="0"/>
              <a:t>(</a:t>
            </a:r>
            <a:r>
              <a:rPr lang="en-US" sz="2000" dirty="0"/>
              <a:t>2 Peter 2:10-11)</a:t>
            </a:r>
          </a:p>
          <a:p>
            <a:pPr marL="0" indent="0">
              <a:buNone/>
            </a:pPr>
            <a:r>
              <a:rPr lang="en-US" sz="2000" dirty="0"/>
              <a:t>“Likewise also these dreamers defile the flesh, reject authority, and speak evil of dignitaries. Yet Michael the archangel, in contending with the devil, when he disputed about the body of Moses, dared not bring against him a reviling accusation, but said: The Lord rebuke you!”										   </a:t>
            </a:r>
            <a:r>
              <a:rPr lang="en-US" sz="2000" dirty="0" smtClean="0"/>
              <a:t>       </a:t>
            </a:r>
            <a:r>
              <a:rPr lang="en-US" sz="2000" dirty="0" smtClean="0"/>
              <a:t>(</a:t>
            </a:r>
            <a:r>
              <a:rPr lang="en-US" sz="2000" dirty="0"/>
              <a:t>Jude 1:8-9</a:t>
            </a:r>
            <a:r>
              <a:rPr lang="en-US" sz="2000" dirty="0" smtClean="0"/>
              <a:t>)</a:t>
            </a:r>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b. Speaking Evil of Things they Do Not Know:</a:t>
            </a:r>
          </a:p>
          <a:p>
            <a:pPr marL="0" indent="0">
              <a:buNone/>
            </a:pPr>
            <a:r>
              <a:rPr lang="en-US" sz="2000" dirty="0"/>
              <a:t>“But these, like natural brute beasts made to be caught and destroyed, speak evil of the things they do not understand, and will utterly perish in their own corruption”														  </a:t>
            </a:r>
            <a:r>
              <a:rPr lang="en-US" sz="2000" dirty="0" smtClean="0"/>
              <a:t>      </a:t>
            </a:r>
            <a:r>
              <a:rPr lang="en-US" sz="2000" dirty="0" smtClean="0"/>
              <a:t>(</a:t>
            </a:r>
            <a:r>
              <a:rPr lang="en-US" sz="2000" dirty="0"/>
              <a:t>2 Peter 2:12)</a:t>
            </a:r>
          </a:p>
          <a:p>
            <a:pPr marL="0" indent="0">
              <a:buNone/>
            </a:pPr>
            <a:r>
              <a:rPr lang="en-US" sz="2000" dirty="0"/>
              <a:t>“But these speak evil of whatever they do not know; and whatever they know naturally, like brute beasts, in these things they corrupt themselves”							  </a:t>
            </a:r>
            <a:r>
              <a:rPr lang="en-US" sz="2000" dirty="0" smtClean="0"/>
              <a:t>        </a:t>
            </a:r>
            <a:r>
              <a:rPr lang="en-US" sz="2000" dirty="0" smtClean="0"/>
              <a:t> </a:t>
            </a:r>
            <a:r>
              <a:rPr lang="en-US" sz="2000" dirty="0" smtClean="0"/>
              <a:t>(</a:t>
            </a:r>
            <a:r>
              <a:rPr lang="en-US" sz="2000" dirty="0"/>
              <a:t>Jude 1:10)</a:t>
            </a:r>
          </a:p>
          <a:p>
            <a:pPr marL="0" indent="0">
              <a:buNone/>
            </a:pPr>
            <a:r>
              <a:rPr lang="en-US" sz="2000" dirty="0"/>
              <a:t>c. Reveling in Feasts with Great Pleasure:</a:t>
            </a:r>
          </a:p>
          <a:p>
            <a:pPr marL="0" indent="0">
              <a:buNone/>
            </a:pPr>
            <a:r>
              <a:rPr lang="en-US" sz="2000" dirty="0"/>
              <a:t>“They are spots and blemishes, carousing in their own deceptions while they feast with you”														  </a:t>
            </a:r>
            <a:r>
              <a:rPr lang="en-US" sz="2000" dirty="0" smtClean="0"/>
              <a:t>      </a:t>
            </a:r>
            <a:r>
              <a:rPr lang="en-US" sz="2000" dirty="0" smtClean="0"/>
              <a:t>(</a:t>
            </a:r>
            <a:r>
              <a:rPr lang="en-US" sz="2000" dirty="0"/>
              <a:t>2 Peter 2:13</a:t>
            </a:r>
            <a:r>
              <a:rPr lang="en-US" sz="2000" dirty="0" smtClean="0"/>
              <a:t>)</a:t>
            </a:r>
            <a:endParaRPr lang="en-US" sz="2000" dirty="0"/>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“These are spots in your love feasts, while they feast with you without fear, serving only themselves”													    </a:t>
            </a:r>
            <a:r>
              <a:rPr lang="en-US" sz="2000" dirty="0" smtClean="0"/>
              <a:t>       </a:t>
            </a:r>
            <a:r>
              <a:rPr lang="en-US" sz="2000" dirty="0" smtClean="0"/>
              <a:t>(</a:t>
            </a:r>
            <a:r>
              <a:rPr lang="en-US" sz="2000" dirty="0"/>
              <a:t>Jude 1:12)</a:t>
            </a:r>
          </a:p>
          <a:p>
            <a:pPr marL="0" indent="0">
              <a:buNone/>
            </a:pPr>
            <a:r>
              <a:rPr lang="en-US" sz="2000" dirty="0"/>
              <a:t>d. Following the Way of Balaam for Profit:</a:t>
            </a:r>
          </a:p>
          <a:p>
            <a:pPr marL="0" indent="0">
              <a:buNone/>
            </a:pPr>
            <a:r>
              <a:rPr lang="en-US" sz="2000" dirty="0"/>
              <a:t>“They have forsaken the right way and gone astray, following the way of Balaam the son of </a:t>
            </a:r>
            <a:r>
              <a:rPr lang="en-US" sz="2000" dirty="0" err="1"/>
              <a:t>Beor</a:t>
            </a:r>
            <a:r>
              <a:rPr lang="en-US" sz="2000" dirty="0"/>
              <a:t>, who loved the wages of unrighteousness”							  	</a:t>
            </a:r>
            <a:r>
              <a:rPr lang="en-US" sz="2000" dirty="0" smtClean="0"/>
              <a:t>        </a:t>
            </a:r>
            <a:r>
              <a:rPr lang="en-US" sz="2000" dirty="0" smtClean="0"/>
              <a:t>(</a:t>
            </a:r>
            <a:r>
              <a:rPr lang="en-US" sz="2000" dirty="0"/>
              <a:t>2 Peter 2:15)</a:t>
            </a:r>
          </a:p>
          <a:p>
            <a:pPr marL="0" indent="0">
              <a:buNone/>
            </a:pPr>
            <a:r>
              <a:rPr lang="en-US" sz="2000" dirty="0"/>
              <a:t>“Woe to them! For they have gone in the way of Cain, have run greedily in the error of Balaam for profit”		   											 </a:t>
            </a:r>
            <a:r>
              <a:rPr lang="en-US" sz="2000" dirty="0" smtClean="0"/>
              <a:t>          </a:t>
            </a:r>
            <a:r>
              <a:rPr lang="en-US" sz="2000" dirty="0" smtClean="0"/>
              <a:t>(</a:t>
            </a:r>
            <a:r>
              <a:rPr lang="en-US" sz="2000" dirty="0"/>
              <a:t>Jude 1:11)</a:t>
            </a:r>
          </a:p>
          <a:p>
            <a:pPr marL="0" indent="0">
              <a:buNone/>
            </a:pPr>
            <a:r>
              <a:rPr lang="en-US" sz="2000" dirty="0"/>
              <a:t>e. Having a Deceiving Appearance</a:t>
            </a:r>
            <a:r>
              <a:rPr lang="en-US" sz="2000" dirty="0" smtClean="0"/>
              <a:t>:</a:t>
            </a:r>
            <a:endParaRPr lang="en-US" sz="2000" dirty="0"/>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“These are wells without water, clouds carried by a tempest, for whom is reserved the blackness of darkness forever”									 		</a:t>
            </a:r>
            <a:r>
              <a:rPr lang="en-US" sz="2000" dirty="0" smtClean="0"/>
              <a:t>        </a:t>
            </a:r>
            <a:r>
              <a:rPr lang="en-US" sz="2000" dirty="0" smtClean="0"/>
              <a:t>(</a:t>
            </a:r>
            <a:r>
              <a:rPr lang="en-US" sz="2000" dirty="0"/>
              <a:t>2 Peter 2:17)</a:t>
            </a:r>
          </a:p>
          <a:p>
            <a:pPr marL="0" indent="0">
              <a:buNone/>
            </a:pPr>
            <a:r>
              <a:rPr lang="en-US" sz="2000" dirty="0"/>
              <a:t>“They are clouds without water, carried about by the winds… wandering stars for whom is reserved the blackness of darkness forever”							      	    </a:t>
            </a:r>
            <a:r>
              <a:rPr lang="en-US" sz="2000" dirty="0" smtClean="0"/>
              <a:t>  </a:t>
            </a:r>
            <a:r>
              <a:rPr lang="en-US" sz="2000" dirty="0" smtClean="0"/>
              <a:t>(</a:t>
            </a:r>
            <a:r>
              <a:rPr lang="en-US" sz="2000" dirty="0"/>
              <a:t>Jude 1:12,13)</a:t>
            </a:r>
          </a:p>
          <a:p>
            <a:pPr marL="0" indent="0">
              <a:buNone/>
            </a:pPr>
            <a:r>
              <a:rPr lang="en-US" sz="2000" dirty="0"/>
              <a:t>f. Scoffers Walking According to their Own Lusts:</a:t>
            </a:r>
          </a:p>
          <a:p>
            <a:pPr marL="0" indent="0">
              <a:buNone/>
            </a:pPr>
            <a:r>
              <a:rPr lang="en-US" sz="2000" dirty="0"/>
              <a:t>“That you may be mindful of the words which were spoken before by the holy prophets, and of the commandment of us, the apostles of the Lord and Savior, knowing this first: that scoffers will come in the last days, walking according to their own lusts, and saying: Where is the promise of His coming?”															</a:t>
            </a:r>
            <a:r>
              <a:rPr lang="en-US" sz="2000" dirty="0" smtClean="0"/>
              <a:t>      </a:t>
            </a:r>
            <a:r>
              <a:rPr lang="en-US" sz="2000" dirty="0" smtClean="0"/>
              <a:t> </a:t>
            </a:r>
            <a:r>
              <a:rPr lang="en-US" sz="2000" dirty="0" smtClean="0"/>
              <a:t>(</a:t>
            </a:r>
            <a:r>
              <a:rPr lang="en-US" sz="2000" dirty="0"/>
              <a:t>2 Peter 3:2-4</a:t>
            </a:r>
            <a:r>
              <a:rPr lang="en-US" sz="2000" dirty="0" smtClean="0"/>
              <a:t>)</a:t>
            </a:r>
            <a:endParaRPr lang="en-US" sz="2000" dirty="0"/>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rmAutofit lnSpcReduction="10000"/>
          </a:bodyPr>
          <a:lstStyle/>
          <a:p>
            <a:pPr marL="0" indent="0">
              <a:buNone/>
            </a:pPr>
            <a:r>
              <a:rPr lang="en-US" sz="2000" dirty="0"/>
              <a:t>“But you, beloved, remember the words which were spoken before by the apostles of our Lord Jesus Christ: how they told you that there would be mockers in the last time who would walk according to their own ungodly lusts”																</a:t>
            </a:r>
            <a:r>
              <a:rPr lang="en-US" sz="2000" dirty="0" smtClean="0"/>
              <a:t>       </a:t>
            </a:r>
            <a:r>
              <a:rPr lang="en-US" sz="2000" dirty="0" smtClean="0"/>
              <a:t>(</a:t>
            </a:r>
            <a:r>
              <a:rPr lang="en-US" sz="2000" dirty="0"/>
              <a:t>Jude1:17-18)</a:t>
            </a:r>
          </a:p>
          <a:p>
            <a:pPr marL="0" indent="0">
              <a:buNone/>
            </a:pPr>
            <a:r>
              <a:rPr lang="en-US" sz="2200" dirty="0"/>
              <a:t>III. </a:t>
            </a:r>
            <a:r>
              <a:rPr lang="en-US" sz="2200" u="sng" dirty="0"/>
              <a:t>The Three Epistles of St. John:</a:t>
            </a:r>
          </a:p>
          <a:p>
            <a:pPr marL="0" indent="0">
              <a:buNone/>
            </a:pPr>
            <a:r>
              <a:rPr lang="en-US" sz="2000" dirty="0"/>
              <a:t>A) </a:t>
            </a:r>
            <a:r>
              <a:rPr lang="en-US" sz="2000" u="sng" dirty="0"/>
              <a:t>Between the 1</a:t>
            </a:r>
            <a:r>
              <a:rPr lang="en-US" sz="2000" u="sng" baseline="30000" dirty="0"/>
              <a:t>st</a:t>
            </a:r>
            <a:r>
              <a:rPr lang="en-US" sz="2000" u="sng" dirty="0"/>
              <a:t> and the 2</a:t>
            </a:r>
            <a:r>
              <a:rPr lang="en-US" sz="2000" u="sng" baseline="30000" dirty="0"/>
              <a:t>nd</a:t>
            </a:r>
            <a:r>
              <a:rPr lang="en-US" sz="2000" u="sng" dirty="0"/>
              <a:t> Epistles:</a:t>
            </a:r>
          </a:p>
          <a:p>
            <a:pPr marL="0" indent="0">
              <a:buNone/>
            </a:pPr>
            <a:r>
              <a:rPr lang="en-US" sz="2000" i="1" dirty="0"/>
              <a:t>1. The Imperative of Love:</a:t>
            </a:r>
          </a:p>
          <a:p>
            <a:pPr marL="0" indent="0">
              <a:buNone/>
            </a:pPr>
            <a:r>
              <a:rPr lang="en-US" sz="2000" dirty="0"/>
              <a:t>a. Love One Another:</a:t>
            </a:r>
          </a:p>
          <a:p>
            <a:pPr marL="0" indent="0">
              <a:buNone/>
            </a:pPr>
            <a:r>
              <a:rPr lang="en-US" sz="2000" dirty="0"/>
              <a:t>“And this is His commandment: that we should believe on the name of His Son Jesus Christ and love one another, as He gave us commandment”							   </a:t>
            </a:r>
            <a:r>
              <a:rPr lang="en-US" sz="2000" dirty="0" smtClean="0"/>
              <a:t>     </a:t>
            </a:r>
            <a:r>
              <a:rPr lang="en-US" sz="2000" dirty="0" smtClean="0"/>
              <a:t>(</a:t>
            </a:r>
            <a:r>
              <a:rPr lang="en-US" sz="2000" dirty="0"/>
              <a:t>1 John 3:23</a:t>
            </a:r>
            <a:r>
              <a:rPr lang="en-US" sz="2000" dirty="0" smtClean="0"/>
              <a:t>)</a:t>
            </a:r>
            <a:endParaRPr lang="en-US" sz="2000" dirty="0"/>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“And now I plead with you, lady, not as though I wrote a new commandment to you, but that which we have had from the beginning: that we love one another”													</a:t>
            </a:r>
            <a:r>
              <a:rPr lang="en-US" sz="2000" dirty="0" smtClean="0"/>
              <a:t>          </a:t>
            </a:r>
            <a:r>
              <a:rPr lang="en-US" sz="2000" dirty="0" smtClean="0"/>
              <a:t>(</a:t>
            </a:r>
            <a:r>
              <a:rPr lang="en-US" sz="2000" dirty="0"/>
              <a:t>2 John 1:5)</a:t>
            </a:r>
          </a:p>
          <a:p>
            <a:pPr marL="0" indent="0">
              <a:buNone/>
            </a:pPr>
            <a:r>
              <a:rPr lang="en-US" sz="2000" dirty="0"/>
              <a:t>b. Love is to Keep to God’s Commandments:</a:t>
            </a:r>
          </a:p>
          <a:p>
            <a:pPr marL="0" indent="0">
              <a:buNone/>
            </a:pPr>
            <a:r>
              <a:rPr lang="en-US" sz="2000" dirty="0"/>
              <a:t>“For this is the love of God, that we keep His commandments”							 	</a:t>
            </a:r>
            <a:r>
              <a:rPr lang="en-US" sz="2000" dirty="0" smtClean="0"/>
              <a:t>          </a:t>
            </a:r>
            <a:r>
              <a:rPr lang="en-US" sz="2000" dirty="0" smtClean="0"/>
              <a:t>(</a:t>
            </a:r>
            <a:r>
              <a:rPr lang="en-US" sz="2000" dirty="0"/>
              <a:t>1 John 5:3)</a:t>
            </a:r>
          </a:p>
          <a:p>
            <a:pPr marL="0" indent="0">
              <a:buNone/>
            </a:pPr>
            <a:r>
              <a:rPr lang="en-US" sz="2000" dirty="0"/>
              <a:t>“This is love, that we walk according to His commandments”									 </a:t>
            </a:r>
            <a:r>
              <a:rPr lang="en-US" sz="2000" dirty="0" smtClean="0"/>
              <a:t>         </a:t>
            </a:r>
            <a:r>
              <a:rPr lang="en-US" sz="2000" dirty="0" smtClean="0"/>
              <a:t>(</a:t>
            </a:r>
            <a:r>
              <a:rPr lang="en-US" sz="2000" dirty="0"/>
              <a:t>2 John 1:6)</a:t>
            </a:r>
          </a:p>
          <a:p>
            <a:pPr marL="0" indent="0">
              <a:buNone/>
            </a:pPr>
            <a:r>
              <a:rPr lang="en-US" sz="2000" i="1" dirty="0"/>
              <a:t>2. He Who Denies the Lord Jesus Christ:</a:t>
            </a:r>
          </a:p>
          <a:p>
            <a:pPr marL="0" indent="0">
              <a:buNone/>
            </a:pPr>
            <a:r>
              <a:rPr lang="en-US" sz="2000" dirty="0"/>
              <a:t>a. </a:t>
            </a:r>
            <a:r>
              <a:rPr lang="en-US" sz="2000" dirty="0"/>
              <a:t>I</a:t>
            </a:r>
            <a:r>
              <a:rPr lang="en-US" sz="2000" dirty="0" smtClean="0"/>
              <a:t>s </a:t>
            </a:r>
            <a:r>
              <a:rPr lang="en-US" sz="2000" dirty="0"/>
              <a:t>an Antichrist</a:t>
            </a:r>
            <a:r>
              <a:rPr lang="en-US" sz="2000" dirty="0" smtClean="0"/>
              <a:t>:</a:t>
            </a:r>
            <a:endParaRPr lang="en-US" sz="2000" dirty="0"/>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“And every spirit that does not confess that Jesus Christ has come in the flesh is not of God. And this is the spirit of the Antichrist, which you have heard was coming, and is now already in the world”										     </a:t>
            </a:r>
            <a:r>
              <a:rPr lang="en-US" sz="2000" dirty="0" smtClean="0"/>
              <a:t>     </a:t>
            </a:r>
            <a:r>
              <a:rPr lang="en-US" sz="2000" dirty="0" smtClean="0"/>
              <a:t>(</a:t>
            </a:r>
            <a:r>
              <a:rPr lang="en-US" sz="2000" dirty="0"/>
              <a:t>1 John 4:3)</a:t>
            </a:r>
          </a:p>
          <a:p>
            <a:pPr marL="0" indent="0">
              <a:buNone/>
            </a:pPr>
            <a:r>
              <a:rPr lang="en-US" sz="2000" dirty="0"/>
              <a:t>“For many deceivers have gone out into the world who do not confess Jesus Christ as coming in the flesh. This is a deceiver and an antichrist”							     </a:t>
            </a:r>
            <a:r>
              <a:rPr lang="en-US" sz="2000" dirty="0" smtClean="0"/>
              <a:t>     </a:t>
            </a:r>
            <a:r>
              <a:rPr lang="en-US" sz="2000" dirty="0" smtClean="0"/>
              <a:t>(</a:t>
            </a:r>
            <a:r>
              <a:rPr lang="en-US" sz="2000" dirty="0"/>
              <a:t>2 John 1:7)</a:t>
            </a:r>
          </a:p>
          <a:p>
            <a:pPr marL="0" indent="0">
              <a:buNone/>
            </a:pPr>
            <a:r>
              <a:rPr lang="en-US" sz="2000" dirty="0" smtClean="0"/>
              <a:t>b. Does </a:t>
            </a:r>
            <a:r>
              <a:rPr lang="en-US" sz="2000" dirty="0"/>
              <a:t>Not Have God:</a:t>
            </a:r>
          </a:p>
          <a:p>
            <a:pPr marL="0" indent="0">
              <a:buNone/>
            </a:pPr>
            <a:r>
              <a:rPr lang="en-US" sz="2000" dirty="0"/>
              <a:t>“Whoever denies the Son does not have the Father either; he who acknowledges the Son has the Father also”											    </a:t>
            </a:r>
            <a:r>
              <a:rPr lang="en-US" sz="2000" dirty="0" smtClean="0"/>
              <a:t>    </a:t>
            </a:r>
            <a:r>
              <a:rPr lang="en-US" sz="2000" dirty="0" smtClean="0"/>
              <a:t>(</a:t>
            </a:r>
            <a:r>
              <a:rPr lang="en-US" sz="2000" dirty="0"/>
              <a:t>1 John 2:23)</a:t>
            </a:r>
          </a:p>
          <a:p>
            <a:pPr marL="0" indent="0">
              <a:buNone/>
            </a:pPr>
            <a:r>
              <a:rPr lang="en-US" sz="2000" dirty="0"/>
              <a:t>“Whoever transgresses and does not abide in the doctrine of </a:t>
            </a:r>
            <a:r>
              <a:rPr lang="en-US" sz="2000" dirty="0" smtClean="0"/>
              <a:t>Christ</a:t>
            </a:r>
            <a:r>
              <a:rPr lang="mr-IN" sz="2000" dirty="0" smtClean="0"/>
              <a:t>…</a:t>
            </a:r>
            <a:r>
              <a:rPr lang="en-CA" sz="2000" dirty="0" smtClean="0"/>
              <a:t> </a:t>
            </a:r>
            <a:endParaRPr lang="en-US" sz="2000" dirty="0"/>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smtClean="0"/>
              <a:t>does not </a:t>
            </a:r>
            <a:r>
              <a:rPr lang="en-US" sz="2000" dirty="0"/>
              <a:t>have God. He who abides in the doctrine of Christ has both the Father and the Son”													</a:t>
            </a:r>
            <a:r>
              <a:rPr lang="en-US" sz="2000" dirty="0"/>
              <a:t> </a:t>
            </a:r>
            <a:r>
              <a:rPr lang="en-US" sz="2000" dirty="0" smtClean="0"/>
              <a:t>                     </a:t>
            </a:r>
            <a:r>
              <a:rPr lang="en-US" sz="2000" dirty="0" smtClean="0"/>
              <a:t>(</a:t>
            </a:r>
            <a:r>
              <a:rPr lang="en-US" sz="2000" dirty="0"/>
              <a:t>2 John 1:9)</a:t>
            </a:r>
          </a:p>
          <a:p>
            <a:pPr marL="0" indent="0">
              <a:buNone/>
            </a:pPr>
            <a:r>
              <a:rPr lang="en-US" sz="2000" dirty="0"/>
              <a:t>B) </a:t>
            </a:r>
            <a:r>
              <a:rPr lang="en-US" sz="2000" u="sng" dirty="0"/>
              <a:t>Between the 2</a:t>
            </a:r>
            <a:r>
              <a:rPr lang="en-US" sz="2000" u="sng" baseline="30000" dirty="0"/>
              <a:t>nd</a:t>
            </a:r>
            <a:r>
              <a:rPr lang="en-US" sz="2000" u="sng" dirty="0"/>
              <a:t> and the 3</a:t>
            </a:r>
            <a:r>
              <a:rPr lang="en-US" sz="2000" u="sng" baseline="30000" dirty="0"/>
              <a:t>rd</a:t>
            </a:r>
            <a:r>
              <a:rPr lang="en-US" sz="2000" u="sng" dirty="0"/>
              <a:t> Epistles:</a:t>
            </a:r>
          </a:p>
          <a:p>
            <a:pPr marL="0" indent="0">
              <a:buNone/>
            </a:pPr>
            <a:r>
              <a:rPr lang="en-US" sz="2000" i="1" dirty="0"/>
              <a:t>1. The Style of the Opening Greeting:</a:t>
            </a:r>
          </a:p>
          <a:p>
            <a:pPr marL="0" indent="0">
              <a:buNone/>
            </a:pPr>
            <a:r>
              <a:rPr lang="en-US" sz="2000" dirty="0"/>
              <a:t>“The Elder, to the elect lady and her children, whom I love in truth”								 </a:t>
            </a:r>
            <a:r>
              <a:rPr lang="en-US" sz="2000" dirty="0" smtClean="0"/>
              <a:t>         </a:t>
            </a:r>
            <a:r>
              <a:rPr lang="en-US" sz="2000" dirty="0" smtClean="0"/>
              <a:t>(</a:t>
            </a:r>
            <a:r>
              <a:rPr lang="en-US" sz="2000" dirty="0"/>
              <a:t>2 John 1:1)</a:t>
            </a:r>
          </a:p>
          <a:p>
            <a:pPr marL="0" indent="0">
              <a:buNone/>
            </a:pPr>
            <a:r>
              <a:rPr lang="en-US" sz="2000" dirty="0"/>
              <a:t>“The Elder, to the beloved Gaius, whom I love in truth”									  </a:t>
            </a:r>
            <a:r>
              <a:rPr lang="en-US" sz="2000" dirty="0" smtClean="0"/>
              <a:t>        </a:t>
            </a:r>
            <a:r>
              <a:rPr lang="en-US" sz="2000" dirty="0" smtClean="0"/>
              <a:t>(</a:t>
            </a:r>
            <a:r>
              <a:rPr lang="en-US" sz="2000" dirty="0"/>
              <a:t>3 John 1:1</a:t>
            </a:r>
            <a:r>
              <a:rPr lang="en-US" sz="2000" dirty="0" smtClean="0"/>
              <a:t>)</a:t>
            </a:r>
          </a:p>
          <a:p>
            <a:pPr marL="0" indent="0">
              <a:buNone/>
            </a:pPr>
            <a:r>
              <a:rPr lang="en-US" sz="2000" i="1" dirty="0"/>
              <a:t>2. St. John’s Children Walking in Truth is a Source of Great Joy to Him</a:t>
            </a:r>
            <a:r>
              <a:rPr lang="en-US" sz="2000" i="1" dirty="0" smtClean="0"/>
              <a:t>:</a:t>
            </a:r>
            <a:endParaRPr lang="en-US" sz="2000" i="1" dirty="0"/>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rmAutofit/>
          </a:bodyPr>
          <a:lstStyle/>
          <a:p>
            <a:pPr marL="0" indent="0">
              <a:buNone/>
            </a:pPr>
            <a:r>
              <a:rPr lang="en-US" sz="2000" dirty="0" smtClean="0"/>
              <a:t>“</a:t>
            </a:r>
            <a:r>
              <a:rPr lang="en-US" sz="2000" dirty="0"/>
              <a:t>I rejoiced greatly that I have found some of your children walking in truth”																 </a:t>
            </a:r>
            <a:r>
              <a:rPr lang="en-US" sz="2000" dirty="0" smtClean="0"/>
              <a:t>         </a:t>
            </a:r>
            <a:r>
              <a:rPr lang="en-US" sz="2000" dirty="0" smtClean="0"/>
              <a:t>(</a:t>
            </a:r>
            <a:r>
              <a:rPr lang="en-US" sz="2000" dirty="0"/>
              <a:t>2 John 1:4)</a:t>
            </a:r>
          </a:p>
          <a:p>
            <a:pPr marL="0" indent="0">
              <a:buNone/>
            </a:pPr>
            <a:r>
              <a:rPr lang="en-US" sz="2000" dirty="0"/>
              <a:t>“For I rejoiced greatly when brethren came and testified of the truth that is in you, just as you walk in the truth. I have no greater joy than to hear that my children walk in truth”						         					 	  </a:t>
            </a:r>
            <a:r>
              <a:rPr lang="en-US" sz="2000" dirty="0" smtClean="0"/>
              <a:t>     </a:t>
            </a:r>
            <a:r>
              <a:rPr lang="en-US" sz="2000" dirty="0" smtClean="0"/>
              <a:t>(</a:t>
            </a:r>
            <a:r>
              <a:rPr lang="en-US" sz="2000" dirty="0"/>
              <a:t>3 John 1:3-4)</a:t>
            </a:r>
          </a:p>
          <a:p>
            <a:pPr marL="0" indent="0">
              <a:buNone/>
            </a:pPr>
            <a:r>
              <a:rPr lang="en-US" sz="2000" i="1" dirty="0"/>
              <a:t>3. Expressing his Desire to Speak Verbally:</a:t>
            </a:r>
          </a:p>
          <a:p>
            <a:pPr marL="0" indent="0">
              <a:buNone/>
            </a:pPr>
            <a:r>
              <a:rPr lang="en-US" sz="2000" dirty="0"/>
              <a:t>“Having many things to write to you, I did not wish to do so with paper and ink; but I hope to come to you and speak face to face, that our joy may be full”															 </a:t>
            </a:r>
            <a:r>
              <a:rPr lang="en-US" sz="2000" dirty="0" smtClean="0"/>
              <a:t>       </a:t>
            </a:r>
            <a:r>
              <a:rPr lang="en-US" sz="2000" dirty="0" smtClean="0"/>
              <a:t>(</a:t>
            </a:r>
            <a:r>
              <a:rPr lang="en-US" sz="2000" dirty="0"/>
              <a:t>2 John 1:12</a:t>
            </a:r>
            <a:r>
              <a:rPr lang="en-US" sz="2000" dirty="0" smtClean="0"/>
              <a:t>)</a:t>
            </a:r>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597149"/>
            <a:ext cx="6498158" cy="1724867"/>
          </a:xfrm>
        </p:spPr>
        <p:txBody>
          <a:bodyPr/>
          <a:lstStyle/>
          <a:p>
            <a:r>
              <a:rPr lang="en-US" sz="4800" b="1" dirty="0" smtClean="0">
                <a:solidFill>
                  <a:srgbClr val="2C7C9F"/>
                </a:solidFill>
                <a:latin typeface="Times New Roman"/>
                <a:cs typeface="Times New Roman"/>
              </a:rPr>
              <a:t>Introduction to </a:t>
            </a:r>
            <a:br>
              <a:rPr lang="en-US" sz="4800" b="1" dirty="0" smtClean="0">
                <a:solidFill>
                  <a:srgbClr val="2C7C9F"/>
                </a:solidFill>
                <a:latin typeface="Times New Roman"/>
                <a:cs typeface="Times New Roman"/>
              </a:rPr>
            </a:br>
            <a:r>
              <a:rPr lang="en-US" sz="4800" b="1" dirty="0" smtClean="0">
                <a:solidFill>
                  <a:srgbClr val="2C7C9F"/>
                </a:solidFill>
                <a:latin typeface="Times New Roman"/>
                <a:cs typeface="Times New Roman"/>
              </a:rPr>
              <a:t>the Catholic Epistles</a:t>
            </a:r>
            <a:br>
              <a:rPr lang="en-US" sz="4800" b="1" dirty="0" smtClean="0">
                <a:solidFill>
                  <a:srgbClr val="2C7C9F"/>
                </a:solidFill>
                <a:latin typeface="Times New Roman"/>
                <a:cs typeface="Times New Roman"/>
              </a:rPr>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677580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indent="0">
              <a:buClr>
                <a:srgbClr val="2C7C9F">
                  <a:lumMod val="60000"/>
                  <a:lumOff val="40000"/>
                </a:srgbClr>
              </a:buClr>
              <a:buNone/>
            </a:pPr>
            <a:r>
              <a:rPr lang="en-US" sz="2000" dirty="0"/>
              <a:t>“I had many things to write, but I do not wish to write to you with pen and ink; but I hope to see you shortly, and we shall speak face to face”								   </a:t>
            </a:r>
            <a:r>
              <a:rPr lang="en-US" sz="2000" dirty="0" smtClean="0"/>
              <a:t>(</a:t>
            </a:r>
            <a:r>
              <a:rPr lang="en-US" sz="2000" dirty="0"/>
              <a:t>3 John 1:13-14</a:t>
            </a:r>
            <a:r>
              <a:rPr lang="en-US" sz="2000" dirty="0" smtClean="0"/>
              <a:t>)</a:t>
            </a:r>
            <a:endParaRPr lang="en-US" sz="2000" dirty="0"/>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What are the Catholic Epistles?</a:t>
            </a:r>
          </a:p>
          <a:p>
            <a:pPr marL="0" lvl="0" indent="0">
              <a:buClr>
                <a:srgbClr val="2C7C9F">
                  <a:lumMod val="60000"/>
                  <a:lumOff val="40000"/>
                </a:srgbClr>
              </a:buClr>
              <a:buNone/>
            </a:pPr>
            <a:r>
              <a:rPr lang="en-US" sz="2000" dirty="0">
                <a:solidFill>
                  <a:prstClr val="black">
                    <a:lumMod val="65000"/>
                    <a:lumOff val="35000"/>
                  </a:prstClr>
                </a:solidFill>
              </a:rPr>
              <a:t>+ The Catholic Epistles are books in the New Testament in the form of letters.</a:t>
            </a:r>
          </a:p>
          <a:p>
            <a:pPr marL="0" lvl="0" indent="0">
              <a:buClr>
                <a:srgbClr val="2C7C9F">
                  <a:lumMod val="60000"/>
                  <a:lumOff val="40000"/>
                </a:srgbClr>
              </a:buClr>
              <a:buNone/>
            </a:pPr>
            <a:r>
              <a:rPr lang="en-US" sz="2000" dirty="0">
                <a:solidFill>
                  <a:prstClr val="black">
                    <a:lumMod val="65000"/>
                    <a:lumOff val="35000"/>
                  </a:prstClr>
                </a:solidFill>
              </a:rPr>
              <a:t>+ They are termed ‘Catholic,’ meaning ‘General,’ or ‘Universal,’ because for the most part their intended audience seems to be Christians in general rather than individual persons or congregations as is the case with the Pauline epistles. While the 2</a:t>
            </a:r>
            <a:r>
              <a:rPr lang="en-US" sz="2000" baseline="30000" dirty="0">
                <a:solidFill>
                  <a:prstClr val="black">
                    <a:lumMod val="65000"/>
                    <a:lumOff val="35000"/>
                  </a:prstClr>
                </a:solidFill>
              </a:rPr>
              <a:t>nd</a:t>
            </a:r>
            <a:r>
              <a:rPr lang="en-US" sz="2000" dirty="0">
                <a:solidFill>
                  <a:prstClr val="black">
                    <a:lumMod val="65000"/>
                    <a:lumOff val="35000"/>
                  </a:prstClr>
                </a:solidFill>
              </a:rPr>
              <a:t> and 3</a:t>
            </a:r>
            <a:r>
              <a:rPr lang="en-US" sz="2000" baseline="30000" dirty="0">
                <a:solidFill>
                  <a:prstClr val="black">
                    <a:lumMod val="65000"/>
                    <a:lumOff val="35000"/>
                  </a:prstClr>
                </a:solidFill>
              </a:rPr>
              <a:t>rd</a:t>
            </a:r>
            <a:r>
              <a:rPr lang="en-US" sz="2000" dirty="0">
                <a:solidFill>
                  <a:prstClr val="black">
                    <a:lumMod val="65000"/>
                    <a:lumOff val="35000"/>
                  </a:prstClr>
                </a:solidFill>
              </a:rPr>
              <a:t> epistles of St. John are exceptions, however, due to their smallness, they might be considered as extension to his St. John’s 1</a:t>
            </a:r>
            <a:r>
              <a:rPr lang="en-US" sz="2000" baseline="30000" dirty="0">
                <a:solidFill>
                  <a:prstClr val="black">
                    <a:lumMod val="65000"/>
                    <a:lumOff val="35000"/>
                  </a:prstClr>
                </a:solidFill>
              </a:rPr>
              <a:t>st</a:t>
            </a:r>
            <a:r>
              <a:rPr lang="en-US" sz="2000" dirty="0">
                <a:solidFill>
                  <a:prstClr val="black">
                    <a:lumMod val="65000"/>
                    <a:lumOff val="35000"/>
                  </a:prstClr>
                </a:solidFill>
              </a:rPr>
              <a:t> epistle, especially with them carrying the same nature and style as it does.</a:t>
            </a:r>
          </a:p>
          <a:p>
            <a:pPr marL="0" lvl="0" indent="0">
              <a:buClr>
                <a:srgbClr val="2C7C9F">
                  <a:lumMod val="60000"/>
                  <a:lumOff val="40000"/>
                </a:srgbClr>
              </a:buClr>
              <a:buNone/>
            </a:pPr>
            <a:r>
              <a:rPr lang="en-US" b="1" dirty="0">
                <a:solidFill>
                  <a:prstClr val="black">
                    <a:lumMod val="65000"/>
                    <a:lumOff val="35000"/>
                  </a:prstClr>
                </a:solidFill>
              </a:rPr>
              <a:t>How Many Catholic Epistles are There?</a:t>
            </a:r>
          </a:p>
          <a:p>
            <a:pPr marL="0" lvl="0" indent="0">
              <a:buClr>
                <a:srgbClr val="2C7C9F">
                  <a:lumMod val="60000"/>
                  <a:lumOff val="40000"/>
                </a:srgbClr>
              </a:buClr>
              <a:buNone/>
            </a:pPr>
            <a:r>
              <a:rPr lang="en-US" sz="2000" dirty="0">
                <a:solidFill>
                  <a:prstClr val="black">
                    <a:lumMod val="65000"/>
                    <a:lumOff val="35000"/>
                  </a:prstClr>
                </a:solidFill>
              </a:rPr>
              <a:t>+ There are 7 Catholic epistles, which are the epistle of St. James, </a:t>
            </a:r>
            <a:r>
              <a:rPr lang="en-US" sz="2000" dirty="0" smtClean="0">
                <a:solidFill>
                  <a:prstClr val="black">
                    <a:lumMod val="65000"/>
                    <a:lumOff val="35000"/>
                  </a:prstClr>
                </a:solidFill>
              </a:rPr>
              <a:t>1</a:t>
            </a:r>
            <a:r>
              <a:rPr lang="en-US" sz="2000" baseline="30000" dirty="0" smtClean="0">
                <a:solidFill>
                  <a:prstClr val="black">
                    <a:lumMod val="65000"/>
                    <a:lumOff val="35000"/>
                  </a:prstClr>
                </a:solidFill>
              </a:rPr>
              <a:t>st</a:t>
            </a:r>
            <a:r>
              <a:rPr lang="mr-IN" sz="2000" dirty="0" smtClean="0">
                <a:solidFill>
                  <a:prstClr val="black">
                    <a:lumMod val="65000"/>
                    <a:lumOff val="35000"/>
                  </a:prstClr>
                </a:solidFill>
              </a:rPr>
              <a:t>…</a:t>
            </a:r>
            <a:r>
              <a:rPr lang="en-CA" sz="2000" dirty="0" smtClean="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11391772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315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07">
                                          <p:stCondLst>
                                            <p:cond delay="0"/>
                                          </p:stCondLst>
                                        </p:cTn>
                                        <p:tgtEl>
                                          <p:spTgt spid="3">
                                            <p:txEl>
                                              <p:pRg st="3" end="3"/>
                                            </p:txEl>
                                          </p:spTgt>
                                        </p:tgtEl>
                                      </p:cBhvr>
                                    </p:animEffect>
                                    <p:anim calcmode="lin" valueType="num">
                                      <p:cBhvr>
                                        <p:cTn id="44"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3">
                                          <p:stCondLst>
                                            <p:cond delay="569"/>
                                          </p:stCondLst>
                                        </p:cTn>
                                        <p:tgtEl>
                                          <p:spTgt spid="3">
                                            <p:txEl>
                                              <p:pRg st="3" end="3"/>
                                            </p:txEl>
                                          </p:spTgt>
                                        </p:tgtEl>
                                      </p:cBhvr>
                                      <p:to x="100000" y="60000"/>
                                    </p:animScale>
                                    <p:animScale>
                                      <p:cBhvr>
                                        <p:cTn id="50" dur="145" decel="50000">
                                          <p:stCondLst>
                                            <p:cond delay="592"/>
                                          </p:stCondLst>
                                        </p:cTn>
                                        <p:tgtEl>
                                          <p:spTgt spid="3">
                                            <p:txEl>
                                              <p:pRg st="3" end="3"/>
                                            </p:txEl>
                                          </p:spTgt>
                                        </p:tgtEl>
                                      </p:cBhvr>
                                      <p:to x="100000" y="100000"/>
                                    </p:animScale>
                                    <p:animScale>
                                      <p:cBhvr>
                                        <p:cTn id="51" dur="23">
                                          <p:stCondLst>
                                            <p:cond delay="1148"/>
                                          </p:stCondLst>
                                        </p:cTn>
                                        <p:tgtEl>
                                          <p:spTgt spid="3">
                                            <p:txEl>
                                              <p:pRg st="3" end="3"/>
                                            </p:txEl>
                                          </p:spTgt>
                                        </p:tgtEl>
                                      </p:cBhvr>
                                      <p:to x="100000" y="80000"/>
                                    </p:animScale>
                                    <p:animScale>
                                      <p:cBhvr>
                                        <p:cTn id="52" dur="145" decel="50000">
                                          <p:stCondLst>
                                            <p:cond delay="1171"/>
                                          </p:stCondLst>
                                        </p:cTn>
                                        <p:tgtEl>
                                          <p:spTgt spid="3">
                                            <p:txEl>
                                              <p:pRg st="3" end="3"/>
                                            </p:txEl>
                                          </p:spTgt>
                                        </p:tgtEl>
                                      </p:cBhvr>
                                      <p:to x="100000" y="100000"/>
                                    </p:animScale>
                                    <p:animScale>
                                      <p:cBhvr>
                                        <p:cTn id="53" dur="23">
                                          <p:stCondLst>
                                            <p:cond delay="1437"/>
                                          </p:stCondLst>
                                        </p:cTn>
                                        <p:tgtEl>
                                          <p:spTgt spid="3">
                                            <p:txEl>
                                              <p:pRg st="3" end="3"/>
                                            </p:txEl>
                                          </p:spTgt>
                                        </p:tgtEl>
                                      </p:cBhvr>
                                      <p:to x="100000" y="90000"/>
                                    </p:animScale>
                                    <p:animScale>
                                      <p:cBhvr>
                                        <p:cTn id="54" dur="145" decel="50000">
                                          <p:stCondLst>
                                            <p:cond delay="1459"/>
                                          </p:stCondLst>
                                        </p:cTn>
                                        <p:tgtEl>
                                          <p:spTgt spid="3">
                                            <p:txEl>
                                              <p:pRg st="3" end="3"/>
                                            </p:txEl>
                                          </p:spTgt>
                                        </p:tgtEl>
                                      </p:cBhvr>
                                      <p:to x="100000" y="100000"/>
                                    </p:animScale>
                                    <p:animScale>
                                      <p:cBhvr>
                                        <p:cTn id="55" dur="23">
                                          <p:stCondLst>
                                            <p:cond delay="1582"/>
                                          </p:stCondLst>
                                        </p:cTn>
                                        <p:tgtEl>
                                          <p:spTgt spid="3">
                                            <p:txEl>
                                              <p:pRg st="3" end="3"/>
                                            </p:txEl>
                                          </p:spTgt>
                                        </p:tgtEl>
                                      </p:cBhvr>
                                      <p:to x="100000" y="95000"/>
                                    </p:animScale>
                                    <p:animScale>
                                      <p:cBhvr>
                                        <p:cTn id="56" dur="145" decel="50000">
                                          <p:stCondLst>
                                            <p:cond delay="1605"/>
                                          </p:stCondLst>
                                        </p:cTn>
                                        <p:tgtEl>
                                          <p:spTgt spid="3">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blinds(horizontal)">
                                      <p:cBhvr>
                                        <p:cTn id="6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and 2</a:t>
            </a:r>
            <a:r>
              <a:rPr lang="en-US" sz="2000" baseline="30000" dirty="0">
                <a:solidFill>
                  <a:prstClr val="black">
                    <a:lumMod val="65000"/>
                    <a:lumOff val="35000"/>
                  </a:prstClr>
                </a:solidFill>
              </a:rPr>
              <a:t>nd</a:t>
            </a:r>
            <a:r>
              <a:rPr lang="en-US" sz="2000" dirty="0">
                <a:solidFill>
                  <a:prstClr val="black">
                    <a:lumMod val="65000"/>
                    <a:lumOff val="35000"/>
                  </a:prstClr>
                </a:solidFill>
              </a:rPr>
              <a:t> epistles of St. Peter, 3 epistles for St. John and 1 epistle written by St. Jude.</a:t>
            </a:r>
          </a:p>
          <a:p>
            <a:pPr marL="0" lvl="0" indent="0">
              <a:buClr>
                <a:srgbClr val="2C7C9F">
                  <a:lumMod val="60000"/>
                  <a:lumOff val="40000"/>
                </a:srgbClr>
              </a:buClr>
              <a:buNone/>
            </a:pPr>
            <a:r>
              <a:rPr lang="en-US" b="1" dirty="0">
                <a:solidFill>
                  <a:prstClr val="black">
                    <a:lumMod val="65000"/>
                    <a:lumOff val="35000"/>
                  </a:prstClr>
                </a:solidFill>
              </a:rPr>
              <a:t>The Catholic Epistles and the Church Liturgies:</a:t>
            </a:r>
          </a:p>
          <a:p>
            <a:pPr marL="0" lvl="0" indent="0">
              <a:buClr>
                <a:srgbClr val="2C7C9F">
                  <a:lumMod val="60000"/>
                  <a:lumOff val="40000"/>
                </a:srgbClr>
              </a:buClr>
              <a:buNone/>
            </a:pPr>
            <a:r>
              <a:rPr lang="en-US" sz="2000" dirty="0">
                <a:solidFill>
                  <a:prstClr val="black">
                    <a:lumMod val="65000"/>
                    <a:lumOff val="35000"/>
                  </a:prstClr>
                </a:solidFill>
              </a:rPr>
              <a:t>+ The Church highly esteems the Catholic epistles, thus reads a part or more of these epistles in most of her liturgical prayers.</a:t>
            </a:r>
          </a:p>
          <a:p>
            <a:pPr marL="0" lvl="0" indent="0">
              <a:buClr>
                <a:srgbClr val="2C7C9F">
                  <a:lumMod val="60000"/>
                  <a:lumOff val="40000"/>
                </a:srgbClr>
              </a:buClr>
              <a:buNone/>
            </a:pPr>
            <a:r>
              <a:rPr lang="en-US" b="1" dirty="0">
                <a:solidFill>
                  <a:prstClr val="black">
                    <a:lumMod val="65000"/>
                    <a:lumOff val="35000"/>
                  </a:prstClr>
                </a:solidFill>
              </a:rPr>
              <a:t>Characteristic Points About the Catholic Epistles:</a:t>
            </a:r>
          </a:p>
          <a:p>
            <a:pPr marL="0" lvl="0" indent="0">
              <a:buClr>
                <a:srgbClr val="2C7C9F">
                  <a:lumMod val="60000"/>
                  <a:lumOff val="40000"/>
                </a:srgbClr>
              </a:buClr>
              <a:buNone/>
            </a:pPr>
            <a:r>
              <a:rPr lang="en-US" sz="2000" dirty="0">
                <a:solidFill>
                  <a:prstClr val="black">
                    <a:lumMod val="65000"/>
                    <a:lumOff val="35000"/>
                  </a:prstClr>
                </a:solidFill>
              </a:rPr>
              <a:t>1. These epistles are characterized by elaboration in meanings, with brevity in words.</a:t>
            </a:r>
          </a:p>
          <a:p>
            <a:pPr marL="0" lvl="0" indent="0">
              <a:buClr>
                <a:srgbClr val="2C7C9F">
                  <a:lumMod val="60000"/>
                  <a:lumOff val="40000"/>
                </a:srgbClr>
              </a:buClr>
              <a:buNone/>
            </a:pPr>
            <a:r>
              <a:rPr lang="en-US" sz="2000" dirty="0">
                <a:solidFill>
                  <a:prstClr val="black">
                    <a:lumMod val="65000"/>
                    <a:lumOff val="35000"/>
                  </a:prstClr>
                </a:solidFill>
              </a:rPr>
              <a:t>2. Besides their great doctrinal, moral, and inspirational content, the Catholic Epistles are also helpful because of their historical content, where they offer a witness to the beliefs and practices of the first… </a:t>
            </a:r>
          </a:p>
        </p:txBody>
      </p:sp>
    </p:spTree>
    <p:extLst>
      <p:ext uri="{BB962C8B-B14F-4D97-AF65-F5344CB8AC3E}">
        <p14:creationId xmlns:p14="http://schemas.microsoft.com/office/powerpoint/2010/main" val="22004693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wipe(down)">
                                      <p:cBhvr>
                                        <p:cTn id="35" dur="507">
                                          <p:stCondLst>
                                            <p:cond delay="0"/>
                                          </p:stCondLst>
                                        </p:cTn>
                                        <p:tgtEl>
                                          <p:spTgt spid="3">
                                            <p:txEl>
                                              <p:pRg st="3" end="3"/>
                                            </p:txEl>
                                          </p:spTgt>
                                        </p:tgtEl>
                                      </p:cBhvr>
                                    </p:animEffect>
                                    <p:anim calcmode="lin" valueType="num">
                                      <p:cBhvr>
                                        <p:cTn id="36"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7"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8"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9"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0"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41" dur="23">
                                          <p:stCondLst>
                                            <p:cond delay="569"/>
                                          </p:stCondLst>
                                        </p:cTn>
                                        <p:tgtEl>
                                          <p:spTgt spid="3">
                                            <p:txEl>
                                              <p:pRg st="3" end="3"/>
                                            </p:txEl>
                                          </p:spTgt>
                                        </p:tgtEl>
                                      </p:cBhvr>
                                      <p:to x="100000" y="60000"/>
                                    </p:animScale>
                                    <p:animScale>
                                      <p:cBhvr>
                                        <p:cTn id="42" dur="145" decel="50000">
                                          <p:stCondLst>
                                            <p:cond delay="592"/>
                                          </p:stCondLst>
                                        </p:cTn>
                                        <p:tgtEl>
                                          <p:spTgt spid="3">
                                            <p:txEl>
                                              <p:pRg st="3" end="3"/>
                                            </p:txEl>
                                          </p:spTgt>
                                        </p:tgtEl>
                                      </p:cBhvr>
                                      <p:to x="100000" y="100000"/>
                                    </p:animScale>
                                    <p:animScale>
                                      <p:cBhvr>
                                        <p:cTn id="43" dur="23">
                                          <p:stCondLst>
                                            <p:cond delay="1148"/>
                                          </p:stCondLst>
                                        </p:cTn>
                                        <p:tgtEl>
                                          <p:spTgt spid="3">
                                            <p:txEl>
                                              <p:pRg st="3" end="3"/>
                                            </p:txEl>
                                          </p:spTgt>
                                        </p:tgtEl>
                                      </p:cBhvr>
                                      <p:to x="100000" y="80000"/>
                                    </p:animScale>
                                    <p:animScale>
                                      <p:cBhvr>
                                        <p:cTn id="44" dur="145" decel="50000">
                                          <p:stCondLst>
                                            <p:cond delay="1171"/>
                                          </p:stCondLst>
                                        </p:cTn>
                                        <p:tgtEl>
                                          <p:spTgt spid="3">
                                            <p:txEl>
                                              <p:pRg st="3" end="3"/>
                                            </p:txEl>
                                          </p:spTgt>
                                        </p:tgtEl>
                                      </p:cBhvr>
                                      <p:to x="100000" y="100000"/>
                                    </p:animScale>
                                    <p:animScale>
                                      <p:cBhvr>
                                        <p:cTn id="45" dur="23">
                                          <p:stCondLst>
                                            <p:cond delay="1437"/>
                                          </p:stCondLst>
                                        </p:cTn>
                                        <p:tgtEl>
                                          <p:spTgt spid="3">
                                            <p:txEl>
                                              <p:pRg st="3" end="3"/>
                                            </p:txEl>
                                          </p:spTgt>
                                        </p:tgtEl>
                                      </p:cBhvr>
                                      <p:to x="100000" y="90000"/>
                                    </p:animScale>
                                    <p:animScale>
                                      <p:cBhvr>
                                        <p:cTn id="46" dur="145" decel="50000">
                                          <p:stCondLst>
                                            <p:cond delay="1459"/>
                                          </p:stCondLst>
                                        </p:cTn>
                                        <p:tgtEl>
                                          <p:spTgt spid="3">
                                            <p:txEl>
                                              <p:pRg st="3" end="3"/>
                                            </p:txEl>
                                          </p:spTgt>
                                        </p:tgtEl>
                                      </p:cBhvr>
                                      <p:to x="100000" y="100000"/>
                                    </p:animScale>
                                    <p:animScale>
                                      <p:cBhvr>
                                        <p:cTn id="47" dur="23">
                                          <p:stCondLst>
                                            <p:cond delay="1582"/>
                                          </p:stCondLst>
                                        </p:cTn>
                                        <p:tgtEl>
                                          <p:spTgt spid="3">
                                            <p:txEl>
                                              <p:pRg st="3" end="3"/>
                                            </p:txEl>
                                          </p:spTgt>
                                        </p:tgtEl>
                                      </p:cBhvr>
                                      <p:to x="100000" y="95000"/>
                                    </p:animScale>
                                    <p:animScale>
                                      <p:cBhvr>
                                        <p:cTn id="48" dur="145" decel="50000">
                                          <p:stCondLst>
                                            <p:cond delay="1605"/>
                                          </p:stCondLst>
                                        </p:cTn>
                                        <p:tgtEl>
                                          <p:spTgt spid="3">
                                            <p:txEl>
                                              <p:pRg st="3" end="3"/>
                                            </p:txEl>
                                          </p:spTgt>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blinds(horizontal)">
                                      <p:cBhvr>
                                        <p:cTn id="53" dur="500"/>
                                        <p:tgtEl>
                                          <p:spTgt spid="3">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
                                            <p:txEl>
                                              <p:pRg st="5" end="5"/>
                                            </p:txEl>
                                          </p:spTgt>
                                        </p:tgtEl>
                                        <p:attrNameLst>
                                          <p:attrName>style.visibility</p:attrName>
                                        </p:attrNameLst>
                                      </p:cBhvr>
                                      <p:to>
                                        <p:strVal val="visible"/>
                                      </p:to>
                                    </p:set>
                                    <p:animEffect transition="in" filter="blinds(horizontal)">
                                      <p:cBhvr>
                                        <p:cTn id="5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a:t>Christian communities.</a:t>
            </a:r>
          </a:p>
          <a:p>
            <a:pPr marL="0" indent="0">
              <a:buNone/>
            </a:pPr>
            <a:r>
              <a:rPr lang="en-US" sz="2000" dirty="0"/>
              <a:t>3. The writers of these letters were responding to real needs in the early Christian communities, and by examining these problems we can reconstruct the intellectual and spiritual atmosphere that shaped the first generation of the Church.</a:t>
            </a:r>
          </a:p>
          <a:p>
            <a:pPr marL="0" indent="0">
              <a:buNone/>
            </a:pPr>
            <a:r>
              <a:rPr lang="en-US" b="1" dirty="0"/>
              <a:t>Resemblances In Between the Catholic Epistles:</a:t>
            </a:r>
          </a:p>
          <a:p>
            <a:pPr marL="0" indent="0">
              <a:buNone/>
            </a:pPr>
            <a:r>
              <a:rPr lang="en-US" sz="2000" dirty="0"/>
              <a:t>+ There are many resemblances in between these epistles, particularly in between:</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The Epistle of St. James and the 1</a:t>
            </a:r>
            <a:r>
              <a:rPr lang="en-US" sz="2200" u="sng" baseline="30000" dirty="0">
                <a:solidFill>
                  <a:prstClr val="black">
                    <a:lumMod val="65000"/>
                    <a:lumOff val="35000"/>
                  </a:prstClr>
                </a:solidFill>
              </a:rPr>
              <a:t>st</a:t>
            </a:r>
            <a:r>
              <a:rPr lang="en-US" sz="2200" u="sng" dirty="0">
                <a:solidFill>
                  <a:prstClr val="black">
                    <a:lumMod val="65000"/>
                    <a:lumOff val="35000"/>
                  </a:prstClr>
                </a:solidFill>
              </a:rPr>
              <a:t> Epistle of St. Peter:</a:t>
            </a:r>
          </a:p>
          <a:p>
            <a:pPr marL="0" indent="0">
              <a:buClr>
                <a:srgbClr val="2C7C9F">
                  <a:lumMod val="60000"/>
                  <a:lumOff val="40000"/>
                </a:srgbClr>
              </a:buClr>
              <a:buNone/>
            </a:pPr>
            <a:r>
              <a:rPr lang="en-US" sz="2000" i="1" dirty="0"/>
              <a:t>1) Enduring Trials and their Significance</a:t>
            </a:r>
            <a:r>
              <a:rPr lang="en-US" sz="2000" i="1" dirty="0" smtClean="0"/>
              <a:t>:</a:t>
            </a:r>
            <a:endParaRPr lang="en-US" sz="2000" i="1" dirty="0"/>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indent="0">
              <a:buClr>
                <a:srgbClr val="2C7C9F">
                  <a:lumMod val="60000"/>
                  <a:lumOff val="40000"/>
                </a:srgbClr>
              </a:buClr>
              <a:buNone/>
            </a:pPr>
            <a:r>
              <a:rPr lang="en-US" sz="2000" dirty="0"/>
              <a:t>a. Joy in the Midst of Tribulations:</a:t>
            </a:r>
          </a:p>
          <a:p>
            <a:pPr marL="0" indent="0">
              <a:buClr>
                <a:srgbClr val="2C7C9F">
                  <a:lumMod val="60000"/>
                  <a:lumOff val="40000"/>
                </a:srgbClr>
              </a:buClr>
              <a:buNone/>
            </a:pPr>
            <a:r>
              <a:rPr lang="en-US" sz="2000" dirty="0"/>
              <a:t>“My brethren, count it all joy when you fall into various trials, knowing that the testing of your faith produces patience”	    									</a:t>
            </a:r>
            <a:r>
              <a:rPr lang="en-US" sz="2000" dirty="0" smtClean="0"/>
              <a:t>                      </a:t>
            </a:r>
            <a:r>
              <a:rPr lang="en-US" sz="2000" dirty="0" smtClean="0"/>
              <a:t>(</a:t>
            </a:r>
            <a:r>
              <a:rPr lang="en-US" sz="2000" dirty="0"/>
              <a:t>James 1:2)</a:t>
            </a:r>
          </a:p>
          <a:p>
            <a:pPr marL="0" indent="0">
              <a:buNone/>
            </a:pPr>
            <a:r>
              <a:rPr lang="en-US" sz="2000" dirty="0"/>
              <a:t>“Beloved, do not think it strange concerning the fiery trial which is to try you, as though some strange thing happened to you; but rejoice to the extent that you partake of Christ’s sufferings, that when His glory is revealed, you may also be glad with exceeding joy”								</a:t>
            </a:r>
            <a:r>
              <a:rPr lang="en-US" sz="2000" dirty="0" smtClean="0"/>
              <a:t>                          </a:t>
            </a:r>
            <a:r>
              <a:rPr lang="en-US" sz="2000" dirty="0" smtClean="0"/>
              <a:t>(</a:t>
            </a:r>
            <a:r>
              <a:rPr lang="en-US" sz="2000" dirty="0"/>
              <a:t>1 Peter 4:12-13)</a:t>
            </a:r>
          </a:p>
          <a:p>
            <a:pPr marL="0" indent="0">
              <a:buNone/>
            </a:pPr>
            <a:r>
              <a:rPr lang="en-US" sz="2000" dirty="0"/>
              <a:t>b. The Blessings of Enduring Temptations:</a:t>
            </a:r>
          </a:p>
          <a:p>
            <a:pPr marL="0" indent="0">
              <a:buNone/>
            </a:pPr>
            <a:r>
              <a:rPr lang="en-US" sz="2000" dirty="0"/>
              <a:t>“Blessed is the man who endures temptation; for when he has been approved, he will receive the crown of life which the Lord has promised… </a:t>
            </a:r>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rmAutofit lnSpcReduction="10000"/>
          </a:bodyPr>
          <a:lstStyle/>
          <a:p>
            <a:pPr marL="0" indent="0">
              <a:buNone/>
            </a:pPr>
            <a:r>
              <a:rPr lang="en-US" sz="2000" dirty="0"/>
              <a:t>to those who love Him”													  </a:t>
            </a:r>
            <a:r>
              <a:rPr lang="en-US" sz="2000" dirty="0" smtClean="0"/>
              <a:t>       </a:t>
            </a:r>
            <a:r>
              <a:rPr lang="en-US" sz="2000" dirty="0" smtClean="0"/>
              <a:t>(</a:t>
            </a:r>
            <a:r>
              <a:rPr lang="en-US" sz="2000" dirty="0"/>
              <a:t>James 1:12)</a:t>
            </a:r>
          </a:p>
          <a:p>
            <a:pPr marL="0" indent="0">
              <a:buNone/>
            </a:pPr>
            <a:r>
              <a:rPr lang="en-US" sz="2000" dirty="0"/>
              <a:t>“In this you greatly rejoice, though now for a little while, if need be, you have been grieved by various trials, that the genuineness of your faith, being much more precious than gold that perishes, though it is tested by fire, may be found to praise, honor, and glory at the revelation of Jesus Christ”							 									 </a:t>
            </a:r>
            <a:r>
              <a:rPr lang="en-US" sz="2000" dirty="0" smtClean="0"/>
              <a:t>      </a:t>
            </a:r>
            <a:r>
              <a:rPr lang="en-US" sz="2000" dirty="0" smtClean="0"/>
              <a:t>(</a:t>
            </a:r>
            <a:r>
              <a:rPr lang="en-US" sz="2000" dirty="0"/>
              <a:t>1 Peter 1:6-7)</a:t>
            </a:r>
          </a:p>
          <a:p>
            <a:pPr marL="0" indent="0">
              <a:buNone/>
            </a:pPr>
            <a:r>
              <a:rPr lang="en-US" sz="2000" i="1" dirty="0"/>
              <a:t>2) Resist the Devil:</a:t>
            </a:r>
          </a:p>
          <a:p>
            <a:pPr marL="0" indent="0">
              <a:buNone/>
            </a:pPr>
            <a:r>
              <a:rPr lang="en-US" sz="2000" dirty="0"/>
              <a:t>“Resist the devil and he will flee from you”											      </a:t>
            </a:r>
            <a:r>
              <a:rPr lang="en-US" sz="2000" dirty="0" smtClean="0"/>
              <a:t>    </a:t>
            </a:r>
            <a:r>
              <a:rPr lang="en-US" sz="2000" dirty="0" smtClean="0"/>
              <a:t> (</a:t>
            </a:r>
            <a:r>
              <a:rPr lang="en-US" sz="2000" dirty="0"/>
              <a:t>James 4:7)</a:t>
            </a:r>
          </a:p>
          <a:p>
            <a:pPr marL="0" indent="0">
              <a:buNone/>
            </a:pPr>
            <a:r>
              <a:rPr lang="en-US" sz="2000" dirty="0"/>
              <a:t>“Resist him, steadfast in the faith”				       								      </a:t>
            </a:r>
            <a:r>
              <a:rPr lang="en-US" sz="2000" dirty="0" smtClean="0"/>
              <a:t>    </a:t>
            </a:r>
            <a:r>
              <a:rPr lang="en-US" sz="2000" dirty="0" smtClean="0"/>
              <a:t>(</a:t>
            </a:r>
            <a:r>
              <a:rPr lang="en-US" sz="2000" dirty="0"/>
              <a:t>1 Peter 5:9</a:t>
            </a:r>
            <a:r>
              <a:rPr lang="en-US" sz="2000" dirty="0" smtClean="0"/>
              <a:t>)</a:t>
            </a:r>
            <a:endParaRPr lang="en-US" sz="2000" dirty="0"/>
          </a:p>
        </p:txBody>
      </p:sp>
    </p:spTree>
    <p:extLst>
      <p:ext uri="{BB962C8B-B14F-4D97-AF65-F5344CB8AC3E}">
        <p14:creationId xmlns:p14="http://schemas.microsoft.com/office/powerpoint/2010/main" val="36480729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i="1" dirty="0"/>
              <a:t>3) Humble Yourself Before God:</a:t>
            </a:r>
            <a:endParaRPr lang="en-US" sz="2000" dirty="0"/>
          </a:p>
          <a:p>
            <a:pPr marL="0" indent="0">
              <a:buNone/>
            </a:pPr>
            <a:r>
              <a:rPr lang="en-US" sz="2000" dirty="0"/>
              <a:t>“Humble yourselves in the sight of the Lord, and He will lift you up”								   </a:t>
            </a:r>
            <a:r>
              <a:rPr lang="en-US" sz="2000" dirty="0" smtClean="0"/>
              <a:t>      </a:t>
            </a:r>
            <a:r>
              <a:rPr lang="en-US" sz="2000" dirty="0" smtClean="0"/>
              <a:t>(</a:t>
            </a:r>
            <a:r>
              <a:rPr lang="en-US" sz="2000" dirty="0"/>
              <a:t>James 4:10)</a:t>
            </a:r>
          </a:p>
          <a:p>
            <a:pPr marL="0" indent="0">
              <a:buNone/>
            </a:pPr>
            <a:r>
              <a:rPr lang="en-US" sz="2000" dirty="0"/>
              <a:t>“Therefore humble yourselves under the mighty hand of God, that He may exalt you in due time”				   										  </a:t>
            </a:r>
            <a:r>
              <a:rPr lang="en-US" sz="2000" dirty="0" smtClean="0"/>
              <a:t>        </a:t>
            </a:r>
            <a:r>
              <a:rPr lang="en-US" sz="2000" dirty="0" smtClean="0"/>
              <a:t>(</a:t>
            </a:r>
            <a:r>
              <a:rPr lang="en-US" sz="2000" dirty="0"/>
              <a:t>1 Peter 5:6)</a:t>
            </a:r>
          </a:p>
          <a:p>
            <a:pPr marL="0" indent="0">
              <a:buNone/>
            </a:pPr>
            <a:r>
              <a:rPr lang="en-US" sz="2200" dirty="0"/>
              <a:t>II. </a:t>
            </a:r>
            <a:r>
              <a:rPr lang="en-US" sz="2200" u="sng" dirty="0"/>
              <a:t>The 2</a:t>
            </a:r>
            <a:r>
              <a:rPr lang="en-US" sz="2200" u="sng" baseline="30000" dirty="0"/>
              <a:t>nd</a:t>
            </a:r>
            <a:r>
              <a:rPr lang="en-US" sz="2200" u="sng" dirty="0"/>
              <a:t> Epistle of St. Peter and the Epistle of St. Jude:</a:t>
            </a:r>
          </a:p>
          <a:p>
            <a:pPr marL="0" indent="0">
              <a:buNone/>
            </a:pPr>
            <a:r>
              <a:rPr lang="en-US" sz="2000" i="1" dirty="0"/>
              <a:t>1) Warning Against False Teachers:</a:t>
            </a:r>
          </a:p>
          <a:p>
            <a:pPr marL="0" indent="0">
              <a:buNone/>
            </a:pPr>
            <a:r>
              <a:rPr lang="en-US" sz="2000" dirty="0"/>
              <a:t>“But there were also false prophets among the people, even as there will be false teachers among you, who will secretly bring in destructive heresies, even denying the Lord who bought them, and bring </a:t>
            </a:r>
            <a:r>
              <a:rPr lang="en-US" sz="2000" dirty="0" smtClean="0"/>
              <a:t>on… </a:t>
            </a:r>
            <a:endParaRPr lang="en-US" sz="2200" u="sng" dirty="0"/>
          </a:p>
        </p:txBody>
      </p:sp>
    </p:spTree>
    <p:extLst>
      <p:ext uri="{BB962C8B-B14F-4D97-AF65-F5344CB8AC3E}">
        <p14:creationId xmlns:p14="http://schemas.microsoft.com/office/powerpoint/2010/main" val="20737082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2" y="104308"/>
            <a:ext cx="8670516" cy="1336956"/>
          </a:xfrm>
        </p:spPr>
        <p:txBody>
          <a:bodyPr/>
          <a:lstStyle/>
          <a:p>
            <a:r>
              <a:rPr lang="en-US" dirty="0">
                <a:latin typeface="Times New Roman"/>
                <a:cs typeface="Times New Roman"/>
              </a:rPr>
              <a:t>Introduction to the Catholic Epistles</a:t>
            </a:r>
          </a:p>
        </p:txBody>
      </p:sp>
      <p:sp>
        <p:nvSpPr>
          <p:cNvPr id="3" name="Content Placeholder 2"/>
          <p:cNvSpPr>
            <a:spLocks noGrp="1"/>
          </p:cNvSpPr>
          <p:nvPr>
            <p:ph idx="1"/>
          </p:nvPr>
        </p:nvSpPr>
        <p:spPr>
          <a:xfrm>
            <a:off x="0" y="1862666"/>
            <a:ext cx="9144000" cy="4995334"/>
          </a:xfrm>
        </p:spPr>
        <p:txBody>
          <a:bodyPr>
            <a:normAutofit lnSpcReduction="10000"/>
          </a:bodyPr>
          <a:lstStyle/>
          <a:p>
            <a:pPr marL="0" indent="0">
              <a:buNone/>
            </a:pPr>
            <a:r>
              <a:rPr lang="en-US" sz="2000" dirty="0"/>
              <a:t>themselves swift destruction… for a long time their judgment has not been idle, and their destruction does not slumber”										 </a:t>
            </a:r>
            <a:r>
              <a:rPr lang="en-US" sz="2000" dirty="0" smtClean="0"/>
              <a:t>      </a:t>
            </a:r>
            <a:r>
              <a:rPr lang="en-US" sz="2000" dirty="0" smtClean="0"/>
              <a:t>(</a:t>
            </a:r>
            <a:r>
              <a:rPr lang="en-US" sz="2000" dirty="0"/>
              <a:t>2 Peter 2:1,3)</a:t>
            </a:r>
          </a:p>
          <a:p>
            <a:pPr marL="0" indent="0">
              <a:buNone/>
            </a:pPr>
            <a:r>
              <a:rPr lang="en-US" sz="2000" dirty="0"/>
              <a:t>“For certain men have crept in unnoticed, who long ago were marked out for this condemnation, ungodly men, who turn the grace of our God into lewdness and deny the only Lord God and our Lord Jesus Christ”								  </a:t>
            </a:r>
            <a:r>
              <a:rPr lang="en-US" sz="2000" dirty="0" smtClean="0"/>
              <a:t>           </a:t>
            </a:r>
            <a:r>
              <a:rPr lang="en-US" sz="2000" dirty="0" smtClean="0"/>
              <a:t> (</a:t>
            </a:r>
            <a:r>
              <a:rPr lang="en-US" sz="2000" dirty="0"/>
              <a:t>Jude1:4)</a:t>
            </a:r>
          </a:p>
          <a:p>
            <a:pPr marL="0" indent="0">
              <a:buNone/>
            </a:pPr>
            <a:r>
              <a:rPr lang="en-US" sz="2000" i="1" dirty="0"/>
              <a:t>2) The Doom of False Teachers:</a:t>
            </a:r>
          </a:p>
          <a:p>
            <a:pPr marL="0" indent="0">
              <a:buNone/>
            </a:pPr>
            <a:r>
              <a:rPr lang="en-US" sz="2000" dirty="0"/>
              <a:t>a. The Example of Punishing of the Fallen Angels:</a:t>
            </a:r>
          </a:p>
          <a:p>
            <a:pPr marL="0" indent="0">
              <a:buNone/>
            </a:pPr>
            <a:r>
              <a:rPr lang="en-US" sz="2000" dirty="0"/>
              <a:t>“For if God did not spare the angels who sinned, but cast them down to hell and delivered them into chains of darkness, to be reserved for judgment”						  									 </a:t>
            </a:r>
            <a:r>
              <a:rPr lang="en-US" sz="2000" dirty="0" smtClean="0"/>
              <a:t>       </a:t>
            </a:r>
            <a:r>
              <a:rPr lang="en-US" sz="2000" dirty="0"/>
              <a:t> </a:t>
            </a:r>
            <a:r>
              <a:rPr lang="en-US" sz="2000" dirty="0" smtClean="0"/>
              <a:t> </a:t>
            </a:r>
            <a:r>
              <a:rPr lang="en-US" sz="2000" dirty="0" smtClean="0"/>
              <a:t>(</a:t>
            </a:r>
            <a:r>
              <a:rPr lang="en-US" sz="2000" dirty="0"/>
              <a:t>2 Peter 2:4</a:t>
            </a:r>
            <a:r>
              <a:rPr lang="en-US" sz="2000" dirty="0" smtClean="0"/>
              <a:t>)</a:t>
            </a:r>
            <a:endParaRPr lang="en-US" sz="2000" dirty="0"/>
          </a:p>
        </p:txBody>
      </p:sp>
    </p:spTree>
    <p:extLst>
      <p:ext uri="{BB962C8B-B14F-4D97-AF65-F5344CB8AC3E}">
        <p14:creationId xmlns:p14="http://schemas.microsoft.com/office/powerpoint/2010/main" val="1580297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3244</TotalTime>
  <Words>902</Words>
  <Application>Microsoft Macintosh PowerPoint</Application>
  <PresentationFormat>On-screen Show (4:3)</PresentationFormat>
  <Paragraphs>108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Breeze</vt:lpstr>
      <vt:lpstr>The Catholic Epistles</vt:lpstr>
      <vt:lpstr>Introduction to  the Catholic Epistles </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lpstr>Introduction to the Catholic Epistles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dc:creator>
  <cp:lastModifiedBy>Amir</cp:lastModifiedBy>
  <cp:revision>205</cp:revision>
  <dcterms:created xsi:type="dcterms:W3CDTF">2013-10-24T22:21:27Z</dcterms:created>
  <dcterms:modified xsi:type="dcterms:W3CDTF">2016-11-09T22:52:01Z</dcterms:modified>
</cp:coreProperties>
</file>