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73" r:id="rId3"/>
    <p:sldId id="274" r:id="rId4"/>
    <p:sldId id="275" r:id="rId5"/>
    <p:sldId id="276" r:id="rId6"/>
    <p:sldId id="277" r:id="rId7"/>
    <p:sldId id="278" r:id="rId8"/>
    <p:sldId id="279" r:id="rId9"/>
    <p:sldId id="280" r:id="rId10"/>
    <p:sldId id="281" r:id="rId11"/>
    <p:sldId id="28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9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896752"/>
            <a:ext cx="6498158" cy="1724867"/>
          </a:xfrm>
        </p:spPr>
        <p:txBody>
          <a:bodyPr/>
          <a:lstStyle/>
          <a:p>
            <a:r>
              <a:rPr lang="en-US" sz="4800" b="1" dirty="0">
                <a:latin typeface="Times New Roman"/>
                <a:cs typeface="Times New Roman"/>
              </a:rPr>
              <a:t>The Second Epistle of </a:t>
            </a:r>
            <a:br>
              <a:rPr lang="en-US" sz="4800" b="1" dirty="0">
                <a:latin typeface="Times New Roman"/>
                <a:cs typeface="Times New Roman"/>
              </a:rPr>
            </a:br>
            <a:r>
              <a:rPr lang="en-US" sz="4800" b="1" dirty="0">
                <a:latin typeface="Times New Roman"/>
                <a:cs typeface="Times New Roman"/>
              </a:rPr>
              <a:t>St. John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429265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truth, as we received commandment from the Father”									</a:t>
            </a:r>
            <a:r>
              <a:rPr lang="en-US" sz="2000" dirty="0" smtClean="0">
                <a:solidFill>
                  <a:prstClr val="black">
                    <a:lumMod val="65000"/>
                    <a:lumOff val="35000"/>
                  </a:prstClr>
                </a:solidFill>
              </a:rPr>
              <a:t>          (</a:t>
            </a:r>
            <a:r>
              <a:rPr lang="en-US" sz="2000" dirty="0">
                <a:solidFill>
                  <a:prstClr val="black">
                    <a:lumMod val="65000"/>
                    <a:lumOff val="35000"/>
                  </a:prstClr>
                </a:solidFill>
              </a:rPr>
              <a:t>2 John 1:4)</a:t>
            </a:r>
          </a:p>
          <a:p>
            <a:pPr marL="0" lvl="0" indent="0">
              <a:buClr>
                <a:srgbClr val="2C7C9F">
                  <a:lumMod val="60000"/>
                  <a:lumOff val="40000"/>
                </a:srgbClr>
              </a:buClr>
              <a:buNone/>
            </a:pPr>
            <a:r>
              <a:rPr lang="en-US" sz="2000" i="1" dirty="0">
                <a:solidFill>
                  <a:prstClr val="black">
                    <a:lumMod val="65000"/>
                    <a:lumOff val="35000"/>
                  </a:prstClr>
                </a:solidFill>
              </a:rPr>
              <a:t>2. The Commandment of Love:</a:t>
            </a:r>
          </a:p>
          <a:p>
            <a:pPr marL="0" indent="0">
              <a:buClr>
                <a:srgbClr val="2C7C9F">
                  <a:lumMod val="60000"/>
                  <a:lumOff val="40000"/>
                </a:srgbClr>
              </a:buClr>
              <a:buNone/>
            </a:pPr>
            <a:r>
              <a:rPr lang="en-US" sz="2000" dirty="0"/>
              <a:t>“This is the commandment, that as you have heard from the beginning, you should walk in it”														</a:t>
            </a:r>
            <a:r>
              <a:rPr lang="en-US" sz="2000" dirty="0" smtClean="0"/>
              <a:t>          (</a:t>
            </a:r>
            <a:r>
              <a:rPr lang="en-US" sz="2000" dirty="0"/>
              <a:t>2 John 1:6)</a:t>
            </a:r>
          </a:p>
          <a:p>
            <a:pPr mar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Beware of Antichrist Deceivers:</a:t>
            </a:r>
            <a:r>
              <a:rPr lang="en-US" sz="2200" dirty="0">
                <a:solidFill>
                  <a:prstClr val="black">
                    <a:lumMod val="65000"/>
                    <a:lumOff val="35000"/>
                  </a:prstClr>
                </a:solidFill>
              </a:rPr>
              <a:t> (vv. 7-11)</a:t>
            </a:r>
            <a:endParaRPr lang="en-US" sz="2200" u="sng"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“For many deceivers have gone out into the world who do not confess Jesus Christ as coming in the flesh. This is a deceiver and an antichrist”							   </a:t>
            </a:r>
            <a:r>
              <a:rPr lang="en-US" sz="2000" dirty="0" smtClean="0">
                <a:solidFill>
                  <a:prstClr val="black">
                    <a:lumMod val="65000"/>
                    <a:lumOff val="35000"/>
                  </a:prstClr>
                </a:solidFill>
              </a:rPr>
              <a:t>       (</a:t>
            </a:r>
            <a:r>
              <a:rPr lang="en-US" sz="2000" dirty="0">
                <a:solidFill>
                  <a:prstClr val="black">
                    <a:lumMod val="65000"/>
                    <a:lumOff val="35000"/>
                  </a:prstClr>
                </a:solidFill>
              </a:rPr>
              <a:t>2 John 1:7)</a:t>
            </a:r>
          </a:p>
          <a:p>
            <a:pPr marL="0" indent="0">
              <a:buClr>
                <a:srgbClr val="2C7C9F">
                  <a:lumMod val="60000"/>
                  <a:lumOff val="40000"/>
                </a:srgbClr>
              </a:buClr>
              <a:buNone/>
            </a:pPr>
            <a:r>
              <a:rPr lang="en-US" sz="2000" dirty="0">
                <a:solidFill>
                  <a:prstClr val="black">
                    <a:lumMod val="65000"/>
                    <a:lumOff val="35000"/>
                  </a:prstClr>
                </a:solidFill>
              </a:rPr>
              <a:t>“Look to yourselves, that we do not lose those things we worked for, but… </a:t>
            </a:r>
          </a:p>
        </p:txBody>
      </p:sp>
    </p:spTree>
    <p:extLst>
      <p:ext uri="{BB962C8B-B14F-4D97-AF65-F5344CB8AC3E}">
        <p14:creationId xmlns:p14="http://schemas.microsoft.com/office/powerpoint/2010/main" val="2791477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that we may receive a full reward”												     </a:t>
            </a:r>
            <a:r>
              <a:rPr lang="en-US" sz="2000" dirty="0" smtClean="0">
                <a:solidFill>
                  <a:prstClr val="black">
                    <a:lumMod val="65000"/>
                    <a:lumOff val="35000"/>
                  </a:prstClr>
                </a:solidFill>
              </a:rPr>
              <a:t>     (</a:t>
            </a:r>
            <a:r>
              <a:rPr lang="en-US" sz="2000" dirty="0">
                <a:solidFill>
                  <a:prstClr val="black">
                    <a:lumMod val="65000"/>
                    <a:lumOff val="35000"/>
                  </a:prstClr>
                </a:solidFill>
              </a:rPr>
              <a:t>2 John 1:8)</a:t>
            </a:r>
          </a:p>
          <a:p>
            <a:pPr marL="0" indent="0">
              <a:buClr>
                <a:srgbClr val="2C7C9F">
                  <a:lumMod val="60000"/>
                  <a:lumOff val="40000"/>
                </a:srgbClr>
              </a:buClr>
              <a:buNone/>
            </a:pPr>
            <a:r>
              <a:rPr lang="en-US" sz="2000" dirty="0"/>
              <a:t>“Whoever transgresses and does not abide in the doctrine of Christ does not have God. He who abides in the doctrine of Christ has both the Father and the Son”														   	     </a:t>
            </a:r>
            <a:r>
              <a:rPr lang="en-US" sz="2000" dirty="0" smtClean="0"/>
              <a:t>     (</a:t>
            </a:r>
            <a:r>
              <a:rPr lang="en-US" sz="2000" dirty="0"/>
              <a:t>2 John 2:9)</a:t>
            </a:r>
          </a:p>
          <a:p>
            <a:pPr marL="0" indent="0">
              <a:buClr>
                <a:srgbClr val="2C7C9F">
                  <a:lumMod val="60000"/>
                  <a:lumOff val="40000"/>
                </a:srgbClr>
              </a:buClr>
              <a:buNone/>
            </a:pPr>
            <a:r>
              <a:rPr lang="en-US" sz="2200" dirty="0">
                <a:solidFill>
                  <a:prstClr val="black">
                    <a:lumMod val="65000"/>
                    <a:lumOff val="35000"/>
                  </a:prstClr>
                </a:solidFill>
              </a:rPr>
              <a:t>IV. </a:t>
            </a:r>
            <a:r>
              <a:rPr lang="en-US" sz="2200" u="sng" dirty="0">
                <a:solidFill>
                  <a:prstClr val="black">
                    <a:lumMod val="65000"/>
                    <a:lumOff val="35000"/>
                  </a:prstClr>
                </a:solidFill>
              </a:rPr>
              <a:t>Closing:</a:t>
            </a:r>
            <a:r>
              <a:rPr lang="en-US" sz="2200" dirty="0">
                <a:solidFill>
                  <a:prstClr val="black">
                    <a:lumMod val="65000"/>
                    <a:lumOff val="35000"/>
                  </a:prstClr>
                </a:solidFill>
              </a:rPr>
              <a:t> (vv. 12-13)</a:t>
            </a:r>
            <a:endParaRPr lang="en-US" sz="2200" u="sng"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“Having many things to write to you, I did not wish to do so with paper and ink”															     </a:t>
            </a:r>
            <a:r>
              <a:rPr lang="en-US" sz="2000" dirty="0" smtClean="0">
                <a:solidFill>
                  <a:prstClr val="black">
                    <a:lumMod val="65000"/>
                    <a:lumOff val="35000"/>
                  </a:prstClr>
                </a:solidFill>
              </a:rPr>
              <a:t>   (</a:t>
            </a:r>
            <a:r>
              <a:rPr lang="en-US" sz="2000" dirty="0">
                <a:solidFill>
                  <a:prstClr val="black">
                    <a:lumMod val="65000"/>
                    <a:lumOff val="35000"/>
                  </a:prstClr>
                </a:solidFill>
              </a:rPr>
              <a:t>2 John 1:12</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91477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Author:</a:t>
            </a:r>
          </a:p>
          <a:p>
            <a:pPr marL="0" lvl="0" indent="0">
              <a:buClr>
                <a:srgbClr val="2C7C9F">
                  <a:lumMod val="60000"/>
                  <a:lumOff val="40000"/>
                </a:srgbClr>
              </a:buClr>
              <a:buNone/>
            </a:pPr>
            <a:r>
              <a:rPr lang="en-US" sz="2000" dirty="0">
                <a:solidFill>
                  <a:prstClr val="black">
                    <a:lumMod val="65000"/>
                    <a:lumOff val="35000"/>
                  </a:prstClr>
                </a:solidFill>
              </a:rPr>
              <a:t>+ The apostle John, who was one of the twelve disciples, is the author. He did not mention his name out of humbleness.</a:t>
            </a:r>
          </a:p>
          <a:p>
            <a:pPr marL="0" lvl="0" indent="0">
              <a:buClr>
                <a:srgbClr val="2C7C9F">
                  <a:lumMod val="60000"/>
                  <a:lumOff val="40000"/>
                </a:srgbClr>
              </a:buClr>
              <a:buNone/>
            </a:pPr>
            <a:r>
              <a:rPr lang="en-US" sz="2000" dirty="0">
                <a:solidFill>
                  <a:prstClr val="black">
                    <a:lumMod val="65000"/>
                    <a:lumOff val="35000"/>
                  </a:prstClr>
                </a:solidFill>
              </a:rPr>
              <a:t>+ He calls himself</a:t>
            </a:r>
            <a:r>
              <a:rPr lang="en-US" sz="2000" dirty="0">
                <a:solidFill>
                  <a:prstClr val="black">
                    <a:lumMod val="65000"/>
                    <a:lumOff val="35000"/>
                  </a:prstClr>
                </a:solidFill>
                <a:sym typeface="Wingdings"/>
              </a:rPr>
              <a:t>: ‘the Elder,’ which from the original Greek manuscript is usually translated as ‘Presbyter’, meaning a priest or a bishop. The word might as well refer to priesthood while being of old age.</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“The Elder,”														    </a:t>
            </a:r>
            <a:r>
              <a:rPr lang="en-US" sz="2000" dirty="0" smtClean="0">
                <a:solidFill>
                  <a:prstClr val="black">
                    <a:lumMod val="65000"/>
                    <a:lumOff val="35000"/>
                  </a:prstClr>
                </a:solidFill>
              </a:rPr>
              <a:t>                  (</a:t>
            </a:r>
            <a:r>
              <a:rPr lang="en-US" sz="2000" dirty="0">
                <a:solidFill>
                  <a:prstClr val="black">
                    <a:lumMod val="65000"/>
                    <a:lumOff val="35000"/>
                  </a:prstClr>
                </a:solidFill>
              </a:rPr>
              <a:t>2 John 1:1)</a:t>
            </a:r>
          </a:p>
          <a:p>
            <a:pPr marL="0" lvl="0" indent="0">
              <a:buClr>
                <a:srgbClr val="2C7C9F">
                  <a:lumMod val="60000"/>
                  <a:lumOff val="40000"/>
                </a:srgbClr>
              </a:buClr>
              <a:buNone/>
            </a:pPr>
            <a:r>
              <a:rPr lang="en-US" b="1" dirty="0">
                <a:solidFill>
                  <a:prstClr val="black">
                    <a:lumMod val="65000"/>
                    <a:lumOff val="35000"/>
                  </a:prstClr>
                </a:solidFill>
              </a:rPr>
              <a:t>Recipients:</a:t>
            </a:r>
          </a:p>
          <a:p>
            <a:pPr marL="0" lvl="0" indent="0">
              <a:buClr>
                <a:srgbClr val="2C7C9F">
                  <a:lumMod val="60000"/>
                  <a:lumOff val="40000"/>
                </a:srgbClr>
              </a:buClr>
              <a:buNone/>
            </a:pPr>
            <a:r>
              <a:rPr lang="en-US" sz="2000" dirty="0">
                <a:solidFill>
                  <a:prstClr val="black">
                    <a:lumMod val="65000"/>
                    <a:lumOff val="35000"/>
                  </a:prstClr>
                </a:solidFill>
              </a:rPr>
              <a:t>+ This is the only book in the Holy Bible that was directed to a lady</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15091534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32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wipe(down)">
                                      <p:cBhvr>
                                        <p:cTn id="48" dur="507">
                                          <p:stCondLst>
                                            <p:cond delay="0"/>
                                          </p:stCondLst>
                                        </p:cTn>
                                        <p:tgtEl>
                                          <p:spTgt spid="3">
                                            <p:txEl>
                                              <p:pRg st="4" end="4"/>
                                            </p:txEl>
                                          </p:spTgt>
                                        </p:tgtEl>
                                      </p:cBhvr>
                                    </p:animEffect>
                                    <p:anim calcmode="lin" valueType="num">
                                      <p:cBhvr>
                                        <p:cTn id="49" dur="1594"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0" dur="581"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1" dur="581" tmFilter="0, 0; 0.125,0.2665; 0.25,0.4; 0.375,0.465; 0.5,0.5;  0.625,0.535; 0.75,0.6; 0.875,0.7335; 1,1">
                                          <p:stCondLst>
                                            <p:cond delay="581"/>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2" dur="290" tmFilter="0, 0; 0.125,0.2665; 0.25,0.4; 0.375,0.465; 0.5,0.5;  0.625,0.535; 0.75,0.6; 0.875,0.7335; 1,1">
                                          <p:stCondLst>
                                            <p:cond delay="1159"/>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3" dur="144" tmFilter="0, 0; 0.125,0.2665; 0.25,0.4; 0.375,0.465; 0.5,0.5;  0.625,0.535; 0.75,0.6; 0.875,0.7335; 1,1">
                                          <p:stCondLst>
                                            <p:cond delay="1449"/>
                                          </p:stCondLst>
                                        </p:cTn>
                                        <p:tgtEl>
                                          <p:spTgt spid="3">
                                            <p:txEl>
                                              <p:pRg st="4" end="4"/>
                                            </p:txEl>
                                          </p:spTgt>
                                        </p:tgtEl>
                                        <p:attrNameLst>
                                          <p:attrName>ppt_y</p:attrName>
                                        </p:attrNameLst>
                                      </p:cBhvr>
                                      <p:tavLst>
                                        <p:tav tm="0" fmla="#ppt_y-sin(pi*$)/81">
                                          <p:val>
                                            <p:fltVal val="0"/>
                                          </p:val>
                                        </p:tav>
                                        <p:tav tm="100000">
                                          <p:val>
                                            <p:fltVal val="1"/>
                                          </p:val>
                                        </p:tav>
                                      </p:tavLst>
                                    </p:anim>
                                    <p:animScale>
                                      <p:cBhvr>
                                        <p:cTn id="54" dur="23">
                                          <p:stCondLst>
                                            <p:cond delay="569"/>
                                          </p:stCondLst>
                                        </p:cTn>
                                        <p:tgtEl>
                                          <p:spTgt spid="3">
                                            <p:txEl>
                                              <p:pRg st="4" end="4"/>
                                            </p:txEl>
                                          </p:spTgt>
                                        </p:tgtEl>
                                      </p:cBhvr>
                                      <p:to x="100000" y="60000"/>
                                    </p:animScale>
                                    <p:animScale>
                                      <p:cBhvr>
                                        <p:cTn id="55" dur="145" decel="50000">
                                          <p:stCondLst>
                                            <p:cond delay="592"/>
                                          </p:stCondLst>
                                        </p:cTn>
                                        <p:tgtEl>
                                          <p:spTgt spid="3">
                                            <p:txEl>
                                              <p:pRg st="4" end="4"/>
                                            </p:txEl>
                                          </p:spTgt>
                                        </p:tgtEl>
                                      </p:cBhvr>
                                      <p:to x="100000" y="100000"/>
                                    </p:animScale>
                                    <p:animScale>
                                      <p:cBhvr>
                                        <p:cTn id="56" dur="23">
                                          <p:stCondLst>
                                            <p:cond delay="1148"/>
                                          </p:stCondLst>
                                        </p:cTn>
                                        <p:tgtEl>
                                          <p:spTgt spid="3">
                                            <p:txEl>
                                              <p:pRg st="4" end="4"/>
                                            </p:txEl>
                                          </p:spTgt>
                                        </p:tgtEl>
                                      </p:cBhvr>
                                      <p:to x="100000" y="80000"/>
                                    </p:animScale>
                                    <p:animScale>
                                      <p:cBhvr>
                                        <p:cTn id="57" dur="145" decel="50000">
                                          <p:stCondLst>
                                            <p:cond delay="1171"/>
                                          </p:stCondLst>
                                        </p:cTn>
                                        <p:tgtEl>
                                          <p:spTgt spid="3">
                                            <p:txEl>
                                              <p:pRg st="4" end="4"/>
                                            </p:txEl>
                                          </p:spTgt>
                                        </p:tgtEl>
                                      </p:cBhvr>
                                      <p:to x="100000" y="100000"/>
                                    </p:animScale>
                                    <p:animScale>
                                      <p:cBhvr>
                                        <p:cTn id="58" dur="23">
                                          <p:stCondLst>
                                            <p:cond delay="1437"/>
                                          </p:stCondLst>
                                        </p:cTn>
                                        <p:tgtEl>
                                          <p:spTgt spid="3">
                                            <p:txEl>
                                              <p:pRg st="4" end="4"/>
                                            </p:txEl>
                                          </p:spTgt>
                                        </p:tgtEl>
                                      </p:cBhvr>
                                      <p:to x="100000" y="90000"/>
                                    </p:animScale>
                                    <p:animScale>
                                      <p:cBhvr>
                                        <p:cTn id="59" dur="145" decel="50000">
                                          <p:stCondLst>
                                            <p:cond delay="1459"/>
                                          </p:stCondLst>
                                        </p:cTn>
                                        <p:tgtEl>
                                          <p:spTgt spid="3">
                                            <p:txEl>
                                              <p:pRg st="4" end="4"/>
                                            </p:txEl>
                                          </p:spTgt>
                                        </p:tgtEl>
                                      </p:cBhvr>
                                      <p:to x="100000" y="100000"/>
                                    </p:animScale>
                                    <p:animScale>
                                      <p:cBhvr>
                                        <p:cTn id="60" dur="23">
                                          <p:stCondLst>
                                            <p:cond delay="1582"/>
                                          </p:stCondLst>
                                        </p:cTn>
                                        <p:tgtEl>
                                          <p:spTgt spid="3">
                                            <p:txEl>
                                              <p:pRg st="4" end="4"/>
                                            </p:txEl>
                                          </p:spTgt>
                                        </p:tgtEl>
                                      </p:cBhvr>
                                      <p:to x="100000" y="95000"/>
                                    </p:animScale>
                                    <p:animScale>
                                      <p:cBhvr>
                                        <p:cTn id="61" dur="145" decel="50000">
                                          <p:stCondLst>
                                            <p:cond delay="1605"/>
                                          </p:stCondLst>
                                        </p:cTn>
                                        <p:tgtEl>
                                          <p:spTgt spid="3">
                                            <p:txEl>
                                              <p:pRg st="4" end="4"/>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
                                            <p:txEl>
                                              <p:pRg st="5" end="5"/>
                                            </p:txEl>
                                          </p:spTgt>
                                        </p:tgtEl>
                                        <p:attrNameLst>
                                          <p:attrName>style.visibility</p:attrName>
                                        </p:attrNameLst>
                                      </p:cBhvr>
                                      <p:to>
                                        <p:strVal val="visible"/>
                                      </p:to>
                                    </p:set>
                                    <p:animEffect transition="in" filter="blinds(horizontal)">
                                      <p:cBhvr>
                                        <p:cTn id="6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“To the elect lady and her children”								 			 </a:t>
            </a:r>
            <a:r>
              <a:rPr lang="en-US" sz="2000" dirty="0" smtClean="0"/>
              <a:t>                     (</a:t>
            </a:r>
            <a:r>
              <a:rPr lang="en-US" sz="2000" dirty="0"/>
              <a:t>2 John 1:1)</a:t>
            </a:r>
          </a:p>
          <a:p>
            <a:pPr marL="0" indent="0">
              <a:buNone/>
            </a:pPr>
            <a:r>
              <a:rPr lang="en-US" sz="2000" dirty="0"/>
              <a:t>+ The scholars made different assumptions to the expression ‘the elect lady’:</a:t>
            </a:r>
          </a:p>
          <a:p>
            <a:pPr marL="0" indent="0">
              <a:buNone/>
            </a:pPr>
            <a:r>
              <a:rPr lang="en-US" sz="2000" dirty="0"/>
              <a:t>1. St. Jerome took it literally, assuming the epistle to be written to a particular woman, whom the apostle preferred not to mention her name. This is the most prevailing assumption. He might not have mentioned her name, being a woman, as a habit of the Orientals, or to avoid potential troubles that might come upon her from the Romans.</a:t>
            </a:r>
          </a:p>
          <a:p>
            <a:pPr marL="0" indent="0">
              <a:buNone/>
            </a:pPr>
            <a:r>
              <a:rPr lang="en-US" sz="2000" dirty="0"/>
              <a:t>2. Some have supposed the Greek words for it may refer to her given names: either ‘</a:t>
            </a:r>
            <a:r>
              <a:rPr lang="en-US" sz="2000" dirty="0" err="1"/>
              <a:t>Electa</a:t>
            </a:r>
            <a:r>
              <a:rPr lang="en-US" sz="2000" dirty="0"/>
              <a:t>’ the lady or the chosen ‘</a:t>
            </a:r>
            <a:r>
              <a:rPr lang="en-US" sz="2000" dirty="0" err="1" smtClean="0"/>
              <a:t>Kyria</a:t>
            </a:r>
            <a:r>
              <a:rPr lang="en-US" sz="2000" dirty="0" smtClean="0"/>
              <a:t>’, </a:t>
            </a:r>
            <a:r>
              <a:rPr lang="en-US" sz="2000" dirty="0"/>
              <a:t>where ‘</a:t>
            </a:r>
            <a:r>
              <a:rPr lang="en-US" sz="2000" dirty="0" err="1"/>
              <a:t>Electa</a:t>
            </a:r>
            <a:r>
              <a:rPr lang="en-US" sz="2000" dirty="0"/>
              <a:t>’ means ‘</a:t>
            </a:r>
            <a:r>
              <a:rPr lang="en-US" sz="2000" dirty="0" smtClean="0"/>
              <a:t>chosen’ and ‘</a:t>
            </a:r>
            <a:r>
              <a:rPr lang="en-US" sz="2000" dirty="0" err="1" smtClean="0"/>
              <a:t>Kyria</a:t>
            </a:r>
            <a:r>
              <a:rPr lang="en-US" sz="2000" dirty="0"/>
              <a:t>’ means </a:t>
            </a:r>
            <a:r>
              <a:rPr lang="en-US" sz="2000" smtClean="0"/>
              <a:t>‘lady’.</a:t>
            </a:r>
            <a:endParaRPr lang="en-US" sz="2000" dirty="0"/>
          </a:p>
        </p:txBody>
      </p:sp>
    </p:spTree>
    <p:extLst>
      <p:ext uri="{BB962C8B-B14F-4D97-AF65-F5344CB8AC3E}">
        <p14:creationId xmlns:p14="http://schemas.microsoft.com/office/powerpoint/2010/main" val="5195531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3. Taking it figuratively, it could refer to a specific church, where the church is the chosen bride to the Bridegroom, our Lord Jesus Christ. Hence in his farewell greeting, he could have meant the sons of the church which of Ephesus, which he was shepherding:</a:t>
            </a:r>
          </a:p>
          <a:p>
            <a:pPr marL="0" lvl="0" indent="0">
              <a:buClr>
                <a:srgbClr val="2C7C9F">
                  <a:lumMod val="60000"/>
                  <a:lumOff val="40000"/>
                </a:srgbClr>
              </a:buClr>
              <a:buNone/>
            </a:pPr>
            <a:r>
              <a:rPr lang="en-US" sz="2000" dirty="0">
                <a:solidFill>
                  <a:prstClr val="black">
                    <a:lumMod val="65000"/>
                    <a:lumOff val="35000"/>
                  </a:prstClr>
                </a:solidFill>
              </a:rPr>
              <a:t>“The children of your elect sister greet you. Amen”										</a:t>
            </a:r>
            <a:r>
              <a:rPr lang="en-US" sz="2000" dirty="0" smtClean="0">
                <a:solidFill>
                  <a:prstClr val="black">
                    <a:lumMod val="65000"/>
                    <a:lumOff val="35000"/>
                  </a:prstClr>
                </a:solidFill>
              </a:rPr>
              <a:t>        (</a:t>
            </a:r>
            <a:r>
              <a:rPr lang="en-US" sz="2000" dirty="0">
                <a:solidFill>
                  <a:prstClr val="black">
                    <a:lumMod val="65000"/>
                    <a:lumOff val="35000"/>
                  </a:prstClr>
                </a:solidFill>
              </a:rPr>
              <a:t>2 John 1:13)</a:t>
            </a:r>
          </a:p>
          <a:p>
            <a:pPr marL="0" lvl="0" indent="0">
              <a:buClr>
                <a:srgbClr val="2C7C9F">
                  <a:lumMod val="60000"/>
                  <a:lumOff val="40000"/>
                </a:srgbClr>
              </a:buClr>
              <a:buNone/>
            </a:pPr>
            <a:r>
              <a:rPr lang="en-US" sz="2000" dirty="0">
                <a:solidFill>
                  <a:prstClr val="black">
                    <a:lumMod val="65000"/>
                    <a:lumOff val="35000"/>
                  </a:prstClr>
                </a:solidFill>
              </a:rPr>
              <a:t>4. There is also an opinion that the epistle is being addressed to each soul who is a bride to </a:t>
            </a:r>
            <a:r>
              <a:rPr lang="en-US" sz="2000" dirty="0" smtClean="0">
                <a:solidFill>
                  <a:prstClr val="black">
                    <a:lumMod val="65000"/>
                    <a:lumOff val="35000"/>
                  </a:prstClr>
                </a:solidFill>
              </a:rPr>
              <a:t>Christ</a:t>
            </a:r>
            <a:r>
              <a:rPr lang="en-US" sz="2000" dirty="0">
                <a:solidFill>
                  <a:prstClr val="black">
                    <a:lumMod val="65000"/>
                    <a:lumOff val="35000"/>
                  </a:prstClr>
                </a:solidFill>
              </a:rPr>
              <a:t> </a:t>
            </a:r>
            <a:r>
              <a:rPr lang="en-US" sz="2000" dirty="0" smtClean="0">
                <a:solidFill>
                  <a:prstClr val="black">
                    <a:lumMod val="65000"/>
                    <a:lumOff val="35000"/>
                  </a:prstClr>
                </a:solidFill>
              </a:rPr>
              <a:t>the Lord.</a:t>
            </a:r>
            <a:endParaRPr lang="en-US" sz="2000" dirty="0">
              <a:solidFill>
                <a:prstClr val="black">
                  <a:lumMod val="65000"/>
                  <a:lumOff val="35000"/>
                </a:prstClr>
              </a:solidFill>
            </a:endParaRPr>
          </a:p>
          <a:p>
            <a:pPr marL="0" lvl="0" indent="0">
              <a:buClr>
                <a:srgbClr val="2C7C9F">
                  <a:lumMod val="60000"/>
                  <a:lumOff val="40000"/>
                </a:srgbClr>
              </a:buClr>
              <a:buNone/>
            </a:pPr>
            <a:r>
              <a:rPr lang="en-US" b="1" dirty="0">
                <a:solidFill>
                  <a:prstClr val="black">
                    <a:lumMod val="65000"/>
                    <a:lumOff val="35000"/>
                  </a:prstClr>
                </a:solidFill>
              </a:rPr>
              <a:t>Time and Place of Writing:</a:t>
            </a:r>
          </a:p>
          <a:p>
            <a:pPr marL="0" lvl="0" indent="0">
              <a:buClr>
                <a:srgbClr val="2C7C9F">
                  <a:lumMod val="60000"/>
                  <a:lumOff val="40000"/>
                </a:srgbClr>
              </a:buClr>
              <a:buNone/>
            </a:pPr>
            <a:r>
              <a:rPr lang="en-US" sz="2000" dirty="0">
                <a:solidFill>
                  <a:prstClr val="black">
                    <a:lumMod val="65000"/>
                    <a:lumOff val="35000"/>
                  </a:prstClr>
                </a:solidFill>
              </a:rPr>
              <a:t>The epistle was written between (95-100 A.D.), from Ephesus</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91477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smtClean="0">
                <a:solidFill>
                  <a:prstClr val="black">
                    <a:lumMod val="65000"/>
                    <a:lumOff val="35000"/>
                  </a:prstClr>
                </a:solidFill>
              </a:rPr>
              <a:t>Characteristics of the </a:t>
            </a:r>
            <a:r>
              <a:rPr lang="en-US" b="1" dirty="0">
                <a:solidFill>
                  <a:prstClr val="black">
                    <a:lumMod val="65000"/>
                    <a:lumOff val="35000"/>
                  </a:prstClr>
                </a:solidFill>
              </a:rPr>
              <a:t>Epistle:</a:t>
            </a:r>
          </a:p>
          <a:p>
            <a:pPr marL="0" lvl="0" indent="0">
              <a:buClr>
                <a:srgbClr val="2C7C9F">
                  <a:lumMod val="60000"/>
                  <a:lumOff val="40000"/>
                </a:srgbClr>
              </a:buClr>
              <a:buNone/>
            </a:pPr>
            <a:r>
              <a:rPr lang="en-US" sz="2000" dirty="0">
                <a:solidFill>
                  <a:prstClr val="black">
                    <a:lumMod val="65000"/>
                    <a:lumOff val="35000"/>
                  </a:prstClr>
                </a:solidFill>
              </a:rPr>
              <a:t>1. This is the shortest book in the Bible in terms of verses. It is composed of one chapter, containing 13 verses.</a:t>
            </a:r>
          </a:p>
          <a:p>
            <a:pPr marL="0" lvl="0" indent="0">
              <a:buClr>
                <a:srgbClr val="2C7C9F">
                  <a:lumMod val="60000"/>
                  <a:lumOff val="40000"/>
                </a:srgbClr>
              </a:buClr>
              <a:buNone/>
            </a:pPr>
            <a:r>
              <a:rPr lang="en-US" sz="2000" dirty="0">
                <a:solidFill>
                  <a:prstClr val="black">
                    <a:lumMod val="65000"/>
                    <a:lumOff val="35000"/>
                  </a:prstClr>
                </a:solidFill>
              </a:rPr>
              <a:t>2. The key words in the epistle are:</a:t>
            </a:r>
          </a:p>
          <a:p>
            <a:pPr marL="0" lvl="0" indent="0">
              <a:buClr>
                <a:srgbClr val="2C7C9F">
                  <a:lumMod val="60000"/>
                  <a:lumOff val="40000"/>
                </a:srgbClr>
              </a:buClr>
              <a:buNone/>
            </a:pPr>
            <a:r>
              <a:rPr lang="en-US" sz="2000" dirty="0">
                <a:solidFill>
                  <a:prstClr val="black">
                    <a:lumMod val="65000"/>
                    <a:lumOff val="35000"/>
                  </a:prstClr>
                </a:solidFill>
              </a:rPr>
              <a:t>a) </a:t>
            </a:r>
            <a:r>
              <a:rPr lang="en-US" sz="2000" dirty="0" smtClean="0">
                <a:solidFill>
                  <a:prstClr val="black">
                    <a:lumMod val="65000"/>
                    <a:lumOff val="35000"/>
                  </a:prstClr>
                </a:solidFill>
              </a:rPr>
              <a:t>‘Truth,’ </a:t>
            </a:r>
            <a:r>
              <a:rPr lang="en-US" sz="2000" dirty="0">
                <a:solidFill>
                  <a:prstClr val="black">
                    <a:lumMod val="65000"/>
                    <a:lumOff val="35000"/>
                  </a:prstClr>
                </a:solidFill>
              </a:rPr>
              <a:t>which is repeated 5 times in such a short epistle:</a:t>
            </a:r>
          </a:p>
          <a:p>
            <a:pPr marL="0" lvl="0" indent="0">
              <a:buClr>
                <a:srgbClr val="2C7C9F">
                  <a:lumMod val="60000"/>
                  <a:lumOff val="40000"/>
                </a:srgbClr>
              </a:buClr>
              <a:buNone/>
            </a:pPr>
            <a:r>
              <a:rPr lang="en-US" sz="2000" dirty="0">
                <a:solidFill>
                  <a:prstClr val="black">
                    <a:lumMod val="65000"/>
                    <a:lumOff val="35000"/>
                  </a:prstClr>
                </a:solidFill>
              </a:rPr>
              <a:t>“Because of the truth which abides in us and will be with us forever”							</a:t>
            </a:r>
            <a:r>
              <a:rPr lang="en-US" sz="2000" dirty="0" smtClean="0">
                <a:solidFill>
                  <a:prstClr val="black">
                    <a:lumMod val="65000"/>
                    <a:lumOff val="35000"/>
                  </a:prstClr>
                </a:solidFill>
              </a:rPr>
              <a:t>          (</a:t>
            </a:r>
            <a:r>
              <a:rPr lang="en-US" sz="2000" dirty="0">
                <a:solidFill>
                  <a:prstClr val="black">
                    <a:lumMod val="65000"/>
                    <a:lumOff val="35000"/>
                  </a:prstClr>
                </a:solidFill>
              </a:rPr>
              <a:t>2 John 1:2)</a:t>
            </a:r>
          </a:p>
          <a:p>
            <a:pPr marL="0" lvl="0" indent="0">
              <a:buClr>
                <a:srgbClr val="2C7C9F">
                  <a:lumMod val="60000"/>
                  <a:lumOff val="40000"/>
                </a:srgbClr>
              </a:buClr>
              <a:buNone/>
            </a:pPr>
            <a:r>
              <a:rPr lang="en-US" sz="2000" dirty="0">
                <a:solidFill>
                  <a:prstClr val="black">
                    <a:lumMod val="65000"/>
                    <a:lumOff val="35000"/>
                  </a:prstClr>
                </a:solidFill>
              </a:rPr>
              <a:t>b) </a:t>
            </a:r>
            <a:r>
              <a:rPr lang="en-US" sz="2000" dirty="0" smtClean="0">
                <a:solidFill>
                  <a:prstClr val="black">
                    <a:lumMod val="65000"/>
                    <a:lumOff val="35000"/>
                  </a:prstClr>
                </a:solidFill>
              </a:rPr>
              <a:t>‘Love,’ </a:t>
            </a:r>
            <a:r>
              <a:rPr lang="en-US" sz="2000" dirty="0">
                <a:solidFill>
                  <a:prstClr val="black">
                    <a:lumMod val="65000"/>
                    <a:lumOff val="35000"/>
                  </a:prstClr>
                </a:solidFill>
              </a:rPr>
              <a:t>and that is repeated 4 times:</a:t>
            </a:r>
          </a:p>
          <a:p>
            <a:pPr marL="0" lvl="0" indent="0">
              <a:buClr>
                <a:srgbClr val="2C7C9F">
                  <a:lumMod val="60000"/>
                  <a:lumOff val="40000"/>
                </a:srgbClr>
              </a:buClr>
              <a:buNone/>
            </a:pPr>
            <a:r>
              <a:rPr lang="en-US" sz="2000" dirty="0">
                <a:solidFill>
                  <a:prstClr val="black">
                    <a:lumMod val="65000"/>
                    <a:lumOff val="35000"/>
                  </a:prstClr>
                </a:solidFill>
              </a:rPr>
              <a:t>“Whom I love in truth”														   </a:t>
            </a:r>
            <a:r>
              <a:rPr lang="en-US" sz="2000" dirty="0" smtClean="0">
                <a:solidFill>
                  <a:prstClr val="black">
                    <a:lumMod val="65000"/>
                    <a:lumOff val="35000"/>
                  </a:prstClr>
                </a:solidFill>
              </a:rPr>
              <a:t>       (</a:t>
            </a:r>
            <a:r>
              <a:rPr lang="en-US" sz="2000" dirty="0">
                <a:solidFill>
                  <a:prstClr val="black">
                    <a:lumMod val="65000"/>
                    <a:lumOff val="35000"/>
                  </a:prstClr>
                </a:solidFill>
              </a:rPr>
              <a:t>2 John 1:1</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91477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3. With St. John stating that he, having many things to write, preferred to speak verbally, one could perceive the role of tradition in conveying Christian faith and church rites from the Lord Jesus to the apostles and from one generation to another: </a:t>
            </a:r>
          </a:p>
          <a:p>
            <a:pPr marL="0" indent="0">
              <a:buNone/>
            </a:pPr>
            <a:r>
              <a:rPr lang="en-US" sz="2000" dirty="0"/>
              <a:t>“But I hope to come to you and speak face to face, that our joy may be full”																    </a:t>
            </a:r>
            <a:r>
              <a:rPr lang="en-US" sz="2000" dirty="0" smtClean="0"/>
              <a:t>    (</a:t>
            </a:r>
            <a:r>
              <a:rPr lang="en-US" sz="2000" dirty="0"/>
              <a:t>2 John 1:12)</a:t>
            </a:r>
          </a:p>
          <a:p>
            <a:pPr marL="0" indent="0">
              <a:buNone/>
            </a:pPr>
            <a:r>
              <a:rPr lang="en-US" sz="2000" dirty="0"/>
              <a:t>4. The epistle carries the same essence as St. John’s other writings, for it focuses on the Truth, who is the Lord Christ Himself, the center of our preaching and on love and the link between them. There is no true love without Christ the Truth, who is the source of all love and who is love Himself. And also we can not get to know the Truth without love, as love is the way to know God and abide in Him. This affirms this epistle to be a genuine epistle of St. John the Beloved</a:t>
            </a:r>
            <a:r>
              <a:rPr lang="en-US" sz="2000" dirty="0" smtClean="0"/>
              <a:t>:</a:t>
            </a:r>
            <a:endParaRPr lang="en-US" sz="2000" dirty="0"/>
          </a:p>
        </p:txBody>
      </p:sp>
    </p:spTree>
    <p:extLst>
      <p:ext uri="{BB962C8B-B14F-4D97-AF65-F5344CB8AC3E}">
        <p14:creationId xmlns:p14="http://schemas.microsoft.com/office/powerpoint/2010/main" val="2791477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“The Son of the Father, in truth and love”											  </a:t>
            </a:r>
            <a:r>
              <a:rPr lang="en-US" sz="2000" dirty="0" smtClean="0"/>
              <a:t>        (</a:t>
            </a:r>
            <a:r>
              <a:rPr lang="en-US" sz="2000" dirty="0"/>
              <a:t>2 John 1:3)</a:t>
            </a:r>
          </a:p>
          <a:p>
            <a:pPr marL="0" indent="0">
              <a:buNone/>
            </a:pPr>
            <a:r>
              <a:rPr lang="en-US" sz="2000" dirty="0"/>
              <a:t>“I am the way, the truth, and the life. No one comes to the Father except through Me”															   </a:t>
            </a:r>
            <a:r>
              <a:rPr lang="en-US" sz="2000" dirty="0" smtClean="0"/>
              <a:t>        (</a:t>
            </a:r>
            <a:r>
              <a:rPr lang="en-US" sz="2000" dirty="0"/>
              <a:t>John 14:6)</a:t>
            </a:r>
          </a:p>
          <a:p>
            <a:pPr marL="0" indent="0">
              <a:buNone/>
            </a:pPr>
            <a:r>
              <a:rPr lang="en-US" sz="2000" dirty="0"/>
              <a:t>“God is love, and he who abides in love abides in God, and God in him”							   </a:t>
            </a:r>
            <a:r>
              <a:rPr lang="en-US" sz="2000" dirty="0" smtClean="0"/>
              <a:t>     (</a:t>
            </a:r>
            <a:r>
              <a:rPr lang="en-US" sz="2000" dirty="0"/>
              <a:t>1 John 4:16)</a:t>
            </a:r>
          </a:p>
          <a:p>
            <a:pPr marL="0" indent="0">
              <a:buNone/>
            </a:pPr>
            <a:r>
              <a:rPr lang="en-US" sz="2000" dirty="0"/>
              <a:t>5. In particular, there is likeness in style and matter between this epistle and the 1</a:t>
            </a:r>
            <a:r>
              <a:rPr lang="en-US" sz="2000" baseline="30000" dirty="0"/>
              <a:t>st</a:t>
            </a:r>
            <a:r>
              <a:rPr lang="en-US" sz="2000" dirty="0"/>
              <a:t> epistle of St. John:</a:t>
            </a:r>
          </a:p>
          <a:p>
            <a:pPr marL="0" indent="0">
              <a:buNone/>
            </a:pPr>
            <a:r>
              <a:rPr lang="en-US" sz="2000" dirty="0"/>
              <a:t>“This is love, that we walk according to His commandments”									      </a:t>
            </a:r>
            <a:r>
              <a:rPr lang="en-US" sz="2000" dirty="0" smtClean="0"/>
              <a:t>    (</a:t>
            </a:r>
            <a:r>
              <a:rPr lang="en-US" sz="2000" dirty="0"/>
              <a:t>2 John 1:6</a:t>
            </a:r>
            <a:r>
              <a:rPr lang="en-US" sz="2000" dirty="0" smtClean="0"/>
              <a:t>)</a:t>
            </a:r>
          </a:p>
        </p:txBody>
      </p:sp>
    </p:spTree>
    <p:extLst>
      <p:ext uri="{BB962C8B-B14F-4D97-AF65-F5344CB8AC3E}">
        <p14:creationId xmlns:p14="http://schemas.microsoft.com/office/powerpoint/2010/main" val="2791477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“For this is the love of God, that we keep His commandments”							     	</a:t>
            </a:r>
            <a:r>
              <a:rPr lang="en-US" sz="2000" dirty="0" smtClean="0">
                <a:solidFill>
                  <a:prstClr val="black">
                    <a:lumMod val="65000"/>
                    <a:lumOff val="35000"/>
                  </a:prstClr>
                </a:solidFill>
              </a:rPr>
              <a:t>          (</a:t>
            </a:r>
            <a:r>
              <a:rPr lang="en-US" sz="2000" dirty="0">
                <a:solidFill>
                  <a:prstClr val="black">
                    <a:lumMod val="65000"/>
                    <a:lumOff val="35000"/>
                  </a:prstClr>
                </a:solidFill>
              </a:rPr>
              <a:t>1 John 5:3)</a:t>
            </a:r>
          </a:p>
          <a:p>
            <a:pPr marL="0" lvl="0" indent="0">
              <a:buClr>
                <a:srgbClr val="2C7C9F">
                  <a:lumMod val="60000"/>
                  <a:lumOff val="40000"/>
                </a:srgbClr>
              </a:buClr>
              <a:buNone/>
            </a:pPr>
            <a:r>
              <a:rPr lang="en-US" b="1" dirty="0" smtClean="0">
                <a:solidFill>
                  <a:prstClr val="black">
                    <a:lumMod val="65000"/>
                    <a:lumOff val="35000"/>
                  </a:prstClr>
                </a:solidFill>
              </a:rPr>
              <a:t>Purpose of </a:t>
            </a:r>
            <a:r>
              <a:rPr lang="en-US" b="1" dirty="0" smtClean="0">
                <a:solidFill>
                  <a:prstClr val="black">
                    <a:lumMod val="65000"/>
                    <a:lumOff val="35000"/>
                  </a:prstClr>
                </a:solidFill>
              </a:rPr>
              <a:t>Writing:</a:t>
            </a:r>
            <a:endParaRPr lang="en-US" b="1"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Warn Against Receiving or Supporting False Teachers:</a:t>
            </a:r>
          </a:p>
          <a:p>
            <a:pPr marL="0" lvl="0" indent="0">
              <a:buClr>
                <a:srgbClr val="2C7C9F">
                  <a:lumMod val="60000"/>
                  <a:lumOff val="40000"/>
                </a:srgbClr>
              </a:buClr>
              <a:buNone/>
            </a:pPr>
            <a:r>
              <a:rPr lang="en-US" sz="2000" dirty="0">
                <a:solidFill>
                  <a:prstClr val="black">
                    <a:lumMod val="65000"/>
                    <a:lumOff val="35000"/>
                  </a:prstClr>
                </a:solidFill>
              </a:rPr>
              <a:t>“If anyone comes to you and does not bring this doctrine, do not receive him into your house nor greet him; for he who greets him shares in his evil deeds”														              </a:t>
            </a:r>
            <a:r>
              <a:rPr lang="en-US" sz="2000" dirty="0" smtClean="0">
                <a:solidFill>
                  <a:prstClr val="black">
                    <a:lumMod val="65000"/>
                    <a:lumOff val="35000"/>
                  </a:prstClr>
                </a:solidFill>
              </a:rPr>
              <a:t>    (2 </a:t>
            </a:r>
            <a:r>
              <a:rPr lang="en-US" sz="2000" dirty="0">
                <a:solidFill>
                  <a:prstClr val="black">
                    <a:lumMod val="65000"/>
                    <a:lumOff val="35000"/>
                  </a:prstClr>
                </a:solidFill>
              </a:rPr>
              <a:t>John 10-11)</a:t>
            </a:r>
          </a:p>
          <a:p>
            <a:pPr marL="0" lv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To Encourage Keeping the Commandments and Brotherly Love:</a:t>
            </a:r>
          </a:p>
          <a:p>
            <a:pPr marL="0" lvl="0" indent="0">
              <a:buClr>
                <a:srgbClr val="2C7C9F">
                  <a:lumMod val="60000"/>
                  <a:lumOff val="40000"/>
                </a:srgbClr>
              </a:buClr>
              <a:buNone/>
            </a:pPr>
            <a:r>
              <a:rPr lang="en-US" sz="2000" dirty="0">
                <a:solidFill>
                  <a:prstClr val="black">
                    <a:lumMod val="65000"/>
                    <a:lumOff val="35000"/>
                  </a:prstClr>
                </a:solidFill>
              </a:rPr>
              <a:t>“And now I plead with you, lady, not as though I wrote a new commandment to you, but that which we have had from the beginning:</a:t>
            </a:r>
            <a:r>
              <a:rPr lang="en-US" sz="2000" dirty="0" smtClean="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91477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that we love one another”													</a:t>
            </a:r>
            <a:r>
              <a:rPr lang="en-US" sz="2000" dirty="0" smtClean="0">
                <a:solidFill>
                  <a:prstClr val="black">
                    <a:lumMod val="65000"/>
                    <a:lumOff val="35000"/>
                  </a:prstClr>
                </a:solidFill>
              </a:rPr>
              <a:t>          (</a:t>
            </a:r>
            <a:r>
              <a:rPr lang="en-US" sz="2000" dirty="0">
                <a:solidFill>
                  <a:prstClr val="black">
                    <a:lumMod val="65000"/>
                    <a:lumOff val="35000"/>
                  </a:prstClr>
                </a:solidFill>
              </a:rPr>
              <a:t>2 John 1:5)</a:t>
            </a:r>
          </a:p>
          <a:p>
            <a:pPr marL="0" indent="0">
              <a:buClr>
                <a:srgbClr val="2C7C9F">
                  <a:lumMod val="60000"/>
                  <a:lumOff val="40000"/>
                </a:srgbClr>
              </a:buClr>
              <a:buNone/>
            </a:pPr>
            <a:r>
              <a:rPr lang="en-US" b="1" dirty="0">
                <a:solidFill>
                  <a:prstClr val="black">
                    <a:lumMod val="65000"/>
                    <a:lumOff val="35000"/>
                  </a:prstClr>
                </a:solidFill>
              </a:rPr>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Salutation:</a:t>
            </a:r>
            <a:r>
              <a:rPr lang="en-US" sz="2200" dirty="0">
                <a:solidFill>
                  <a:prstClr val="black">
                    <a:lumMod val="65000"/>
                    <a:lumOff val="35000"/>
                  </a:prstClr>
                </a:solidFill>
              </a:rPr>
              <a:t> (vv. 1-3)</a:t>
            </a:r>
            <a:endParaRPr lang="en-US" sz="2200" u="sng"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“Grace, mercy, and peace will be with you from God the Father and from the Lord Jesus Christ”														 </a:t>
            </a:r>
            <a:r>
              <a:rPr lang="en-US" sz="2000" dirty="0" smtClean="0">
                <a:solidFill>
                  <a:prstClr val="black">
                    <a:lumMod val="65000"/>
                    <a:lumOff val="35000"/>
                  </a:prstClr>
                </a:solidFill>
              </a:rPr>
              <a:t>         (</a:t>
            </a:r>
            <a:r>
              <a:rPr lang="en-US" sz="2000" dirty="0">
                <a:solidFill>
                  <a:prstClr val="black">
                    <a:lumMod val="65000"/>
                    <a:lumOff val="35000"/>
                  </a:prstClr>
                </a:solidFill>
              </a:rPr>
              <a:t>2 John 1:3)</a:t>
            </a:r>
          </a:p>
          <a:p>
            <a:pPr mar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Walking in Truth and Love:</a:t>
            </a:r>
            <a:r>
              <a:rPr lang="en-US" sz="2200" dirty="0">
                <a:solidFill>
                  <a:prstClr val="black">
                    <a:lumMod val="65000"/>
                    <a:lumOff val="35000"/>
                  </a:prstClr>
                </a:solidFill>
              </a:rPr>
              <a:t> (vv. 4-6)</a:t>
            </a:r>
            <a:endParaRPr lang="en-US" sz="2200" u="sng" dirty="0">
              <a:solidFill>
                <a:prstClr val="black">
                  <a:lumMod val="65000"/>
                  <a:lumOff val="35000"/>
                </a:prstClr>
              </a:solidFill>
            </a:endParaRPr>
          </a:p>
          <a:p>
            <a:pPr marL="0" indent="0">
              <a:buClr>
                <a:srgbClr val="2C7C9F">
                  <a:lumMod val="60000"/>
                  <a:lumOff val="40000"/>
                </a:srgbClr>
              </a:buClr>
              <a:buNone/>
            </a:pPr>
            <a:r>
              <a:rPr lang="en-US" sz="2000" i="1" dirty="0">
                <a:solidFill>
                  <a:prstClr val="black">
                    <a:lumMod val="65000"/>
                    <a:lumOff val="35000"/>
                  </a:prstClr>
                </a:solidFill>
              </a:rPr>
              <a:t>1. The Cause of St. John’s Rejoicing:</a:t>
            </a:r>
          </a:p>
          <a:p>
            <a:pPr marL="0" indent="0">
              <a:buClr>
                <a:srgbClr val="2C7C9F">
                  <a:lumMod val="60000"/>
                  <a:lumOff val="40000"/>
                </a:srgbClr>
              </a:buClr>
              <a:buNone/>
            </a:pPr>
            <a:r>
              <a:rPr lang="en-US" sz="2000" dirty="0">
                <a:solidFill>
                  <a:prstClr val="black">
                    <a:lumMod val="65000"/>
                    <a:lumOff val="35000"/>
                  </a:prstClr>
                </a:solidFill>
              </a:rPr>
              <a:t>“I rejoiced greatly that I have found some of your children walking in… </a:t>
            </a:r>
          </a:p>
        </p:txBody>
      </p:sp>
    </p:spTree>
    <p:extLst>
      <p:ext uri="{BB962C8B-B14F-4D97-AF65-F5344CB8AC3E}">
        <p14:creationId xmlns:p14="http://schemas.microsoft.com/office/powerpoint/2010/main" val="2791477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1169</TotalTime>
  <Words>423</Words>
  <Application>Microsoft Macintosh PowerPoint</Application>
  <PresentationFormat>On-screen Show (4:3)</PresentationFormat>
  <Paragraphs>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Breeze</vt:lpstr>
      <vt:lpstr>The Second Epistle of  St. John</vt:lpstr>
      <vt:lpstr>The 2nd Epistle of St. John</vt:lpstr>
      <vt:lpstr>The 2nd Epistle of St. John</vt:lpstr>
      <vt:lpstr>The 2nd Epistle of St. John</vt:lpstr>
      <vt:lpstr>The 2nd Epistle of St. John</vt:lpstr>
      <vt:lpstr>The 2nd Epistle of St. John</vt:lpstr>
      <vt:lpstr>The 2nd Epistle of St. John</vt:lpstr>
      <vt:lpstr>The 2nd Epistle of St. John</vt:lpstr>
      <vt:lpstr>The 2nd Epistle of St. John</vt:lpstr>
      <vt:lpstr>The 2nd Epistle of St. John</vt:lpstr>
      <vt:lpstr>The 2nd Epistle of St. John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Second Epistle of  St. John</dc:title>
  <dc:creator>Amir</dc:creator>
  <cp:lastModifiedBy>Amir</cp:lastModifiedBy>
  <cp:revision>103</cp:revision>
  <dcterms:created xsi:type="dcterms:W3CDTF">2014-01-01T22:29:41Z</dcterms:created>
  <dcterms:modified xsi:type="dcterms:W3CDTF">2017-06-10T22:06:45Z</dcterms:modified>
</cp:coreProperties>
</file>