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D3AA2-7D4A-459F-8702-0911CD68F328}" type="datetimeFigureOut">
              <a:rPr lang="en-CA" smtClean="0"/>
              <a:pPr/>
              <a:t>16/01/2016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69DFD7-53B0-4B73-83D9-07516EA7760D}"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4869DFD7-53B0-4B73-83D9-07516EA7760D}" type="slidenum">
              <a:rPr lang="en-CA" smtClean="0"/>
              <a:pPr/>
              <a:t>5</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4869DFD7-53B0-4B73-83D9-07516EA7760D}" type="slidenum">
              <a:rPr lang="en-CA" smtClean="0"/>
              <a:pPr/>
              <a:t>13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7A6EA-C090-479D-814C-08120E22DEC4}" type="datetimeFigureOut">
              <a:rPr lang="en-CA" smtClean="0"/>
              <a:pPr/>
              <a:t>16/01/2016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D032ED5-3129-49E3-82E4-260467D2A32B}"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7A6EA-C090-479D-814C-08120E22DEC4}" type="datetimeFigureOut">
              <a:rPr lang="en-CA" smtClean="0"/>
              <a:pPr/>
              <a:t>16/01/2016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32ED5-3129-49E3-82E4-260467D2A32B}"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Trinity &amp; Unity</a:t>
            </a:r>
            <a:endParaRPr lang="en-CA" dirty="0"/>
          </a:p>
        </p:txBody>
      </p:sp>
      <p:sp>
        <p:nvSpPr>
          <p:cNvPr id="3" name="Subtitle 2"/>
          <p:cNvSpPr>
            <a:spLocks noGrp="1"/>
          </p:cNvSpPr>
          <p:nvPr>
            <p:ph type="subTitle" idx="1"/>
          </p:nvPr>
        </p:nvSpPr>
        <p:spPr/>
        <p:txBody>
          <a:bodyPr/>
          <a:lstStyle/>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2- </a:t>
            </a:r>
            <a:r>
              <a:rPr lang="en-CA" u="sng" dirty="0" smtClean="0"/>
              <a:t>Tradition:</a:t>
            </a:r>
            <a:endParaRPr lang="en-CA" i="1" u="sng" dirty="0"/>
          </a:p>
        </p:txBody>
      </p:sp>
      <p:sp>
        <p:nvSpPr>
          <p:cNvPr id="3" name="Content Placeholder 2"/>
          <p:cNvSpPr>
            <a:spLocks noGrp="1"/>
          </p:cNvSpPr>
          <p:nvPr>
            <p:ph idx="1"/>
          </p:nvPr>
        </p:nvSpPr>
        <p:spPr/>
        <p:txBody>
          <a:bodyPr/>
          <a:lstStyle/>
          <a:p>
            <a:pPr>
              <a:buNone/>
            </a:pPr>
            <a:r>
              <a:rPr lang="en-CA" dirty="0" smtClean="0"/>
              <a:t>a)The </a:t>
            </a:r>
            <a:r>
              <a:rPr lang="en-CA" dirty="0" smtClean="0"/>
              <a:t>signing of the Holy Cross</a:t>
            </a:r>
          </a:p>
          <a:p>
            <a:pPr>
              <a:buNone/>
            </a:pPr>
            <a:r>
              <a:rPr lang="en-CA" dirty="0" smtClean="0"/>
              <a:t>b)In </a:t>
            </a:r>
            <a:r>
              <a:rPr lang="en-CA" dirty="0" smtClean="0"/>
              <a:t>hymns, doxologies, praises we </a:t>
            </a:r>
            <a:r>
              <a:rPr lang="en-CA" dirty="0" err="1" smtClean="0"/>
              <a:t>receite</a:t>
            </a:r>
            <a:r>
              <a:rPr lang="en-CA" dirty="0" smtClean="0"/>
              <a:t> the phrase: “Glory be to God the Father and the Son and the Holy Spirit”</a:t>
            </a:r>
          </a:p>
          <a:p>
            <a:pPr>
              <a:buNone/>
            </a:pPr>
            <a:r>
              <a:rPr lang="en-CA" dirty="0" smtClean="0"/>
              <a:t>c)We </a:t>
            </a:r>
            <a:r>
              <a:rPr lang="en-CA" dirty="0" smtClean="0"/>
              <a:t>see the Trinity referenced in the:</a:t>
            </a:r>
          </a:p>
          <a:p>
            <a:pPr>
              <a:buNone/>
            </a:pPr>
            <a:r>
              <a:rPr lang="en-CA" dirty="0" smtClean="0">
                <a:sym typeface="Wingdings" pitchFamily="2" charset="2"/>
              </a:rPr>
              <a:t>The </a:t>
            </a:r>
            <a:r>
              <a:rPr lang="en-CA" dirty="0" smtClean="0"/>
              <a:t>Apostles Creed</a:t>
            </a:r>
          </a:p>
          <a:p>
            <a:pPr>
              <a:buFont typeface="Wingdings"/>
              <a:buChar char="è"/>
            </a:pPr>
            <a:r>
              <a:rPr lang="en-CA" dirty="0" smtClean="0">
                <a:sym typeface="Wingdings" pitchFamily="2" charset="2"/>
              </a:rPr>
              <a:t>The Nicene-Constantinopolitan Creed (aka the Nicene Creed)</a:t>
            </a:r>
          </a:p>
          <a:p>
            <a:pPr>
              <a:buNone/>
            </a:pP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200" b="1" dirty="0" smtClean="0"/>
              <a:t>3- The Church’s History &amp;Ecumenical councils</a:t>
            </a:r>
            <a:endParaRPr lang="en-CA" sz="3200" b="1" dirty="0"/>
          </a:p>
        </p:txBody>
      </p:sp>
      <p:sp>
        <p:nvSpPr>
          <p:cNvPr id="3" name="Content Placeholder 2"/>
          <p:cNvSpPr>
            <a:spLocks noGrp="1"/>
          </p:cNvSpPr>
          <p:nvPr>
            <p:ph idx="1"/>
          </p:nvPr>
        </p:nvSpPr>
        <p:spPr/>
        <p:txBody>
          <a:bodyPr/>
          <a:lstStyle/>
          <a:p>
            <a:r>
              <a:rPr lang="en-CA" dirty="0" smtClean="0"/>
              <a:t>Arius’ Heresy denied the Divinity of Christ</a:t>
            </a:r>
          </a:p>
          <a:p>
            <a:r>
              <a:rPr lang="en-CA" dirty="0" err="1" smtClean="0"/>
              <a:t>Macedonius</a:t>
            </a:r>
            <a:r>
              <a:rPr lang="en-CA" dirty="0" smtClean="0"/>
              <a:t>’ Heresy: denied the divinity of the Holy Spirit</a:t>
            </a:r>
          </a:p>
          <a:p>
            <a:r>
              <a:rPr lang="en-CA" dirty="0" err="1" smtClean="0"/>
              <a:t>Sabellius</a:t>
            </a:r>
            <a:r>
              <a:rPr lang="en-CA" dirty="0" smtClean="0"/>
              <a:t>’ Heresy: denied the </a:t>
            </a:r>
            <a:r>
              <a:rPr lang="en-CA" dirty="0"/>
              <a:t>v</a:t>
            </a:r>
            <a:r>
              <a:rPr lang="en-CA" dirty="0" smtClean="0"/>
              <a:t>alidity of the Trinity when he said that their is one hypostasis that appeared once as a Father as a Son and as a Holy Spirit.</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Hypostasis</a:t>
            </a:r>
            <a:endParaRPr lang="en-CA" dirty="0"/>
          </a:p>
        </p:txBody>
      </p:sp>
      <p:sp>
        <p:nvSpPr>
          <p:cNvPr id="3" name="Content Placeholder 2"/>
          <p:cNvSpPr>
            <a:spLocks noGrp="1"/>
          </p:cNvSpPr>
          <p:nvPr>
            <p:ph idx="1"/>
          </p:nvPr>
        </p:nvSpPr>
        <p:spPr/>
        <p:txBody>
          <a:bodyPr>
            <a:normAutofit lnSpcReduction="10000"/>
          </a:bodyPr>
          <a:lstStyle/>
          <a:p>
            <a:r>
              <a:rPr lang="en-CA" dirty="0" smtClean="0"/>
              <a:t>“hypo” means “under”</a:t>
            </a:r>
          </a:p>
          <a:p>
            <a:r>
              <a:rPr lang="en-CA" dirty="0" smtClean="0"/>
              <a:t>“Stasis”  means “standing”</a:t>
            </a:r>
          </a:p>
          <a:p>
            <a:r>
              <a:rPr lang="en-CA" dirty="0" smtClean="0"/>
              <a:t>Hence hypostasis is the original </a:t>
            </a:r>
            <a:r>
              <a:rPr lang="en-CA" u="sng" dirty="0" smtClean="0"/>
              <a:t>characteristic</a:t>
            </a:r>
            <a:r>
              <a:rPr lang="en-CA" dirty="0" smtClean="0"/>
              <a:t> without which the Divine Essence cannot stand.</a:t>
            </a:r>
          </a:p>
          <a:p>
            <a:r>
              <a:rPr lang="en-CA" u="sng" dirty="0" smtClean="0"/>
              <a:t>EXISTANCE  </a:t>
            </a:r>
            <a:r>
              <a:rPr lang="en-CA" u="sng" dirty="0" smtClean="0"/>
              <a:t>:</a:t>
            </a:r>
            <a:endParaRPr lang="en-CA" u="sng" dirty="0" smtClean="0"/>
          </a:p>
          <a:p>
            <a:r>
              <a:rPr lang="en-CA" dirty="0" smtClean="0"/>
              <a:t>Is </a:t>
            </a:r>
            <a:r>
              <a:rPr lang="en-CA" dirty="0" smtClean="0"/>
              <a:t>it reasonable that God exist without this characteristic? On the contrary... He exists. He is the source of </a:t>
            </a:r>
            <a:r>
              <a:rPr lang="en-CA" dirty="0" err="1" smtClean="0"/>
              <a:t>existance</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b="1" u="sng" dirty="0" smtClean="0"/>
              <a:t>Wisdom Or Mind</a:t>
            </a:r>
            <a:endParaRPr lang="en-CA" b="1" u="sng" dirty="0"/>
          </a:p>
        </p:txBody>
      </p:sp>
      <p:sp>
        <p:nvSpPr>
          <p:cNvPr id="3" name="Content Placeholder 2"/>
          <p:cNvSpPr>
            <a:spLocks noGrp="1"/>
          </p:cNvSpPr>
          <p:nvPr>
            <p:ph idx="1"/>
          </p:nvPr>
        </p:nvSpPr>
        <p:spPr>
          <a:xfrm>
            <a:off x="395536" y="1340768"/>
            <a:ext cx="8352928" cy="4968552"/>
          </a:xfrm>
        </p:spPr>
        <p:txBody>
          <a:bodyPr>
            <a:normAutofit fontScale="85000" lnSpcReduction="20000"/>
          </a:bodyPr>
          <a:lstStyle/>
          <a:p>
            <a:r>
              <a:rPr lang="en-CA" dirty="0" smtClean="0"/>
              <a:t>Is </a:t>
            </a:r>
            <a:r>
              <a:rPr lang="en-CA" dirty="0" smtClean="0"/>
              <a:t>it possible </a:t>
            </a:r>
            <a:r>
              <a:rPr lang="en-CA" dirty="0" smtClean="0"/>
              <a:t>that God exists without this characteristic?  How does He give us the power to think then?  How does He control the universe? </a:t>
            </a:r>
          </a:p>
          <a:p>
            <a:pPr>
              <a:buNone/>
            </a:pPr>
            <a:r>
              <a:rPr lang="en-CA" sz="3900" b="1" u="sng" dirty="0" smtClean="0"/>
              <a:t>Life</a:t>
            </a:r>
            <a:r>
              <a:rPr lang="en-CA" dirty="0" smtClean="0"/>
              <a:t>:</a:t>
            </a:r>
          </a:p>
          <a:p>
            <a:r>
              <a:rPr lang="en-CA" dirty="0" smtClean="0"/>
              <a:t>The Characteristic of life </a:t>
            </a:r>
            <a:r>
              <a:rPr lang="en-CA" dirty="0" smtClean="0"/>
              <a:t>is </a:t>
            </a:r>
            <a:r>
              <a:rPr lang="en-CA" dirty="0" smtClean="0"/>
              <a:t>essential </a:t>
            </a:r>
            <a:r>
              <a:rPr lang="en-CA" dirty="0" smtClean="0"/>
              <a:t>to </a:t>
            </a:r>
            <a:r>
              <a:rPr lang="en-CA" dirty="0" smtClean="0"/>
              <a:t>God...</a:t>
            </a:r>
          </a:p>
          <a:p>
            <a:r>
              <a:rPr lang="en-CA" dirty="0" smtClean="0"/>
              <a:t>He lives forever. </a:t>
            </a:r>
            <a:r>
              <a:rPr lang="en-CA" dirty="0" smtClean="0"/>
              <a:t>He gives life. It is impossible to imagine that he can exist without life.</a:t>
            </a:r>
          </a:p>
          <a:p>
            <a:pPr>
              <a:buNone/>
            </a:pPr>
            <a:endParaRPr lang="en-CA" dirty="0" smtClean="0"/>
          </a:p>
          <a:p>
            <a:r>
              <a:rPr lang="en-CA" dirty="0" smtClean="0"/>
              <a:t>Our </a:t>
            </a:r>
            <a:r>
              <a:rPr lang="en-CA" dirty="0" smtClean="0"/>
              <a:t>great God then is a Wise Living Spirit or a Wise Living Being.</a:t>
            </a:r>
          </a:p>
          <a:p>
            <a:r>
              <a:rPr lang="en-CA" dirty="0" smtClean="0"/>
              <a:t>Think about it this way: if we as humans have the same three characteristics, shouldn’t our Creator have these characteristics also since He created us in His </a:t>
            </a:r>
            <a:r>
              <a:rPr lang="en-CA" dirty="0" smtClean="0"/>
              <a:t>image?</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Similarities or Analogies</a:t>
            </a:r>
            <a:endParaRPr lang="en-CA" dirty="0"/>
          </a:p>
        </p:txBody>
      </p:sp>
      <p:sp>
        <p:nvSpPr>
          <p:cNvPr id="3" name="Content Placeholder 2"/>
          <p:cNvSpPr>
            <a:spLocks noGrp="1"/>
          </p:cNvSpPr>
          <p:nvPr>
            <p:ph idx="1"/>
          </p:nvPr>
        </p:nvSpPr>
        <p:spPr/>
        <p:txBody>
          <a:bodyPr>
            <a:normAutofit fontScale="77500" lnSpcReduction="20000"/>
          </a:bodyPr>
          <a:lstStyle/>
          <a:p>
            <a:r>
              <a:rPr lang="en-CA" b="1" u="sng" dirty="0" smtClean="0"/>
              <a:t>The Sun :  </a:t>
            </a:r>
            <a:r>
              <a:rPr lang="en-CA" dirty="0" smtClean="0"/>
              <a:t>Sun’s Shape (or disc) + light + heat= One Sun.</a:t>
            </a:r>
          </a:p>
          <a:p>
            <a:r>
              <a:rPr lang="en-CA" dirty="0" smtClean="0"/>
              <a:t>The disc is different from light and from heat but the three are inseparable. Light is generated from the disc and heat is issued forth  from the disc. Heat is issued forth from the disc and the rays of light carry it to us. The same thing is said when we say that the Holy Spirit proceeds from the Father but the Son sends the Holy Spirit to us.</a:t>
            </a:r>
          </a:p>
          <a:p>
            <a:r>
              <a:rPr lang="en-CA" b="1" u="sng" dirty="0" smtClean="0"/>
              <a:t>Mathematical Example: </a:t>
            </a:r>
            <a:r>
              <a:rPr lang="en-CA" dirty="0" smtClean="0"/>
              <a:t>1x1x1=1</a:t>
            </a:r>
          </a:p>
          <a:p>
            <a:r>
              <a:rPr lang="en-CA" dirty="0" smtClean="0"/>
              <a:t>“I am in the Father and the Father is in Me” (John 14:10)</a:t>
            </a:r>
          </a:p>
          <a:p>
            <a:r>
              <a:rPr lang="en-CA" dirty="0" smtClean="0"/>
              <a:t>“</a:t>
            </a:r>
            <a:r>
              <a:rPr lang="en-CA" smtClean="0"/>
              <a:t>I and </a:t>
            </a:r>
            <a:r>
              <a:rPr lang="en-CA" dirty="0" smtClean="0"/>
              <a:t>My Father are One” (John 10:30)</a:t>
            </a:r>
          </a:p>
          <a:p>
            <a:r>
              <a:rPr lang="en-CA" b="1" u="sng" dirty="0" smtClean="0"/>
              <a:t>The Human Being </a:t>
            </a:r>
            <a:r>
              <a:rPr lang="en-CA" dirty="0" smtClean="0"/>
              <a:t>(Body, Mind, Spirit)</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Verse</a:t>
            </a:r>
            <a:endParaRPr lang="en-CA" dirty="0"/>
          </a:p>
        </p:txBody>
      </p:sp>
      <p:sp>
        <p:nvSpPr>
          <p:cNvPr id="3" name="Content Placeholder 2"/>
          <p:cNvSpPr>
            <a:spLocks noGrp="1"/>
          </p:cNvSpPr>
          <p:nvPr>
            <p:ph idx="1"/>
          </p:nvPr>
        </p:nvSpPr>
        <p:spPr/>
        <p:txBody>
          <a:bodyPr/>
          <a:lstStyle/>
          <a:p>
            <a:r>
              <a:rPr lang="en-CA" dirty="0" smtClean="0"/>
              <a:t>“For there are three that bear witness in heaven, The Father, the Word and the Holy Spirit and these three are one.” (1 John 5:7)</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a:t>
            </a:r>
            <a:endParaRPr lang="en-CA" dirty="0"/>
          </a:p>
        </p:txBody>
      </p:sp>
      <p:sp>
        <p:nvSpPr>
          <p:cNvPr id="3" name="Content Placeholder 2"/>
          <p:cNvSpPr>
            <a:spLocks noGrp="1"/>
          </p:cNvSpPr>
          <p:nvPr>
            <p:ph idx="1"/>
          </p:nvPr>
        </p:nvSpPr>
        <p:spPr/>
        <p:txBody>
          <a:bodyPr/>
          <a:lstStyle/>
          <a:p>
            <a:r>
              <a:rPr lang="en-CA" dirty="0" smtClean="0"/>
              <a:t>Any dogmas or doctrines such as Incarnation, Divinity of Christ, Trinity and Unity, etc.. Are above the ability and comprehension of our human minds because it is related to God Who is unlimited whereas we as human beings are limited.</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Foundation</a:t>
            </a:r>
            <a:endParaRPr lang="en-CA" dirty="0"/>
          </a:p>
        </p:txBody>
      </p:sp>
      <p:sp>
        <p:nvSpPr>
          <p:cNvPr id="3" name="Content Placeholder 2"/>
          <p:cNvSpPr>
            <a:spLocks noGrp="1"/>
          </p:cNvSpPr>
          <p:nvPr>
            <p:ph idx="1"/>
          </p:nvPr>
        </p:nvSpPr>
        <p:spPr/>
        <p:txBody>
          <a:bodyPr/>
          <a:lstStyle/>
          <a:p>
            <a:r>
              <a:rPr lang="en-CA" dirty="0" smtClean="0"/>
              <a:t>The Dogmas or Doctrines of the  Church have not originated from man, nor the Saints but rather </a:t>
            </a:r>
            <a:r>
              <a:rPr lang="en-CA" u="sng" dirty="0" smtClean="0"/>
              <a:t>were revealed by God Himself</a:t>
            </a:r>
            <a:r>
              <a:rPr lang="en-CA" dirty="0" smtClean="0"/>
              <a:t>.</a:t>
            </a:r>
          </a:p>
          <a:p>
            <a:r>
              <a:rPr lang="en-CA" dirty="0" smtClean="0"/>
              <a:t>Example 1:  The Divinity of Christ </a:t>
            </a:r>
          </a:p>
          <a:p>
            <a:r>
              <a:rPr lang="en-CA" b="1" i="1" dirty="0" smtClean="0"/>
              <a:t>“for flesh and blood has not revealed this to you, but My Father who is in heaven” </a:t>
            </a:r>
            <a:r>
              <a:rPr lang="en-CA" dirty="0" smtClean="0"/>
              <a:t>(Matthew 16:17)</a:t>
            </a:r>
          </a:p>
          <a:p>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Biblical Proof of Unity</a:t>
            </a:r>
            <a:endParaRPr lang="en-CA" dirty="0"/>
          </a:p>
        </p:txBody>
      </p:sp>
      <p:sp>
        <p:nvSpPr>
          <p:cNvPr id="3" name="Content Placeholder 2"/>
          <p:cNvSpPr>
            <a:spLocks noGrp="1"/>
          </p:cNvSpPr>
          <p:nvPr>
            <p:ph idx="1"/>
          </p:nvPr>
        </p:nvSpPr>
        <p:spPr/>
        <p:txBody>
          <a:bodyPr>
            <a:normAutofit fontScale="77500" lnSpcReduction="20000"/>
          </a:bodyPr>
          <a:lstStyle/>
          <a:p>
            <a:r>
              <a:rPr lang="en-CA" dirty="0" smtClean="0"/>
              <a:t>“....the Lord Himself is God, there is none other besides Him” (Deuteronomy 4:35)</a:t>
            </a:r>
          </a:p>
          <a:p>
            <a:r>
              <a:rPr lang="en-CA" dirty="0" smtClean="0"/>
              <a:t>“... The Lord our God, the LORD is one” (Deuteronomy 6:4)</a:t>
            </a:r>
          </a:p>
          <a:p>
            <a:r>
              <a:rPr lang="en-CA" dirty="0" smtClean="0"/>
              <a:t>“... You are the Lord God, you alone.” (2 Kings 19:19)</a:t>
            </a:r>
          </a:p>
          <a:p>
            <a:r>
              <a:rPr lang="en-CA" dirty="0" smtClean="0"/>
              <a:t>“... It is written, you shall worship the Lord your God, and Him only you shall serve.” (Matthew 4:10)</a:t>
            </a:r>
          </a:p>
          <a:p>
            <a:r>
              <a:rPr lang="en-CA" dirty="0" smtClean="0"/>
              <a:t>“... Who can forgive sins but God alone.” (Mark 2:7)</a:t>
            </a:r>
          </a:p>
          <a:p>
            <a:r>
              <a:rPr lang="en-CA" dirty="0" smtClean="0"/>
              <a:t>“...And this eternal life, that they may know you, the only true God...” (John 17:3) </a:t>
            </a:r>
          </a:p>
          <a:p>
            <a:r>
              <a:rPr lang="en-CA" dirty="0" smtClean="0"/>
              <a:t>We believe in One God with three Hypostases</a:t>
            </a:r>
          </a:p>
          <a:p>
            <a:r>
              <a:rPr lang="en-CA" dirty="0" smtClean="0"/>
              <a:t>“Truly, we believe in One God...” (the Nicene Creed)</a:t>
            </a:r>
          </a:p>
          <a:p>
            <a:endParaRPr lang="en-CA" dirty="0" smtClean="0"/>
          </a:p>
          <a:p>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Christian Trinity</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The dogma of the Trinity is not against the dogma of Unity. </a:t>
            </a:r>
          </a:p>
          <a:p>
            <a:r>
              <a:rPr lang="en-CA" dirty="0" smtClean="0"/>
              <a:t>Our Great God is One OUSIA (One Essence) and three Hypostases. </a:t>
            </a:r>
          </a:p>
          <a:p>
            <a:r>
              <a:rPr lang="en-CA" dirty="0" smtClean="0">
                <a:sym typeface="Wingdings" pitchFamily="2" charset="2"/>
              </a:rPr>
              <a:t> The Divine Self</a:t>
            </a:r>
          </a:p>
          <a:p>
            <a:pPr>
              <a:buNone/>
            </a:pPr>
            <a:r>
              <a:rPr lang="en-CA" dirty="0">
                <a:sym typeface="Wingdings" pitchFamily="2" charset="2"/>
              </a:rPr>
              <a:t> </a:t>
            </a:r>
            <a:r>
              <a:rPr lang="en-CA" dirty="0" smtClean="0">
                <a:sym typeface="Wingdings" pitchFamily="2" charset="2"/>
              </a:rPr>
              <a:t>    The Divine Wisdom</a:t>
            </a:r>
          </a:p>
          <a:p>
            <a:pPr>
              <a:buNone/>
            </a:pPr>
            <a:r>
              <a:rPr lang="en-CA" dirty="0">
                <a:sym typeface="Wingdings" pitchFamily="2" charset="2"/>
              </a:rPr>
              <a:t> </a:t>
            </a:r>
            <a:r>
              <a:rPr lang="en-CA" dirty="0" smtClean="0">
                <a:sym typeface="Wingdings" pitchFamily="2" charset="2"/>
              </a:rPr>
              <a:t>    The Divine Life</a:t>
            </a:r>
          </a:p>
          <a:p>
            <a:r>
              <a:rPr lang="en-CA" dirty="0" smtClean="0"/>
              <a:t>The three Hypostases are not separated, they are co-essentially One God.</a:t>
            </a:r>
          </a:p>
          <a:p>
            <a:pPr>
              <a:buNone/>
            </a:pPr>
            <a:r>
              <a:rPr lang="en-CA" dirty="0" smtClean="0">
                <a:sym typeface="Wingdings" pitchFamily="2" charset="2"/>
              </a:rPr>
              <a:t>Divine Self+ Divine Wisdom+ Divine Life= ONE GOD</a:t>
            </a:r>
          </a:p>
          <a:p>
            <a:pPr>
              <a:buNone/>
            </a:pP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“OUSIA”</a:t>
            </a:r>
            <a:endParaRPr lang="en-CA" dirty="0"/>
          </a:p>
        </p:txBody>
      </p:sp>
      <p:sp>
        <p:nvSpPr>
          <p:cNvPr id="3" name="Content Placeholder 2"/>
          <p:cNvSpPr>
            <a:spLocks noGrp="1"/>
          </p:cNvSpPr>
          <p:nvPr>
            <p:ph idx="1"/>
          </p:nvPr>
        </p:nvSpPr>
        <p:spPr/>
        <p:txBody>
          <a:bodyPr/>
          <a:lstStyle/>
          <a:p>
            <a:r>
              <a:rPr lang="en-CA" dirty="0" smtClean="0"/>
              <a:t>OUSIA means the nature that characterizes this Being.</a:t>
            </a:r>
          </a:p>
          <a:p>
            <a:r>
              <a:rPr lang="en-CA" dirty="0" smtClean="0"/>
              <a:t>Divine OUSIA: The Godhead; Omnipotence; the Almighty who fills all places and created all things.</a:t>
            </a:r>
          </a:p>
          <a:p>
            <a:r>
              <a:rPr lang="en-CA" dirty="0" smtClean="0"/>
              <a:t>Our God is One in Essence i.e. He Is Unique in kind, there is no one like Him.</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a:r>
            <a:endParaRPr lang="en-CA" dirty="0"/>
          </a:p>
        </p:txBody>
      </p:sp>
      <p:sp>
        <p:nvSpPr>
          <p:cNvPr id="3" name="Content Placeholder 2"/>
          <p:cNvSpPr>
            <a:spLocks noGrp="1"/>
          </p:cNvSpPr>
          <p:nvPr>
            <p:ph idx="1"/>
          </p:nvPr>
        </p:nvSpPr>
        <p:spPr/>
        <p:txBody>
          <a:bodyPr>
            <a:normAutofit lnSpcReduction="10000"/>
          </a:bodyPr>
          <a:lstStyle/>
          <a:p>
            <a:r>
              <a:rPr lang="en-CA" dirty="0" smtClean="0"/>
              <a:t>How can we the limited the bound grasp or understand God who is unlimited and unbound?</a:t>
            </a:r>
          </a:p>
          <a:p>
            <a:r>
              <a:rPr lang="en-CA" dirty="0" smtClean="0"/>
              <a:t>We have to wait till eternity comes and then we shall see the Lord face to face but now we see Him dimly: </a:t>
            </a:r>
            <a:r>
              <a:rPr lang="en-CA" b="1" i="1" dirty="0" smtClean="0"/>
              <a:t>“For now we see in a mirror, dimly, but then face to face. Now I know in part, but then I shall know just as I also am known.” (1 Corinthians 13:12)</a:t>
            </a:r>
            <a:endParaRPr lang="en-CA"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CA" sz="3600" b="1" dirty="0" smtClean="0"/>
              <a:t>Where do we see teachings of the Trinity?</a:t>
            </a:r>
            <a:br>
              <a:rPr lang="en-CA" sz="3600" b="1" dirty="0" smtClean="0"/>
            </a:br>
            <a:r>
              <a:rPr lang="en-CA" sz="3600" b="1" dirty="0" smtClean="0"/>
              <a:t>1- </a:t>
            </a:r>
            <a:r>
              <a:rPr lang="en-CA" sz="3600" b="1" u="sng" dirty="0" smtClean="0"/>
              <a:t>The Holy Bible.</a:t>
            </a:r>
            <a:endParaRPr lang="en-CA" b="1" u="sng" dirty="0"/>
          </a:p>
        </p:txBody>
      </p:sp>
      <p:sp>
        <p:nvSpPr>
          <p:cNvPr id="3" name="Content Placeholder 2"/>
          <p:cNvSpPr>
            <a:spLocks noGrp="1"/>
          </p:cNvSpPr>
          <p:nvPr>
            <p:ph idx="1"/>
          </p:nvPr>
        </p:nvSpPr>
        <p:spPr/>
        <p:txBody>
          <a:bodyPr>
            <a:normAutofit fontScale="70000" lnSpcReduction="20000"/>
          </a:bodyPr>
          <a:lstStyle/>
          <a:p>
            <a:r>
              <a:rPr lang="en-CA" dirty="0" smtClean="0"/>
              <a:t>“Go therefore and make disciples of all the nations, baptizing them in the name of the </a:t>
            </a:r>
            <a:r>
              <a:rPr lang="en-CA" b="1" dirty="0" smtClean="0"/>
              <a:t>Father </a:t>
            </a:r>
            <a:r>
              <a:rPr lang="en-CA" dirty="0" smtClean="0"/>
              <a:t>and of the </a:t>
            </a:r>
            <a:r>
              <a:rPr lang="en-CA" b="1" dirty="0" smtClean="0"/>
              <a:t>Son</a:t>
            </a:r>
            <a:r>
              <a:rPr lang="en-CA" dirty="0" smtClean="0"/>
              <a:t> and of the </a:t>
            </a:r>
            <a:r>
              <a:rPr lang="en-CA" b="1" dirty="0" smtClean="0"/>
              <a:t>Holy Spirit</a:t>
            </a:r>
            <a:r>
              <a:rPr lang="en-CA" dirty="0" smtClean="0"/>
              <a:t>”(Matthew </a:t>
            </a:r>
            <a:r>
              <a:rPr lang="en-CA" dirty="0" smtClean="0"/>
              <a:t>28:19)</a:t>
            </a:r>
            <a:endParaRPr lang="en-CA" sz="3100" dirty="0"/>
          </a:p>
          <a:p>
            <a:r>
              <a:rPr lang="en-CA" sz="3100" dirty="0" smtClean="0"/>
              <a:t>“The </a:t>
            </a:r>
            <a:r>
              <a:rPr lang="en-CA" sz="3100" b="1" dirty="0" smtClean="0"/>
              <a:t>Holy Spirit </a:t>
            </a:r>
            <a:r>
              <a:rPr lang="en-CA" sz="3100" dirty="0" smtClean="0"/>
              <a:t>will come upon you, and the power of the </a:t>
            </a:r>
            <a:r>
              <a:rPr lang="en-CA" sz="3100" b="1" dirty="0" smtClean="0"/>
              <a:t>Highest</a:t>
            </a:r>
            <a:r>
              <a:rPr lang="en-CA" sz="3100" dirty="0" smtClean="0"/>
              <a:t> will overshadow you; therefore, also, that </a:t>
            </a:r>
            <a:r>
              <a:rPr lang="en-CA" sz="3100" b="1" dirty="0" smtClean="0"/>
              <a:t>Holy One </a:t>
            </a:r>
            <a:r>
              <a:rPr lang="en-CA" sz="3100" dirty="0" smtClean="0"/>
              <a:t>who is to be born will be called the </a:t>
            </a:r>
            <a:r>
              <a:rPr lang="en-CA" sz="3100" b="1" dirty="0" smtClean="0"/>
              <a:t>Son of God</a:t>
            </a:r>
            <a:r>
              <a:rPr lang="en-CA" sz="3100" dirty="0" smtClean="0"/>
              <a:t>” (Luke 1:35)</a:t>
            </a:r>
          </a:p>
          <a:p>
            <a:r>
              <a:rPr lang="en-CA" sz="3100" dirty="0" smtClean="0"/>
              <a:t>“And immediately, coming up from the water, He saw the heavens parting and the </a:t>
            </a:r>
            <a:r>
              <a:rPr lang="en-CA" sz="3100" b="1" dirty="0" smtClean="0"/>
              <a:t>Spirit</a:t>
            </a:r>
            <a:r>
              <a:rPr lang="en-CA" sz="3100" dirty="0" smtClean="0"/>
              <a:t> descending upon Him like a dove. Then </a:t>
            </a:r>
            <a:r>
              <a:rPr lang="en-CA" sz="3100" b="1" dirty="0" smtClean="0"/>
              <a:t>a voice came from heaven</a:t>
            </a:r>
            <a:r>
              <a:rPr lang="en-CA" sz="3100" dirty="0" smtClean="0"/>
              <a:t>, “You are My beloved </a:t>
            </a:r>
            <a:r>
              <a:rPr lang="en-CA" sz="3100" b="1" dirty="0" smtClean="0"/>
              <a:t>Son</a:t>
            </a:r>
            <a:r>
              <a:rPr lang="en-CA" sz="3100" dirty="0" smtClean="0"/>
              <a:t>, in whom I am well pleased” (Mark 1:10-11)</a:t>
            </a:r>
          </a:p>
          <a:p>
            <a:r>
              <a:rPr lang="en-CA" sz="3100" dirty="0" smtClean="0"/>
              <a:t>The </a:t>
            </a:r>
            <a:r>
              <a:rPr lang="en-CA" sz="3100" dirty="0"/>
              <a:t>promise of our Lord Jesus Christ about the work of the Holy Spirit</a:t>
            </a:r>
          </a:p>
          <a:p>
            <a:r>
              <a:rPr lang="en-CA" sz="3100" dirty="0"/>
              <a:t>“...because you are sons, </a:t>
            </a:r>
            <a:r>
              <a:rPr lang="en-CA" sz="3100" b="1" dirty="0" smtClean="0"/>
              <a:t>God</a:t>
            </a:r>
            <a:r>
              <a:rPr lang="en-CA" sz="3100" dirty="0" smtClean="0"/>
              <a:t> </a:t>
            </a:r>
            <a:r>
              <a:rPr lang="en-CA" sz="3100" dirty="0"/>
              <a:t>has sent forth the </a:t>
            </a:r>
            <a:r>
              <a:rPr lang="en-CA" sz="3100" b="1" dirty="0"/>
              <a:t>Spirit</a:t>
            </a:r>
            <a:r>
              <a:rPr lang="en-CA" sz="3100" dirty="0"/>
              <a:t> of His </a:t>
            </a:r>
            <a:r>
              <a:rPr lang="en-CA" sz="3100" b="1" dirty="0"/>
              <a:t>Son </a:t>
            </a:r>
            <a:r>
              <a:rPr lang="en-CA" sz="3100" dirty="0"/>
              <a:t>into your hearts, crying out, ‘Abba, Father!’ (</a:t>
            </a:r>
            <a:r>
              <a:rPr lang="en-CA" sz="3100" dirty="0" err="1"/>
              <a:t>Galations</a:t>
            </a:r>
            <a:r>
              <a:rPr lang="en-CA" sz="3100" dirty="0"/>
              <a:t> 4:6)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1065</Words>
  <Application>Microsoft Office PowerPoint</Application>
  <PresentationFormat>On-screen Show (4:3)</PresentationFormat>
  <Paragraphs>72</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Trinity &amp; Unity</vt:lpstr>
      <vt:lpstr>Verse</vt:lpstr>
      <vt:lpstr>background</vt:lpstr>
      <vt:lpstr>Foundation</vt:lpstr>
      <vt:lpstr>Biblical Proof of Unity</vt:lpstr>
      <vt:lpstr>The Christian Trinity</vt:lpstr>
      <vt:lpstr>“OUSIA”</vt:lpstr>
      <vt:lpstr>?????????</vt:lpstr>
      <vt:lpstr>Where do we see teachings of the Trinity? 1- The Holy Bible.</vt:lpstr>
      <vt:lpstr>2- Tradition:</vt:lpstr>
      <vt:lpstr>3- The Church’s History &amp;Ecumenical councils</vt:lpstr>
      <vt:lpstr>Hypostasis</vt:lpstr>
      <vt:lpstr>Wisdom Or Mind</vt:lpstr>
      <vt:lpstr>Similarities or Analogies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Trinity &amp; Unity</dc:title>
  <dc:creator>Fr. Metias</dc:creator>
  <cp:lastModifiedBy>Fr. Metias</cp:lastModifiedBy>
  <cp:revision>33</cp:revision>
  <dcterms:created xsi:type="dcterms:W3CDTF">2016-01-14T20:31:06Z</dcterms:created>
  <dcterms:modified xsi:type="dcterms:W3CDTF">2016-01-17T02:00:16Z</dcterms:modified>
</cp:coreProperties>
</file>