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sldIdLst>
    <p:sldId id="256" r:id="rId2"/>
    <p:sldId id="259" r:id="rId3"/>
    <p:sldId id="260" r:id="rId4"/>
    <p:sldId id="262" r:id="rId5"/>
    <p:sldId id="265" r:id="rId6"/>
    <p:sldId id="266" r:id="rId7"/>
    <p:sldId id="267" r:id="rId8"/>
    <p:sldId id="268" r:id="rId9"/>
    <p:sldId id="272" r:id="rId10"/>
    <p:sldId id="274" r:id="rId11"/>
    <p:sldId id="273" r:id="rId12"/>
  </p:sldIdLst>
  <p:sldSz cx="9144000" cy="6858000" type="screen4x3"/>
  <p:notesSz cx="6858000" cy="9144000"/>
  <p:defaultTextStyle>
    <a:defPPr>
      <a:defRPr lang="en-US"/>
    </a:defPPr>
    <a:lvl1pPr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1pPr>
    <a:lvl2pPr marL="4572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2pPr>
    <a:lvl3pPr marL="9144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3pPr>
    <a:lvl4pPr marL="13716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4pPr>
    <a:lvl5pPr marL="1828800" algn="l" rtl="0" fontAlgn="base">
      <a:spcBef>
        <a:spcPct val="0"/>
      </a:spcBef>
      <a:spcAft>
        <a:spcPct val="0"/>
      </a:spcAft>
      <a:defRPr sz="2400" kern="1200">
        <a:solidFill>
          <a:srgbClr val="000000"/>
        </a:solidFill>
        <a:latin typeface="Times New Roman" charset="0"/>
        <a:ea typeface="ヒラギノ明朝 ProN W3" charset="0"/>
        <a:cs typeface="ヒラギノ明朝 ProN W3" charset="0"/>
        <a:sym typeface="Times New Roman" charset="0"/>
      </a:defRPr>
    </a:lvl5pPr>
    <a:lvl6pPr marL="22860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6pPr>
    <a:lvl7pPr marL="27432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7pPr>
    <a:lvl8pPr marL="32004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8pPr>
    <a:lvl9pPr marL="3657600" algn="l" defTabSz="914400" rtl="0" eaLnBrk="1" latinLnBrk="0" hangingPunct="1">
      <a:defRPr sz="2400" kern="1200">
        <a:solidFill>
          <a:srgbClr val="000000"/>
        </a:solidFill>
        <a:latin typeface="Times New Roman" charset="0"/>
        <a:ea typeface="ヒラギノ明朝 ProN W3" charset="0"/>
        <a:cs typeface="ヒラギノ明朝 ProN W3" charset="0"/>
        <a:sym typeface="Times New Roman"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3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0106B4A3-4212-4E39-93DE-E053E8F69C28}" type="datetimeFigureOut">
              <a:rPr lang="en-US" smtClean="0"/>
              <a:pPr/>
              <a:t>8/12/2012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kumimoji="0"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1B448F8E-3F58-4EA2-A86A-0DA56CE49BF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06B4A3-4212-4E39-93DE-E053E8F69C28}" type="datetimeFigureOut">
              <a:rPr lang="en-US" smtClean="0"/>
              <a:pPr/>
              <a:t>8/12/2012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C58FACCF-C966-42F4-BB9C-75225FCD761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106B4A3-4212-4E39-93DE-E053E8F69C28}" type="datetimeFigureOut">
              <a:rPr lang="en-US" smtClean="0"/>
              <a:pPr/>
              <a:t>8/12/2012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EFD527A-A0B7-4102-86FF-BBC829D405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0106B4A3-4212-4E39-93DE-E053E8F69C28}" type="datetimeFigureOut">
              <a:rPr lang="en-US" smtClean="0"/>
              <a:pPr/>
              <a:t>8/12/2012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kumimoji="0" lang="en-US"/>
          </a:p>
        </p:txBody>
      </p:sp>
      <p:sp>
        <p:nvSpPr>
          <p:cNvPr id="6" name="Slide Number Placeholder 5"/>
          <p:cNvSpPr>
            <a:spLocks noGrp="1"/>
          </p:cNvSpPr>
          <p:nvPr>
            <p:ph type="sldNum" sz="quarter" idx="12"/>
          </p:nvPr>
        </p:nvSpPr>
        <p:spPr/>
        <p:txBody>
          <a:bodyPr/>
          <a:lstStyle/>
          <a:p>
            <a:fld id="{A6A63D9E-D7DC-493C-8EB2-2D79403752F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0106B4A3-4212-4E39-93DE-E053E8F69C28}" type="datetimeFigureOut">
              <a:rPr lang="en-US" smtClean="0"/>
              <a:pPr/>
              <a:t>8/12/2012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kumimoji="0" lang="en-US"/>
          </a:p>
        </p:txBody>
      </p:sp>
      <p:sp>
        <p:nvSpPr>
          <p:cNvPr id="6" name="Slide Number Placeholder 5"/>
          <p:cNvSpPr>
            <a:spLocks noGrp="1"/>
          </p:cNvSpPr>
          <p:nvPr>
            <p:ph type="sldNum" sz="quarter" idx="12"/>
          </p:nvPr>
        </p:nvSpPr>
        <p:spPr>
          <a:xfrm>
            <a:off x="8451056" y="809624"/>
            <a:ext cx="502920" cy="300831"/>
          </a:xfrm>
        </p:spPr>
        <p:txBody>
          <a:bodyPr/>
          <a:lstStyle/>
          <a:p>
            <a:fld id="{C052DBCC-14DD-47B6-B662-952CD97E0659}"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0106B4A3-4212-4E39-93DE-E053E8F69C28}" type="datetimeFigureOut">
              <a:rPr lang="en-US" smtClean="0"/>
              <a:pPr/>
              <a:t>8/12/2012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kumimoji="0" lang="en-US"/>
          </a:p>
        </p:txBody>
      </p:sp>
      <p:sp>
        <p:nvSpPr>
          <p:cNvPr id="7" name="Slide Number Placeholder 6"/>
          <p:cNvSpPr>
            <a:spLocks noGrp="1"/>
          </p:cNvSpPr>
          <p:nvPr>
            <p:ph type="sldNum" sz="quarter" idx="12"/>
          </p:nvPr>
        </p:nvSpPr>
        <p:spPr>
          <a:xfrm>
            <a:off x="7589520" y="6480969"/>
            <a:ext cx="502920" cy="301752"/>
          </a:xfrm>
        </p:spPr>
        <p:txBody>
          <a:bodyPr/>
          <a:lstStyle/>
          <a:p>
            <a:fld id="{EC69320E-24B5-4145-A9F2-5FD8602F3C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0106B4A3-4212-4E39-93DE-E053E8F69C28}" type="datetimeFigureOut">
              <a:rPr lang="en-US" smtClean="0"/>
              <a:pPr/>
              <a:t>8/12/2012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kumimoji="0"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1A9CA520-AE08-4563-8DE5-EBB2895260D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106B4A3-4212-4E39-93DE-E053E8F69C28}" type="datetimeFigureOut">
              <a:rPr lang="en-US" smtClean="0"/>
              <a:pPr/>
              <a:t>8/12/2012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144CFE37-5238-4AA2-922D-CB6790B068C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0106B4A3-4212-4E39-93DE-E053E8F69C28}" type="datetimeFigureOut">
              <a:rPr lang="en-US" smtClean="0"/>
              <a:pPr/>
              <a:t>8/12/2012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kumimoji="0" lang="en-US"/>
          </a:p>
        </p:txBody>
      </p:sp>
      <p:sp>
        <p:nvSpPr>
          <p:cNvPr id="4" name="Slide Number Placeholder 3"/>
          <p:cNvSpPr>
            <a:spLocks noGrp="1"/>
          </p:cNvSpPr>
          <p:nvPr>
            <p:ph type="sldNum" sz="quarter" idx="12"/>
          </p:nvPr>
        </p:nvSpPr>
        <p:spPr>
          <a:xfrm>
            <a:off x="7589520" y="6480969"/>
            <a:ext cx="502920" cy="301752"/>
          </a:xfrm>
        </p:spPr>
        <p:txBody>
          <a:bodyPr/>
          <a:lstStyle/>
          <a:p>
            <a:fld id="{BE072F69-03EF-4060-B7F6-62D75CB0C3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0106B4A3-4212-4E39-93DE-E053E8F69C28}" type="datetimeFigureOut">
              <a:rPr lang="en-US" smtClean="0"/>
              <a:pPr/>
              <a:t>8/12/2012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kumimoji="0"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0AF679B2-76A6-45DB-B2BE-D8C1ADD4B12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0106B4A3-4212-4E39-93DE-E053E8F69C28}" type="datetimeFigureOut">
              <a:rPr lang="en-US" smtClean="0"/>
              <a:pPr/>
              <a:t>8/12/2012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kumimoji="0"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C04BF8CE-A914-4560-9A84-378EAFB5F8B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106B4A3-4212-4E39-93DE-E053E8F69C28}" type="datetimeFigureOut">
              <a:rPr lang="en-US" smtClean="0"/>
              <a:pPr/>
              <a:t>8/12/2012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kumimoji="0"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BB18288-E490-4A00-B3BA-B130282FF6E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697400" y="3198168"/>
            <a:ext cx="3954930" cy="923330"/>
          </a:xfrm>
          <a:prstGeom prst="rect">
            <a:avLst/>
          </a:prstGeom>
        </p:spPr>
        <p:txBody>
          <a:bodyPr wrap="none">
            <a:spAutoFit/>
          </a:bodyPr>
          <a:lstStyle/>
          <a:p>
            <a:pPr algn="ctr"/>
            <a:r>
              <a:rPr lang="en-US" sz="5400" dirty="0" smtClean="0">
                <a:solidFill>
                  <a:schemeClr val="accent3">
                    <a:lumMod val="75000"/>
                  </a:schemeClr>
                </a:solidFill>
              </a:rPr>
              <a:t>Lamentations</a:t>
            </a:r>
            <a:endParaRPr lang="en-CA" sz="5400" dirty="0">
              <a:solidFill>
                <a:schemeClr val="accent3">
                  <a:lumMod val="75000"/>
                </a:schemeClr>
              </a:solidFill>
            </a:endParaRPr>
          </a:p>
        </p:txBody>
      </p:sp>
      <p:sp>
        <p:nvSpPr>
          <p:cNvPr id="3" name="TextBox 2"/>
          <p:cNvSpPr txBox="1"/>
          <p:nvPr/>
        </p:nvSpPr>
        <p:spPr>
          <a:xfrm>
            <a:off x="5390792" y="4797152"/>
            <a:ext cx="1885452" cy="707886"/>
          </a:xfrm>
          <a:prstGeom prst="rect">
            <a:avLst/>
          </a:prstGeom>
          <a:noFill/>
        </p:spPr>
        <p:txBody>
          <a:bodyPr wrap="none" rtlCol="0">
            <a:spAutoFit/>
          </a:bodyPr>
          <a:lstStyle/>
          <a:p>
            <a:pPr algn="ctr"/>
            <a:r>
              <a:rPr lang="en-CA" sz="2000" dirty="0" smtClean="0">
                <a:solidFill>
                  <a:schemeClr val="accent3">
                    <a:lumMod val="75000"/>
                  </a:schemeClr>
                </a:solidFill>
              </a:rPr>
              <a:t>St. Mina Church</a:t>
            </a:r>
          </a:p>
          <a:p>
            <a:pPr algn="ctr"/>
            <a:r>
              <a:rPr lang="en-CA" sz="2000" dirty="0" smtClean="0">
                <a:solidFill>
                  <a:schemeClr val="accent3">
                    <a:lumMod val="75000"/>
                  </a:schemeClr>
                </a:solidFill>
              </a:rPr>
              <a:t>Hamilton, On</a:t>
            </a:r>
            <a:endParaRPr lang="en-CA" sz="2000" dirty="0">
              <a:solidFill>
                <a:schemeClr val="accent3">
                  <a:lumMod val="75000"/>
                </a:schemeClr>
              </a:solidFil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Practical Content</a:t>
            </a:r>
            <a:endParaRPr lang="en-CA" dirty="0"/>
          </a:p>
        </p:txBody>
      </p:sp>
      <p:sp>
        <p:nvSpPr>
          <p:cNvPr id="3" name="Content Placeholder 2"/>
          <p:cNvSpPr>
            <a:spLocks noGrp="1"/>
          </p:cNvSpPr>
          <p:nvPr>
            <p:ph idx="1"/>
          </p:nvPr>
        </p:nvSpPr>
        <p:spPr>
          <a:xfrm>
            <a:off x="611560" y="1484784"/>
            <a:ext cx="8229600" cy="4572000"/>
          </a:xfrm>
        </p:spPr>
        <p:txBody>
          <a:bodyPr>
            <a:normAutofit fontScale="77500" lnSpcReduction="20000"/>
          </a:bodyPr>
          <a:lstStyle/>
          <a:p>
            <a:r>
              <a:rPr lang="en-CA" dirty="0" smtClean="0"/>
              <a:t>Great use to the pious in their sufferings.  </a:t>
            </a:r>
          </a:p>
          <a:p>
            <a:r>
              <a:rPr lang="en-CA" dirty="0" smtClean="0"/>
              <a:t>Supplies the pious with spiritual language to express their natural grief by, helping to preserve the lively remembrance of Zion among them.  </a:t>
            </a:r>
          </a:p>
          <a:p>
            <a:r>
              <a:rPr lang="en-CA" dirty="0" smtClean="0"/>
              <a:t>To the children that never saw it, when they were in Babylon, directing their tears into the right channel (for they are here taught to mourn for sin and mourn to God).  </a:t>
            </a:r>
          </a:p>
          <a:p>
            <a:r>
              <a:rPr lang="en-CA" dirty="0" smtClean="0"/>
              <a:t>Encouraging the hope that God would return and have mercy upon them. </a:t>
            </a:r>
          </a:p>
          <a:p>
            <a:r>
              <a:rPr lang="en-CA" dirty="0" smtClean="0"/>
              <a:t>To us, affecting us with godly sorrow for the calamities of the church of God, as becomes those that are living members of it are resolved to take our lot with it</a:t>
            </a:r>
            <a:endParaRPr lang="en-CA" dirty="0"/>
          </a:p>
        </p:txBody>
      </p:sp>
      <p:sp>
        <p:nvSpPr>
          <p:cNvPr id="4" name="Slide Number Placeholder 3"/>
          <p:cNvSpPr>
            <a:spLocks noGrp="1"/>
          </p:cNvSpPr>
          <p:nvPr>
            <p:ph type="sldNum" sz="quarter" idx="12"/>
          </p:nvPr>
        </p:nvSpPr>
        <p:spPr/>
        <p:txBody>
          <a:bodyPr/>
          <a:lstStyle/>
          <a:p>
            <a:fld id="{A6A63D9E-D7DC-493C-8EB2-2D79403752FD}"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xfrm>
            <a:off x="685800" y="1828800"/>
            <a:ext cx="7772400" cy="2057400"/>
          </a:xfrm>
          <a:ln/>
        </p:spPr>
        <p:txBody>
          <a:bodyPr rIns="132080"/>
          <a:lstStyle/>
          <a:p>
            <a:r>
              <a:rPr lang="en-US" dirty="0" smtClean="0"/>
              <a:t>Q&amp;A</a:t>
            </a:r>
            <a:endParaRPr lang="en-US" dirty="0"/>
          </a:p>
        </p:txBody>
      </p:sp>
      <p:sp>
        <p:nvSpPr>
          <p:cNvPr id="19458" name="Rectangle 2"/>
          <p:cNvSpPr>
            <a:spLocks noGrp="1" noChangeArrowheads="1"/>
          </p:cNvSpPr>
          <p:nvPr>
            <p:ph idx="1"/>
          </p:nvPr>
        </p:nvSpPr>
        <p:spPr>
          <a:xfrm>
            <a:off x="1371600" y="3886200"/>
            <a:ext cx="6400800" cy="1415008"/>
          </a:xfrm>
          <a:ln/>
        </p:spPr>
        <p:txBody>
          <a:bodyPr rIns="132080"/>
          <a:lstStyle/>
          <a:p>
            <a:pPr marL="39688" indent="0" algn="ctr">
              <a:buFont typeface="Times New Roman" charset="0"/>
              <a:buNone/>
            </a:pPr>
            <a:endParaRPr lang="en-US"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685800" y="381000"/>
            <a:ext cx="7772400" cy="1219200"/>
          </a:xfrm>
          <a:ln/>
        </p:spPr>
        <p:txBody>
          <a:bodyPr rIns="132080"/>
          <a:lstStyle/>
          <a:p>
            <a:pPr algn="ctr"/>
            <a:r>
              <a:rPr lang="en-US" dirty="0" smtClean="0"/>
              <a:t>Authorship</a:t>
            </a:r>
            <a:endParaRPr lang="en-US" dirty="0"/>
          </a:p>
        </p:txBody>
      </p:sp>
      <p:sp>
        <p:nvSpPr>
          <p:cNvPr id="5122" name="Rectangle 2"/>
          <p:cNvSpPr>
            <a:spLocks noGrp="1" noChangeArrowheads="1"/>
          </p:cNvSpPr>
          <p:nvPr>
            <p:ph idx="1"/>
          </p:nvPr>
        </p:nvSpPr>
        <p:spPr>
          <a:xfrm>
            <a:off x="685800" y="1600200"/>
            <a:ext cx="7772400" cy="5257800"/>
          </a:xfrm>
          <a:ln/>
        </p:spPr>
        <p:txBody>
          <a:bodyPr rIns="132080"/>
          <a:lstStyle/>
          <a:p>
            <a:r>
              <a:rPr lang="en-US" sz="2800" dirty="0"/>
              <a:t>Jeremiah authorship according to the </a:t>
            </a:r>
            <a:r>
              <a:rPr lang="en-US" sz="2800" dirty="0" smtClean="0"/>
              <a:t>Jewish </a:t>
            </a:r>
            <a:r>
              <a:rPr lang="en-US" sz="2800" dirty="0"/>
              <a:t>tradition, and the KJV </a:t>
            </a:r>
            <a:r>
              <a:rPr lang="en-US" sz="2800" dirty="0" smtClean="0"/>
              <a:t>bible</a:t>
            </a:r>
            <a:endParaRPr lang="en-US" sz="2800" dirty="0"/>
          </a:p>
          <a:p>
            <a:r>
              <a:rPr lang="en-US" sz="2800" dirty="0"/>
              <a:t>Jeremiah authorship based </a:t>
            </a:r>
            <a:r>
              <a:rPr lang="en-US" sz="2800" dirty="0" smtClean="0"/>
              <a:t>on similarities </a:t>
            </a:r>
            <a:r>
              <a:rPr lang="en-US" sz="2800" dirty="0"/>
              <a:t>between some parts of Jeremiah and </a:t>
            </a:r>
            <a:r>
              <a:rPr lang="en-US" sz="2800" dirty="0" smtClean="0"/>
              <a:t>Lamentations</a:t>
            </a:r>
            <a:endParaRPr lang="en-US" sz="2800" dirty="0"/>
          </a:p>
          <a:p>
            <a:r>
              <a:rPr lang="en-US" sz="2800" dirty="0"/>
              <a:t>II </a:t>
            </a:r>
            <a:r>
              <a:rPr lang="en-US" sz="2800" dirty="0" smtClean="0"/>
              <a:t>Chronicles </a:t>
            </a:r>
            <a:r>
              <a:rPr lang="en-US" sz="2800" dirty="0"/>
              <a:t>35:25 could also be a proof of Jeremiah authorship </a:t>
            </a:r>
            <a:r>
              <a:rPr lang="en-US" sz="2800" dirty="0" smtClean="0"/>
              <a:t> </a:t>
            </a:r>
            <a:endParaRPr lang="en-US" sz="2800"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ln/>
        </p:spPr>
        <p:txBody>
          <a:bodyPr rIns="132080"/>
          <a:lstStyle/>
          <a:p>
            <a:pPr algn="ctr"/>
            <a:r>
              <a:rPr lang="en-US" dirty="0" smtClean="0"/>
              <a:t>Canonical </a:t>
            </a:r>
            <a:r>
              <a:rPr lang="en-US" dirty="0"/>
              <a:t>Placement</a:t>
            </a:r>
          </a:p>
        </p:txBody>
      </p:sp>
      <p:sp>
        <p:nvSpPr>
          <p:cNvPr id="6146" name="Rectangle 2"/>
          <p:cNvSpPr>
            <a:spLocks noGrp="1" noChangeArrowheads="1"/>
          </p:cNvSpPr>
          <p:nvPr>
            <p:ph idx="1"/>
          </p:nvPr>
        </p:nvSpPr>
        <p:spPr>
          <a:ln/>
        </p:spPr>
        <p:txBody>
          <a:bodyPr rIns="132080">
            <a:normAutofit/>
          </a:bodyPr>
          <a:lstStyle/>
          <a:p>
            <a:r>
              <a:rPr lang="en-US" sz="2000" dirty="0"/>
              <a:t>The Hebrew Scriptures were probably originally canonized into a two-fold division: the Law (</a:t>
            </a:r>
            <a:r>
              <a:rPr lang="en-US" sz="2000" dirty="0">
                <a:latin typeface="Times New Roman Italic" charset="0"/>
                <a:cs typeface="Times New Roman Italic" charset="0"/>
                <a:sym typeface="Times New Roman Italic" charset="0"/>
              </a:rPr>
              <a:t>Torah</a:t>
            </a:r>
            <a:r>
              <a:rPr lang="en-US" sz="2000" dirty="0"/>
              <a:t>) and the </a:t>
            </a:r>
            <a:r>
              <a:rPr lang="en-US" sz="2000" dirty="0" smtClean="0"/>
              <a:t>Prophets, </a:t>
            </a:r>
            <a:r>
              <a:rPr lang="en-US" sz="2000" dirty="0"/>
              <a:t>but a later division adds the sacred </a:t>
            </a:r>
            <a:r>
              <a:rPr lang="en-US" sz="2000" dirty="0" smtClean="0"/>
              <a:t>writings</a:t>
            </a:r>
            <a:endParaRPr lang="en-US" sz="2000" dirty="0"/>
          </a:p>
          <a:p>
            <a:r>
              <a:rPr lang="en-US" sz="2000" dirty="0"/>
              <a:t>The Hebrew canon places Lamentations just after Ruth in the </a:t>
            </a:r>
            <a:r>
              <a:rPr lang="en-US" sz="2000" dirty="0" smtClean="0"/>
              <a:t>rolls</a:t>
            </a:r>
            <a:endParaRPr lang="en-US" sz="2000" dirty="0"/>
          </a:p>
          <a:p>
            <a:r>
              <a:rPr lang="en-US" sz="2000" dirty="0" smtClean="0"/>
              <a:t>The </a:t>
            </a:r>
            <a:r>
              <a:rPr lang="en-US" sz="2000" dirty="0"/>
              <a:t>Old Testament </a:t>
            </a:r>
            <a:r>
              <a:rPr lang="en-US" sz="2000" dirty="0" smtClean="0"/>
              <a:t>is divided according </a:t>
            </a:r>
            <a:r>
              <a:rPr lang="en-US" sz="2000" dirty="0"/>
              <a:t>to subject matter and is the basis of the modern four-fold classification of the: five books of Law, twelve books of History, five books of Poetry, and seventeen books of Prophecy.</a:t>
            </a:r>
          </a:p>
          <a:p>
            <a:r>
              <a:rPr lang="en-US" sz="2000" dirty="0"/>
              <a:t>This translation places Lamentations after the prophecy of </a:t>
            </a:r>
            <a:r>
              <a:rPr lang="en-US" sz="2000" dirty="0" smtClean="0"/>
              <a:t>Jeremiah </a:t>
            </a:r>
            <a:endParaRPr lang="en-US" sz="20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685800" y="76200"/>
            <a:ext cx="7772400" cy="1600200"/>
          </a:xfrm>
          <a:ln/>
        </p:spPr>
        <p:txBody>
          <a:bodyPr rIns="132080"/>
          <a:lstStyle/>
          <a:p>
            <a:pPr algn="ctr"/>
            <a:r>
              <a:rPr lang="en-US" dirty="0" smtClean="0"/>
              <a:t>Historical </a:t>
            </a:r>
            <a:r>
              <a:rPr lang="en-US" dirty="0"/>
              <a:t>Background. </a:t>
            </a:r>
          </a:p>
        </p:txBody>
      </p:sp>
      <p:sp>
        <p:nvSpPr>
          <p:cNvPr id="8194" name="Rectangle 2"/>
          <p:cNvSpPr>
            <a:spLocks noGrp="1" noChangeArrowheads="1"/>
          </p:cNvSpPr>
          <p:nvPr>
            <p:ph idx="1"/>
          </p:nvPr>
        </p:nvSpPr>
        <p:spPr>
          <a:xfrm>
            <a:off x="685800" y="1676400"/>
            <a:ext cx="7772400" cy="5181600"/>
          </a:xfrm>
          <a:ln/>
        </p:spPr>
        <p:txBody>
          <a:bodyPr rIns="132080">
            <a:normAutofit/>
          </a:bodyPr>
          <a:lstStyle/>
          <a:p>
            <a:pPr>
              <a:lnSpc>
                <a:spcPct val="90000"/>
              </a:lnSpc>
            </a:pPr>
            <a:r>
              <a:rPr lang="en-US" sz="2400" dirty="0" err="1"/>
              <a:t>Shalmeneser</a:t>
            </a:r>
            <a:r>
              <a:rPr lang="en-US" sz="2400" dirty="0"/>
              <a:t> V(727-722 BC) invaded the Northern Kingdom in 725 B.C-II Kings 17. </a:t>
            </a:r>
            <a:r>
              <a:rPr lang="en-US" sz="2400" dirty="0" smtClean="0"/>
              <a:t> The </a:t>
            </a:r>
            <a:r>
              <a:rPr lang="en-US" sz="2400" dirty="0"/>
              <a:t>Israelites </a:t>
            </a:r>
            <a:r>
              <a:rPr lang="en-US" sz="2400" dirty="0" smtClean="0"/>
              <a:t>are deported to </a:t>
            </a:r>
            <a:r>
              <a:rPr lang="en-US" sz="2400" dirty="0"/>
              <a:t>Assyria sometime between 722 and 709 B.C.   </a:t>
            </a:r>
          </a:p>
          <a:p>
            <a:pPr>
              <a:lnSpc>
                <a:spcPct val="90000"/>
              </a:lnSpc>
            </a:pPr>
            <a:r>
              <a:rPr lang="en-US" sz="2400" dirty="0"/>
              <a:t>Judah itself fell years later and Jerusalem was destroyed </a:t>
            </a:r>
            <a:r>
              <a:rPr lang="en-US" sz="2400" dirty="0" smtClean="0"/>
              <a:t>on </a:t>
            </a:r>
            <a:r>
              <a:rPr lang="en-US" sz="2400" dirty="0"/>
              <a:t>587 </a:t>
            </a:r>
            <a:r>
              <a:rPr lang="en-US" sz="2400" dirty="0" smtClean="0"/>
              <a:t>B.C</a:t>
            </a:r>
            <a:endParaRPr lang="en-US" sz="2400" dirty="0"/>
          </a:p>
          <a:p>
            <a:pPr>
              <a:lnSpc>
                <a:spcPct val="90000"/>
              </a:lnSpc>
            </a:pPr>
            <a:r>
              <a:rPr lang="en-US" sz="2400" dirty="0"/>
              <a:t>This time should be identified with </a:t>
            </a:r>
            <a:r>
              <a:rPr lang="en-US" sz="2400" dirty="0" err="1"/>
              <a:t>Jer</a:t>
            </a:r>
            <a:r>
              <a:rPr lang="en-US" sz="2400" dirty="0"/>
              <a:t> 39:1-18. Other historical accounts are in 2Kings 24-25 and 2Chron </a:t>
            </a:r>
            <a:r>
              <a:rPr lang="en-US" sz="2400" dirty="0" smtClean="0"/>
              <a:t>36</a:t>
            </a:r>
            <a:endParaRPr lang="en-US" sz="24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rIns="132080"/>
          <a:lstStyle/>
          <a:p>
            <a:pPr algn="ctr"/>
            <a:r>
              <a:rPr lang="en-US" dirty="0" smtClean="0"/>
              <a:t>Theological </a:t>
            </a:r>
            <a:r>
              <a:rPr lang="en-US" dirty="0"/>
              <a:t>Content</a:t>
            </a:r>
          </a:p>
        </p:txBody>
      </p:sp>
      <p:sp>
        <p:nvSpPr>
          <p:cNvPr id="11266" name="Rectangle 2"/>
          <p:cNvSpPr>
            <a:spLocks noGrp="1" noChangeArrowheads="1"/>
          </p:cNvSpPr>
          <p:nvPr>
            <p:ph idx="1"/>
          </p:nvPr>
        </p:nvSpPr>
        <p:spPr>
          <a:ln/>
        </p:spPr>
        <p:txBody>
          <a:bodyPr rIns="132080"/>
          <a:lstStyle/>
          <a:p>
            <a:pPr marL="649288" indent="-609600">
              <a:buSzPct val="99000"/>
              <a:buFont typeface="Times New Roman" charset="0"/>
              <a:buAutoNum type="alphaUcPeriod"/>
            </a:pPr>
            <a:r>
              <a:rPr lang="en-US"/>
              <a:t>Possible reasons for writing the book.</a:t>
            </a:r>
          </a:p>
          <a:p>
            <a:pPr marL="649288" indent="-609600">
              <a:buSzPct val="99000"/>
              <a:buFont typeface="Times New Roman" charset="0"/>
              <a:buAutoNum type="alphaUcPeriod"/>
            </a:pPr>
            <a:r>
              <a:rPr lang="en-US"/>
              <a:t>Obvious themes found in Lamentations.</a:t>
            </a:r>
          </a:p>
          <a:p>
            <a:pPr marL="649288" indent="-609600">
              <a:buSzPct val="99000"/>
              <a:buFont typeface="Times New Roman" charset="0"/>
              <a:buAutoNum type="alphaUcPeriod"/>
            </a:pPr>
            <a:r>
              <a:rPr lang="en-US"/>
              <a:t>Interesting parallelism between Lamentations and Deuteronomy.</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p:nvPr>
        </p:nvSpPr>
        <p:spPr>
          <a:xfrm>
            <a:off x="685800" y="0"/>
            <a:ext cx="7620000" cy="1676400"/>
          </a:xfrm>
          <a:ln/>
        </p:spPr>
        <p:txBody>
          <a:bodyPr rIns="132080"/>
          <a:lstStyle/>
          <a:p>
            <a:pPr algn="ctr"/>
            <a:r>
              <a:rPr lang="en-US" sz="4000" dirty="0"/>
              <a:t>A. Possible Reasons for Writing the Book</a:t>
            </a:r>
          </a:p>
        </p:txBody>
      </p:sp>
      <p:sp>
        <p:nvSpPr>
          <p:cNvPr id="12290" name="Rectangle 2"/>
          <p:cNvSpPr>
            <a:spLocks noGrp="1" noChangeArrowheads="1"/>
          </p:cNvSpPr>
          <p:nvPr>
            <p:ph idx="1"/>
          </p:nvPr>
        </p:nvSpPr>
        <p:spPr>
          <a:xfrm>
            <a:off x="762000" y="1752600"/>
            <a:ext cx="7772400" cy="5105400"/>
          </a:xfrm>
          <a:ln/>
        </p:spPr>
        <p:txBody>
          <a:bodyPr rIns="132080"/>
          <a:lstStyle/>
          <a:p>
            <a:r>
              <a:rPr lang="en-US"/>
              <a:t>To show that sin has consequences.</a:t>
            </a:r>
          </a:p>
          <a:p>
            <a:r>
              <a:rPr lang="en-US"/>
              <a:t>To bring the readers to repentance.</a:t>
            </a:r>
          </a:p>
          <a:p>
            <a:r>
              <a:rPr lang="en-US"/>
              <a:t>To ask for mercy in the midst of judgment.</a:t>
            </a:r>
          </a:p>
          <a:p>
            <a:r>
              <a:rPr lang="en-US"/>
              <a:t>To offer hope of forgiveness and restoration to the readers. </a:t>
            </a:r>
          </a:p>
          <a:p>
            <a:r>
              <a:rPr lang="en-US"/>
              <a:t>To offer a portrait of Jesus’ suffering (chap 3 is similar to Ps 22).</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609600" y="152400"/>
            <a:ext cx="7391400" cy="1143000"/>
          </a:xfrm>
          <a:ln/>
        </p:spPr>
        <p:txBody>
          <a:bodyPr rIns="132080"/>
          <a:lstStyle/>
          <a:p>
            <a:pPr algn="ctr"/>
            <a:r>
              <a:rPr lang="en-US" dirty="0"/>
              <a:t>B. Obvious Themes</a:t>
            </a:r>
          </a:p>
        </p:txBody>
      </p:sp>
      <p:sp>
        <p:nvSpPr>
          <p:cNvPr id="13314" name="Rectangle 2"/>
          <p:cNvSpPr>
            <a:spLocks noGrp="1" noChangeArrowheads="1"/>
          </p:cNvSpPr>
          <p:nvPr>
            <p:ph idx="1"/>
          </p:nvPr>
        </p:nvSpPr>
        <p:spPr>
          <a:xfrm>
            <a:off x="457200" y="1295400"/>
            <a:ext cx="7772400" cy="5562600"/>
          </a:xfrm>
          <a:ln/>
        </p:spPr>
        <p:txBody>
          <a:bodyPr rIns="132080"/>
          <a:lstStyle/>
          <a:p>
            <a:r>
              <a:rPr lang="en-US"/>
              <a:t>Fulfillment of indictment.- 2:17</a:t>
            </a:r>
          </a:p>
          <a:p>
            <a:r>
              <a:rPr lang="en-US"/>
              <a:t>Retribution-1:8,9</a:t>
            </a:r>
          </a:p>
          <a:p>
            <a:r>
              <a:rPr lang="en-US"/>
              <a:t>Grace-3:22, 55-58</a:t>
            </a:r>
          </a:p>
          <a:p>
            <a:r>
              <a:rPr lang="en-US"/>
              <a:t>Judgment.</a:t>
            </a:r>
          </a:p>
          <a:p>
            <a:r>
              <a:rPr lang="en-US"/>
              <a:t>Reprobation and Equal Ultimacy.- 2:6; 5:21 </a:t>
            </a:r>
          </a:p>
          <a:p>
            <a:r>
              <a:rPr lang="en-US"/>
              <a:t>Misery of judgment.-2: 15,3:1-20</a:t>
            </a:r>
          </a:p>
          <a:p>
            <a:r>
              <a:rPr lang="en-US"/>
              <a:t>Hope of restoration.-3:25,26; 31-33; 5:21</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685800" y="152400"/>
            <a:ext cx="7620000" cy="1143000"/>
          </a:xfrm>
          <a:ln/>
        </p:spPr>
        <p:txBody>
          <a:bodyPr rIns="132080"/>
          <a:lstStyle/>
          <a:p>
            <a:pPr algn="ctr"/>
            <a:r>
              <a:rPr lang="en-US" sz="4000" dirty="0"/>
              <a:t>C. Interesting Parallelism… </a:t>
            </a:r>
          </a:p>
        </p:txBody>
      </p:sp>
      <p:sp>
        <p:nvSpPr>
          <p:cNvPr id="14338" name="Rectangle 2"/>
          <p:cNvSpPr>
            <a:spLocks noGrp="1" noChangeArrowheads="1"/>
          </p:cNvSpPr>
          <p:nvPr>
            <p:ph idx="1"/>
          </p:nvPr>
        </p:nvSpPr>
        <p:spPr>
          <a:xfrm>
            <a:off x="685800" y="1295400"/>
            <a:ext cx="7772400" cy="5562600"/>
          </a:xfrm>
          <a:ln/>
        </p:spPr>
        <p:txBody>
          <a:bodyPr rIns="132080"/>
          <a:lstStyle/>
          <a:p>
            <a:r>
              <a:rPr lang="en-US"/>
              <a:t>Interestingly the book of Lamentations points to Deuteronomy 28.</a:t>
            </a:r>
          </a:p>
          <a:p>
            <a:r>
              <a:rPr lang="en-US"/>
              <a:t>Here God warns the Israelites about the impending retribution for disobedience.</a:t>
            </a:r>
          </a:p>
          <a:p>
            <a:r>
              <a:rPr lang="en-US"/>
              <a:t>Here God also anticipates their imminent apostasy.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609600" y="76200"/>
            <a:ext cx="7772400" cy="1295400"/>
          </a:xfrm>
          <a:ln/>
        </p:spPr>
        <p:txBody>
          <a:bodyPr rIns="132080"/>
          <a:lstStyle/>
          <a:p>
            <a:pPr algn="ctr"/>
            <a:r>
              <a:rPr lang="en-US" dirty="0" smtClean="0"/>
              <a:t>Practical </a:t>
            </a:r>
            <a:r>
              <a:rPr lang="en-US" dirty="0"/>
              <a:t>Content</a:t>
            </a:r>
          </a:p>
        </p:txBody>
      </p:sp>
      <p:sp>
        <p:nvSpPr>
          <p:cNvPr id="18434" name="Rectangle 2"/>
          <p:cNvSpPr>
            <a:spLocks noGrp="1" noChangeArrowheads="1"/>
          </p:cNvSpPr>
          <p:nvPr>
            <p:ph idx="1"/>
          </p:nvPr>
        </p:nvSpPr>
        <p:spPr>
          <a:xfrm>
            <a:off x="533400" y="1371600"/>
            <a:ext cx="7772400" cy="5486400"/>
          </a:xfrm>
          <a:ln/>
        </p:spPr>
        <p:txBody>
          <a:bodyPr rIns="132080"/>
          <a:lstStyle/>
          <a:p>
            <a:pPr>
              <a:lnSpc>
                <a:spcPct val="90000"/>
              </a:lnSpc>
            </a:pPr>
            <a:r>
              <a:rPr lang="en-US" dirty="0"/>
              <a:t>It becomes necessary to avoid those things that led to God’s judgment on Judah.</a:t>
            </a:r>
          </a:p>
          <a:p>
            <a:pPr>
              <a:lnSpc>
                <a:spcPct val="90000"/>
              </a:lnSpc>
            </a:pPr>
            <a:r>
              <a:rPr lang="en-US" dirty="0"/>
              <a:t>Lessons are learned in the chastisement that </a:t>
            </a:r>
            <a:r>
              <a:rPr lang="en-US" dirty="0" smtClean="0"/>
              <a:t>God brings </a:t>
            </a:r>
            <a:r>
              <a:rPr lang="en-US" dirty="0"/>
              <a:t>on </a:t>
            </a:r>
            <a:r>
              <a:rPr lang="en-US" dirty="0" smtClean="0"/>
              <a:t>His </a:t>
            </a:r>
            <a:r>
              <a:rPr lang="en-US" dirty="0"/>
              <a:t>children.</a:t>
            </a:r>
          </a:p>
          <a:p>
            <a:pPr>
              <a:lnSpc>
                <a:spcPct val="90000"/>
              </a:lnSpc>
            </a:pPr>
            <a:r>
              <a:rPr lang="en-US" dirty="0"/>
              <a:t>Jeremiah sets an example of love for Judah by warning them, and then offering up intercessory prayer on their behalf after the fall.</a:t>
            </a: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77</TotalTime>
  <Pages>0</Pages>
  <Words>529</Words>
  <Characters>0</Characters>
  <Application>Microsoft Office PowerPoint</Application>
  <PresentationFormat>On-screen Show (4:3)</PresentationFormat>
  <Lines>0</Lines>
  <Paragraphs>50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Verve</vt:lpstr>
      <vt:lpstr>Slide 1</vt:lpstr>
      <vt:lpstr>Authorship</vt:lpstr>
      <vt:lpstr>Canonical Placement</vt:lpstr>
      <vt:lpstr>Historical Background. </vt:lpstr>
      <vt:lpstr>Theological Content</vt:lpstr>
      <vt:lpstr>A. Possible Reasons for Writing the Book</vt:lpstr>
      <vt:lpstr>B. Obvious Themes</vt:lpstr>
      <vt:lpstr>C. Interesting Parallelism… </vt:lpstr>
      <vt:lpstr>Practical Content</vt:lpstr>
      <vt:lpstr>Practical Content</vt:lpstr>
      <vt:lpstr>Q&amp;A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Lamentations:</dc:title>
  <dc:creator>John Lee</dc:creator>
  <cp:lastModifiedBy>Yvette</cp:lastModifiedBy>
  <cp:revision>10</cp:revision>
  <dcterms:modified xsi:type="dcterms:W3CDTF">2012-08-13T02:55:15Z</dcterms:modified>
</cp:coreProperties>
</file>