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8"/>
  </p:notesMasterIdLst>
  <p:sldIdLst>
    <p:sldId id="264" r:id="rId2"/>
    <p:sldId id="262" r:id="rId3"/>
    <p:sldId id="265" r:id="rId4"/>
    <p:sldId id="266" r:id="rId5"/>
    <p:sldId id="267" r:id="rId6"/>
    <p:sldId id="268" r:id="rId7"/>
    <p:sldId id="269" r:id="rId8"/>
    <p:sldId id="270" r:id="rId9"/>
    <p:sldId id="271" r:id="rId10"/>
    <p:sldId id="272" r:id="rId11"/>
    <p:sldId id="273" r:id="rId12"/>
    <p:sldId id="274" r:id="rId13"/>
    <p:sldId id="288" r:id="rId14"/>
    <p:sldId id="275" r:id="rId15"/>
    <p:sldId id="276" r:id="rId16"/>
    <p:sldId id="277" r:id="rId17"/>
    <p:sldId id="279" r:id="rId18"/>
    <p:sldId id="280" r:id="rId19"/>
    <p:sldId id="281" r:id="rId20"/>
    <p:sldId id="292" r:id="rId21"/>
    <p:sldId id="293" r:id="rId22"/>
    <p:sldId id="294" r:id="rId23"/>
    <p:sldId id="295" r:id="rId24"/>
    <p:sldId id="360" r:id="rId25"/>
    <p:sldId id="297" r:id="rId26"/>
    <p:sldId id="299" r:id="rId27"/>
    <p:sldId id="300" r:id="rId28"/>
    <p:sldId id="301" r:id="rId29"/>
    <p:sldId id="302" r:id="rId30"/>
    <p:sldId id="303" r:id="rId31"/>
    <p:sldId id="304" r:id="rId32"/>
    <p:sldId id="305" r:id="rId33"/>
    <p:sldId id="308" r:id="rId34"/>
    <p:sldId id="359" r:id="rId35"/>
    <p:sldId id="334" r:id="rId36"/>
    <p:sldId id="309" r:id="rId37"/>
    <p:sldId id="310" r:id="rId38"/>
    <p:sldId id="311" r:id="rId39"/>
    <p:sldId id="312" r:id="rId40"/>
    <p:sldId id="313" r:id="rId41"/>
    <p:sldId id="314" r:id="rId42"/>
    <p:sldId id="316" r:id="rId43"/>
    <p:sldId id="317" r:id="rId44"/>
    <p:sldId id="318" r:id="rId45"/>
    <p:sldId id="319" r:id="rId46"/>
    <p:sldId id="340" r:id="rId47"/>
    <p:sldId id="335" r:id="rId48"/>
    <p:sldId id="323" r:id="rId49"/>
    <p:sldId id="336" r:id="rId50"/>
    <p:sldId id="338" r:id="rId51"/>
    <p:sldId id="339" r:id="rId52"/>
    <p:sldId id="324" r:id="rId53"/>
    <p:sldId id="325" r:id="rId54"/>
    <p:sldId id="343" r:id="rId55"/>
    <p:sldId id="345" r:id="rId56"/>
    <p:sldId id="346" r:id="rId57"/>
    <p:sldId id="326" r:id="rId58"/>
    <p:sldId id="327" r:id="rId59"/>
    <p:sldId id="328" r:id="rId60"/>
    <p:sldId id="329" r:id="rId61"/>
    <p:sldId id="341" r:id="rId62"/>
    <p:sldId id="342" r:id="rId63"/>
    <p:sldId id="347" r:id="rId64"/>
    <p:sldId id="350" r:id="rId65"/>
    <p:sldId id="348" r:id="rId66"/>
    <p:sldId id="349" r:id="rId67"/>
    <p:sldId id="351" r:id="rId68"/>
    <p:sldId id="352" r:id="rId69"/>
    <p:sldId id="361" r:id="rId70"/>
    <p:sldId id="353" r:id="rId71"/>
    <p:sldId id="354" r:id="rId72"/>
    <p:sldId id="355" r:id="rId73"/>
    <p:sldId id="425" r:id="rId74"/>
    <p:sldId id="357" r:id="rId75"/>
    <p:sldId id="356" r:id="rId76"/>
    <p:sldId id="362" r:id="rId77"/>
    <p:sldId id="363" r:id="rId78"/>
    <p:sldId id="364" r:id="rId79"/>
    <p:sldId id="365" r:id="rId80"/>
    <p:sldId id="366" r:id="rId81"/>
    <p:sldId id="368" r:id="rId82"/>
    <p:sldId id="369" r:id="rId83"/>
    <p:sldId id="370" r:id="rId84"/>
    <p:sldId id="371" r:id="rId85"/>
    <p:sldId id="373" r:id="rId86"/>
    <p:sldId id="374" r:id="rId87"/>
    <p:sldId id="375" r:id="rId88"/>
    <p:sldId id="376" r:id="rId89"/>
    <p:sldId id="382" r:id="rId90"/>
    <p:sldId id="383" r:id="rId91"/>
    <p:sldId id="384" r:id="rId92"/>
    <p:sldId id="385" r:id="rId93"/>
    <p:sldId id="386" r:id="rId94"/>
    <p:sldId id="387" r:id="rId95"/>
    <p:sldId id="388" r:id="rId96"/>
    <p:sldId id="389" r:id="rId97"/>
    <p:sldId id="390" r:id="rId98"/>
    <p:sldId id="391" r:id="rId99"/>
    <p:sldId id="392" r:id="rId100"/>
    <p:sldId id="393" r:id="rId101"/>
    <p:sldId id="394" r:id="rId102"/>
    <p:sldId id="395" r:id="rId103"/>
    <p:sldId id="396" r:id="rId104"/>
    <p:sldId id="397" r:id="rId105"/>
    <p:sldId id="398" r:id="rId106"/>
    <p:sldId id="399" r:id="rId107"/>
    <p:sldId id="400" r:id="rId108"/>
    <p:sldId id="401" r:id="rId109"/>
    <p:sldId id="402" r:id="rId110"/>
    <p:sldId id="403" r:id="rId111"/>
    <p:sldId id="404" r:id="rId112"/>
    <p:sldId id="405" r:id="rId113"/>
    <p:sldId id="407" r:id="rId114"/>
    <p:sldId id="408" r:id="rId115"/>
    <p:sldId id="410" r:id="rId116"/>
    <p:sldId id="411" r:id="rId117"/>
    <p:sldId id="412" r:id="rId118"/>
    <p:sldId id="414" r:id="rId119"/>
    <p:sldId id="415" r:id="rId120"/>
    <p:sldId id="416" r:id="rId121"/>
    <p:sldId id="417" r:id="rId122"/>
    <p:sldId id="423" r:id="rId123"/>
    <p:sldId id="424" r:id="rId124"/>
    <p:sldId id="380" r:id="rId125"/>
    <p:sldId id="419" r:id="rId126"/>
    <p:sldId id="421" r:id="rId1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41"/>
    <p:restoredTop sz="92615"/>
  </p:normalViewPr>
  <p:slideViewPr>
    <p:cSldViewPr snapToGrid="0" snapToObjects="1">
      <p:cViewPr varScale="1">
        <p:scale>
          <a:sx n="119" d="100"/>
          <a:sy n="119" d="100"/>
        </p:scale>
        <p:origin x="1840"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notesMaster" Target="notesMasters/notes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presProps" Target="pres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viewProps" Target="view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tableStyles" Target="tableStyle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36D30B-B39F-7D41-94E2-0F12396E9BCF}" type="datetimeFigureOut">
              <a:rPr lang="en-US" smtClean="0"/>
              <a:t>12/7/19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09A6C2E-76FF-6B47-B479-33831D0F78D4}" type="slidenum">
              <a:rPr lang="en-US" smtClean="0"/>
              <a:t>‹#›</a:t>
            </a:fld>
            <a:endParaRPr lang="en-US"/>
          </a:p>
        </p:txBody>
      </p:sp>
    </p:spTree>
    <p:extLst>
      <p:ext uri="{BB962C8B-B14F-4D97-AF65-F5344CB8AC3E}">
        <p14:creationId xmlns:p14="http://schemas.microsoft.com/office/powerpoint/2010/main" val="93703808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9A6C2E-76FF-6B47-B479-33831D0F78D4}" type="slidenum">
              <a:rPr lang="en-US" smtClean="0"/>
              <a:t>3</a:t>
            </a:fld>
            <a:endParaRPr lang="en-US"/>
          </a:p>
        </p:txBody>
      </p:sp>
    </p:spTree>
    <p:extLst>
      <p:ext uri="{BB962C8B-B14F-4D97-AF65-F5344CB8AC3E}">
        <p14:creationId xmlns:p14="http://schemas.microsoft.com/office/powerpoint/2010/main" val="1937040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09A6C2E-76FF-6B47-B479-33831D0F78D4}" type="slidenum">
              <a:rPr lang="en-US" smtClean="0"/>
              <a:t>69</a:t>
            </a:fld>
            <a:endParaRPr lang="en-US"/>
          </a:p>
        </p:txBody>
      </p:sp>
    </p:spTree>
    <p:extLst>
      <p:ext uri="{BB962C8B-B14F-4D97-AF65-F5344CB8AC3E}">
        <p14:creationId xmlns:p14="http://schemas.microsoft.com/office/powerpoint/2010/main" val="2588849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12/7/19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Content Placeholder 2"/>
          <p:cNvSpPr>
            <a:spLocks noGrp="1"/>
          </p:cNvSpPr>
          <p:nvPr>
            <p:ph idx="1"/>
          </p:nvPr>
        </p:nvSpPr>
        <p:spPr/>
        <p:txBody>
          <a:bodyPr/>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12/7/19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12/7/19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12/7/19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12/7/19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12/7/19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12/7/19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12/7/19</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1" y="1896752"/>
            <a:ext cx="6498158" cy="1724867"/>
          </a:xfrm>
        </p:spPr>
        <p:txBody>
          <a:bodyPr/>
          <a:lstStyle/>
          <a:p>
            <a:r>
              <a:rPr lang="en-US" sz="4800" b="1" dirty="0">
                <a:solidFill>
                  <a:srgbClr val="2C7C9F"/>
                </a:solidFill>
                <a:latin typeface="Times New Roman"/>
                <a:cs typeface="Times New Roman"/>
              </a:rPr>
              <a:t>The Gospel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According to St. Mark</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358252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a:t>walking near the Jordan river. His father told him to escape to save himself. St. Mark answered: ‘Christ, in whose hands our lives are committed, will not let them prey on us.’ He prayed: ‘O, Christ, Son of God protect us from the evil of these two beasts and terminate their offspring from this wilderness.’ Immediately, God granted this prayer and the two beasts fell dead. His father believed in the Lord Christ at the hands of his son who baptized him.</a:t>
            </a:r>
          </a:p>
          <a:p>
            <a:pPr marL="0" indent="0">
              <a:buClr>
                <a:srgbClr val="2C7C9F">
                  <a:lumMod val="60000"/>
                  <a:lumOff val="40000"/>
                </a:srgbClr>
              </a:buClr>
              <a:buNone/>
            </a:pPr>
            <a:r>
              <a:rPr lang="en-US" sz="2000" dirty="0">
                <a:solidFill>
                  <a:prstClr val="black">
                    <a:lumMod val="65000"/>
                    <a:lumOff val="35000"/>
                  </a:prstClr>
                </a:solidFill>
              </a:rPr>
              <a:t>2. St. Mark started the Gospel by introducing John the Baptist as a voice crying out in the wilderness, as of a lion, proclaiming and preparing the way for the true King, who has all the power and authority:</a:t>
            </a:r>
          </a:p>
          <a:p>
            <a:pPr marL="0" lvl="0" indent="0">
              <a:buClr>
                <a:srgbClr val="2C7C9F">
                  <a:lumMod val="60000"/>
                  <a:lumOff val="40000"/>
                </a:srgbClr>
              </a:buClr>
              <a:buNone/>
            </a:pPr>
            <a:r>
              <a:rPr lang="en-US" sz="2000" dirty="0">
                <a:solidFill>
                  <a:prstClr val="black">
                    <a:lumMod val="65000"/>
                    <a:lumOff val="35000"/>
                  </a:prstClr>
                </a:solidFill>
              </a:rPr>
              <a:t>“</a:t>
            </a:r>
            <a:r>
              <a:rPr lang="en-US" sz="2000" dirty="0"/>
              <a:t>The voice of one crying in the wilderness: Prepare the way of the Lord; make His paths straight”														 (Mark 1:3)</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93621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i="1" dirty="0"/>
              <a:t>2. Jesus Blesses Little Children:</a:t>
            </a:r>
          </a:p>
          <a:p>
            <a:pPr marL="0" indent="0">
              <a:buNone/>
            </a:pPr>
            <a:r>
              <a:rPr lang="en-US" sz="2000" dirty="0"/>
              <a:t>“Assuredly, I say to you, whoever does not receive the kingdom of God as a little child will by no means enter it”											         (Mark 10:15)</a:t>
            </a:r>
          </a:p>
          <a:p>
            <a:pPr marL="0" indent="0">
              <a:buNone/>
            </a:pPr>
            <a:r>
              <a:rPr lang="is-IS" sz="2000" dirty="0"/>
              <a:t>“</a:t>
            </a:r>
            <a:r>
              <a:rPr lang="en-US" sz="2000" dirty="0"/>
              <a:t>And He took them up in His arms, laid His hands on them, and blessed them”																         (Mark 10:16)</a:t>
            </a:r>
          </a:p>
          <a:p>
            <a:pPr marL="0" indent="0">
              <a:buNone/>
            </a:pPr>
            <a:r>
              <a:rPr lang="en-US" sz="2000" i="1" dirty="0"/>
              <a:t>3. The Rich Young Ruler:</a:t>
            </a:r>
          </a:p>
          <a:p>
            <a:pPr marL="0" indent="0">
              <a:buNone/>
            </a:pPr>
            <a:r>
              <a:rPr lang="en-US" sz="2000" dirty="0"/>
              <a:t>“Now as He was going out on the road, one came running, knelt before Him, and asked Him: Good Teacher, what shall I do that I may inherit eternal life?”															         (Mark 10:17)</a:t>
            </a:r>
          </a:p>
        </p:txBody>
      </p:sp>
    </p:spTree>
    <p:extLst>
      <p:ext uri="{BB962C8B-B14F-4D97-AF65-F5344CB8AC3E}">
        <p14:creationId xmlns:p14="http://schemas.microsoft.com/office/powerpoint/2010/main" val="243575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“So Jesus said to Him:</a:t>
            </a:r>
            <a:r>
              <a:rPr lang="is-IS" sz="2000" dirty="0"/>
              <a:t>… </a:t>
            </a:r>
            <a:r>
              <a:rPr lang="en-US" sz="2000" dirty="0"/>
              <a:t>You know the commandments</a:t>
            </a:r>
            <a:r>
              <a:rPr lang="is-IS" sz="2000" dirty="0"/>
              <a:t>… </a:t>
            </a:r>
            <a:r>
              <a:rPr lang="en-US" sz="2000" dirty="0"/>
              <a:t> And he answered and said to Him: Teacher, all these things I have kept from my youth”																    (Mark 10:18-20)</a:t>
            </a:r>
          </a:p>
          <a:p>
            <a:pPr marL="0" indent="0">
              <a:buNone/>
            </a:pPr>
            <a:r>
              <a:rPr lang="en-US" sz="2000" dirty="0"/>
              <a:t>“One thing you lack: Go your way, sell whatever you have and give to the poor, and you will have treasure in heaven; and come, take up the cross, and follow Me”															         (Mark 10:21)</a:t>
            </a:r>
          </a:p>
          <a:p>
            <a:pPr marL="0" indent="0">
              <a:buNone/>
            </a:pPr>
            <a:r>
              <a:rPr lang="en-US" sz="2000" dirty="0"/>
              <a:t>“But he was sad at this word, and went away sorrowful, for he had great possessions”															         (Mark 10:22)</a:t>
            </a:r>
          </a:p>
          <a:p>
            <a:pPr marL="0" indent="0">
              <a:buNone/>
            </a:pPr>
            <a:r>
              <a:rPr lang="en-US" sz="2000" dirty="0"/>
              <a:t>“Children, how hard it is for those who trust in riches to enter the kingdom of God! It is easier for a camel to go through the eye of</a:t>
            </a:r>
            <a:r>
              <a:rPr lang="is-IS" sz="2000" dirty="0"/>
              <a:t>… </a:t>
            </a:r>
            <a:endParaRPr lang="en-US" sz="2000" dirty="0"/>
          </a:p>
        </p:txBody>
      </p:sp>
    </p:spTree>
    <p:extLst>
      <p:ext uri="{BB962C8B-B14F-4D97-AF65-F5344CB8AC3E}">
        <p14:creationId xmlns:p14="http://schemas.microsoft.com/office/powerpoint/2010/main" val="243575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a needle than for a rich man to enter the kingdom of God”									    (Mark 10:24-25)</a:t>
            </a:r>
          </a:p>
          <a:p>
            <a:pPr marL="0" indent="0">
              <a:buNone/>
            </a:pPr>
            <a:r>
              <a:rPr lang="en-US" sz="2000" dirty="0"/>
              <a:t>“And they were greatly astonished, saying among themselves: Who then can be saved? But Jesus looked at them and said: With men it is impossible, but not with God; for with God all things are possible”								    (Mark 10:26-27)</a:t>
            </a:r>
          </a:p>
          <a:p>
            <a:pPr marL="0" indent="0">
              <a:buNone/>
            </a:pPr>
            <a:r>
              <a:rPr lang="en-US" sz="2000" dirty="0"/>
              <a:t>“Then Peter began to say to Him: See, we have left all and followed You”							         (Mark 10:28)</a:t>
            </a:r>
          </a:p>
          <a:p>
            <a:pPr marL="0" indent="0">
              <a:buNone/>
            </a:pPr>
            <a:r>
              <a:rPr lang="en-US" sz="2000" dirty="0"/>
              <a:t>“But many who are first will be last, and the last first”									         (Mark 10:31)</a:t>
            </a:r>
          </a:p>
          <a:p>
            <a:pPr marL="0" indent="0">
              <a:buNone/>
            </a:pPr>
            <a:r>
              <a:rPr lang="en-US" sz="2000" i="1" dirty="0"/>
              <a:t>4. Jesus Heals Blind </a:t>
            </a:r>
            <a:r>
              <a:rPr lang="en-US" sz="2000" i="1" dirty="0" err="1"/>
              <a:t>Bartimaeus</a:t>
            </a:r>
            <a:r>
              <a:rPr lang="en-US" sz="2000" i="1" dirty="0"/>
              <a:t>:</a:t>
            </a:r>
            <a:endParaRPr lang="en-US" sz="2000" dirty="0"/>
          </a:p>
        </p:txBody>
      </p:sp>
    </p:spTree>
    <p:extLst>
      <p:ext uri="{BB962C8B-B14F-4D97-AF65-F5344CB8AC3E}">
        <p14:creationId xmlns:p14="http://schemas.microsoft.com/office/powerpoint/2010/main" val="243575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“And when he heard that it was Jesus of Nazareth, he began to cry out and say: Jesus, Son of David, have mercy on me! Then many warned him to be quiet; but he cried out all the more: Son of David, have mercy on me!”																    (Mark 10:47-48)</a:t>
            </a:r>
          </a:p>
          <a:p>
            <a:pPr marL="0" indent="0">
              <a:buNone/>
            </a:pPr>
            <a:r>
              <a:rPr lang="en-US" sz="2000" dirty="0"/>
              <a:t>“So Jesus stood still and commanded him to be called. Then they called the blind man, saying to him: Be of good cheer. Rise, He is calling you”							         (Mark 10:49)</a:t>
            </a:r>
          </a:p>
          <a:p>
            <a:pPr marL="0" indent="0">
              <a:buNone/>
            </a:pPr>
            <a:r>
              <a:rPr lang="en-US" sz="2000" dirty="0"/>
              <a:t>“And throwing aside his garment, he rose and came to Jesus. So Jesus answered and said to him: What do you want Me to do for you? The blind man said to Him: </a:t>
            </a:r>
            <a:r>
              <a:rPr lang="en-US" sz="2000" dirty="0" err="1"/>
              <a:t>Rabboni</a:t>
            </a:r>
            <a:r>
              <a:rPr lang="en-US" sz="2000" dirty="0"/>
              <a:t>, that I may receive my sight. Then Jesus said to him: Go your way; your faith has made you well. And immediately he received his sight and followed Jesus on the road”										    (Mark 10:50-52)</a:t>
            </a:r>
          </a:p>
        </p:txBody>
      </p:sp>
    </p:spTree>
    <p:extLst>
      <p:ext uri="{BB962C8B-B14F-4D97-AF65-F5344CB8AC3E}">
        <p14:creationId xmlns:p14="http://schemas.microsoft.com/office/powerpoint/2010/main" val="243575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200" dirty="0">
                <a:solidFill>
                  <a:prstClr val="black">
                    <a:lumMod val="65000"/>
                    <a:lumOff val="35000"/>
                  </a:prstClr>
                </a:solidFill>
              </a:rPr>
              <a:t>IV. </a:t>
            </a:r>
            <a:r>
              <a:rPr lang="en-US" sz="2200" u="sng" dirty="0">
                <a:solidFill>
                  <a:prstClr val="black">
                    <a:lumMod val="65000"/>
                    <a:lumOff val="35000"/>
                  </a:prstClr>
                </a:solidFill>
              </a:rPr>
              <a:t>His Ministry in Jerusalem:</a:t>
            </a:r>
            <a:r>
              <a:rPr lang="en-US" sz="2200" dirty="0">
                <a:solidFill>
                  <a:prstClr val="black">
                    <a:lumMod val="65000"/>
                    <a:lumOff val="35000"/>
                  </a:prstClr>
                </a:solidFill>
              </a:rPr>
              <a:t> (</a:t>
            </a:r>
            <a:r>
              <a:rPr lang="en-US" sz="2200" dirty="0" err="1">
                <a:solidFill>
                  <a:prstClr val="black">
                    <a:lumMod val="65000"/>
                    <a:lumOff val="35000"/>
                  </a:prstClr>
                </a:solidFill>
              </a:rPr>
              <a:t>Chs</a:t>
            </a:r>
            <a:r>
              <a:rPr lang="en-US" sz="2200" dirty="0">
                <a:solidFill>
                  <a:prstClr val="black">
                    <a:lumMod val="65000"/>
                    <a:lumOff val="35000"/>
                  </a:prstClr>
                </a:solidFill>
              </a:rPr>
              <a:t>. 11-13)</a:t>
            </a:r>
          </a:p>
          <a:p>
            <a:pPr marL="0" indent="0">
              <a:buNone/>
            </a:pPr>
            <a:r>
              <a:rPr lang="en-US" sz="2000" i="1" dirty="0"/>
              <a:t>1. Entry to Jerusalem:</a:t>
            </a:r>
          </a:p>
          <a:p>
            <a:pPr marL="0" indent="0">
              <a:buNone/>
            </a:pPr>
            <a:r>
              <a:rPr lang="en-US" sz="2000" dirty="0"/>
              <a:t>“Then they brought the colt to Jesus and threw their clothes on it, and He sat on it. And many spread their clothes on the road, and others cut down leafy branches from the trees and spread them on the road”									        (Mark 11:7-8)</a:t>
            </a:r>
          </a:p>
          <a:p>
            <a:pPr marL="0" indent="0">
              <a:buNone/>
            </a:pPr>
            <a:r>
              <a:rPr lang="en-US" sz="2000" dirty="0"/>
              <a:t>“Then those who went before and those who followed cried out, saying: Hosanna! Blessed is He who comes in the name of the Lord!’ Blessed is the kingdom of our father David that comes in the name of the Lord! Hosanna in the highest!”													      (Mark 11:9-10)</a:t>
            </a:r>
          </a:p>
          <a:p>
            <a:pPr marL="0" indent="0">
              <a:buNone/>
            </a:pPr>
            <a:r>
              <a:rPr lang="en-US" sz="2000" i="1" dirty="0"/>
              <a:t>2. Cursing of the Fig Tree:</a:t>
            </a:r>
          </a:p>
        </p:txBody>
      </p:sp>
    </p:spTree>
    <p:extLst>
      <p:ext uri="{BB962C8B-B14F-4D97-AF65-F5344CB8AC3E}">
        <p14:creationId xmlns:p14="http://schemas.microsoft.com/office/powerpoint/2010/main" val="243575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“Now the next day, when they had come out from Bethany, He was hungry. And seeing from afar a fig tree having leaves, He went to see if perhaps He would find something on it. When He came to it, He found nothing but leaves, for it was not the season for figs. In response Jesus said to it: Let no one eat fruit from you ever again”												    (Mark 11:12-14)</a:t>
            </a:r>
          </a:p>
          <a:p>
            <a:pPr marL="0" indent="0">
              <a:buNone/>
            </a:pPr>
            <a:r>
              <a:rPr lang="en-US" sz="2000" dirty="0"/>
              <a:t>“So Jesus answered and said to them: Have faith in God”									         (Mark 11:22)</a:t>
            </a:r>
          </a:p>
          <a:p>
            <a:pPr marL="0" indent="0">
              <a:buNone/>
            </a:pPr>
            <a:r>
              <a:rPr lang="en-US" sz="2000" dirty="0"/>
              <a:t>“For assuredly, I say to you, whoever says to this mountain: Be removed and be cast into the sea, and does not doubt in his heart, but believes that those things he says will be done, he will have whatever he says”							         (Mark 11:23)</a:t>
            </a:r>
          </a:p>
          <a:p>
            <a:pPr marL="0" indent="0">
              <a:buNone/>
            </a:pPr>
            <a:r>
              <a:rPr lang="en-US" sz="2000" dirty="0"/>
              <a:t>“Therefore I say to you, whatever things you ask when you pray, believe</a:t>
            </a:r>
            <a:r>
              <a:rPr lang="is-IS" sz="2000" dirty="0"/>
              <a:t>… </a:t>
            </a:r>
            <a:endParaRPr lang="en-US" sz="2000" dirty="0"/>
          </a:p>
        </p:txBody>
      </p:sp>
    </p:spTree>
    <p:extLst>
      <p:ext uri="{BB962C8B-B14F-4D97-AF65-F5344CB8AC3E}">
        <p14:creationId xmlns:p14="http://schemas.microsoft.com/office/powerpoint/2010/main" val="243575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that you receive them, and you will have them”										         (Mark 11:24)</a:t>
            </a:r>
          </a:p>
          <a:p>
            <a:pPr marL="0" indent="0">
              <a:buNone/>
            </a:pPr>
            <a:r>
              <a:rPr lang="en-US" sz="2000" i="1" dirty="0"/>
              <a:t>3. Jesus Cleanses the Temple:</a:t>
            </a:r>
          </a:p>
          <a:p>
            <a:pPr marL="0" indent="0">
              <a:buNone/>
            </a:pPr>
            <a:r>
              <a:rPr lang="en-US" sz="2000" dirty="0"/>
              <a:t>“And He would not allow anyone to carry wares through the temple. Then He taught, saying to them: Is it not written ‘My house shall be called a house of prayer for all nations’? But you have made it a ‘den of thieves’”							    (Mark 11:16-17)</a:t>
            </a:r>
          </a:p>
          <a:p>
            <a:pPr marL="0" indent="0">
              <a:buNone/>
            </a:pPr>
            <a:r>
              <a:rPr lang="en-US" sz="2000" i="1" dirty="0"/>
              <a:t>4. Forgiveness and Prayer:</a:t>
            </a:r>
          </a:p>
          <a:p>
            <a:pPr marL="0" indent="0">
              <a:buNone/>
            </a:pPr>
            <a:r>
              <a:rPr lang="en-US" sz="2000" dirty="0"/>
              <a:t>“And whenever you stand praying, if you have anything against anyone, forgive him, that your Father in heaven may also forgive you your trespasses. But if you do not forgive, neither will your Father in heaven forgive your trespasses”													    (Mark 11:25-26)</a:t>
            </a:r>
          </a:p>
        </p:txBody>
      </p:sp>
    </p:spTree>
    <p:extLst>
      <p:ext uri="{BB962C8B-B14F-4D97-AF65-F5344CB8AC3E}">
        <p14:creationId xmlns:p14="http://schemas.microsoft.com/office/powerpoint/2010/main" val="243575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a:t>5. Jesus’ Authority Questioned:</a:t>
            </a:r>
          </a:p>
          <a:p>
            <a:pPr marL="0" indent="0">
              <a:buNone/>
            </a:pPr>
            <a:r>
              <a:rPr lang="en-US" sz="2000" dirty="0"/>
              <a:t>“And as He was walking in the temple, the chief priests, the scribes, and the elders came to Him. And they said to Him: By what authority are You doing these things? And who gave You this authority to do these things?”							    (Mark 11:27-28)</a:t>
            </a:r>
          </a:p>
          <a:p>
            <a:pPr marL="0" indent="0">
              <a:buNone/>
            </a:pPr>
            <a:r>
              <a:rPr lang="en-US" sz="2000" dirty="0"/>
              <a:t>“But Jesus answered and said to them: I also will ask you one question; then answer Me, and I will tell you by what authority I do these things: The baptism of John—was it from heaven or from men? Answer Me”								    (Mark 11:29-30)</a:t>
            </a:r>
          </a:p>
          <a:p>
            <a:pPr marL="0" indent="0">
              <a:buNone/>
            </a:pPr>
            <a:r>
              <a:rPr lang="en-US" sz="2000" i="1" dirty="0"/>
              <a:t>6. The Parable of the Wicked Vinedressers:</a:t>
            </a:r>
          </a:p>
          <a:p>
            <a:pPr marL="0" indent="0">
              <a:buNone/>
            </a:pPr>
            <a:r>
              <a:rPr lang="en-US" sz="2000" dirty="0"/>
              <a:t>“Now at vintage-time he sent a servant to the vinedressers, that he might receive some of the fruit of the vineyard from the vinedressers. And</a:t>
            </a:r>
            <a:r>
              <a:rPr lang="is-IS" sz="2000" dirty="0"/>
              <a:t>… </a:t>
            </a:r>
            <a:endParaRPr lang="en-US" sz="2000" dirty="0"/>
          </a:p>
        </p:txBody>
      </p:sp>
    </p:spTree>
    <p:extLst>
      <p:ext uri="{BB962C8B-B14F-4D97-AF65-F5344CB8AC3E}">
        <p14:creationId xmlns:p14="http://schemas.microsoft.com/office/powerpoint/2010/main" val="243575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they took him and beat him and sent him away empty-handed”								        (Mark 12:2-3)</a:t>
            </a:r>
          </a:p>
          <a:p>
            <a:pPr marL="0" indent="0">
              <a:buNone/>
            </a:pPr>
            <a:r>
              <a:rPr lang="en-US" sz="2000" i="1" dirty="0"/>
              <a:t>7. Questioning the Lord About Taxes:</a:t>
            </a:r>
          </a:p>
          <a:p>
            <a:pPr marL="0" indent="0">
              <a:buNone/>
            </a:pPr>
            <a:r>
              <a:rPr lang="en-US" sz="2000" dirty="0"/>
              <a:t>“Render to Caesar the things that are Caesar’s, and to God the things that are God’s. And they marveled at Him”												         (Mark 12:17)</a:t>
            </a:r>
          </a:p>
          <a:p>
            <a:pPr marL="0" indent="0">
              <a:buNone/>
            </a:pPr>
            <a:r>
              <a:rPr lang="en-US" sz="2000" i="1" dirty="0"/>
              <a:t>8. Jesus Refutes the Sadducees Regarding the Resurrection:</a:t>
            </a:r>
          </a:p>
          <a:p>
            <a:pPr marL="0" indent="0">
              <a:buNone/>
            </a:pPr>
            <a:r>
              <a:rPr lang="en-US" sz="2000" dirty="0"/>
              <a:t>“Are you not therefore mistaken, because you do not know the Scriptures nor the power of God?”													         (Mark 12:24)</a:t>
            </a:r>
          </a:p>
          <a:p>
            <a:pPr marL="0" indent="0">
              <a:buNone/>
            </a:pPr>
            <a:r>
              <a:rPr lang="en-US" sz="2000" dirty="0"/>
              <a:t>“For when they rise from the dead, they neither marry nor are given in</a:t>
            </a:r>
            <a:r>
              <a:rPr lang="is-IS" sz="2000" dirty="0"/>
              <a:t>… </a:t>
            </a:r>
            <a:endParaRPr lang="en-US" sz="2000" dirty="0"/>
          </a:p>
        </p:txBody>
      </p:sp>
    </p:spTree>
    <p:extLst>
      <p:ext uri="{BB962C8B-B14F-4D97-AF65-F5344CB8AC3E}">
        <p14:creationId xmlns:p14="http://schemas.microsoft.com/office/powerpoint/2010/main" val="4204193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marriage, but are like angels in heaven”											         (Mark 12:25)</a:t>
            </a:r>
          </a:p>
          <a:p>
            <a:pPr marL="0" indent="0">
              <a:buNone/>
            </a:pPr>
            <a:r>
              <a:rPr lang="en-US" sz="2000" i="1" dirty="0"/>
              <a:t>9. A Scribe Inquiring about the First Commandment of All:</a:t>
            </a:r>
          </a:p>
          <a:p>
            <a:pPr marL="0" indent="0">
              <a:buNone/>
            </a:pPr>
            <a:r>
              <a:rPr lang="en-US" sz="2000" dirty="0"/>
              <a:t>“Then one of the scribes came, and having heard them reasoning together, perceiving that He had answered them well, asked Him: Which is the first commandment of all?”												         (Mark 12:28)</a:t>
            </a:r>
          </a:p>
          <a:p>
            <a:pPr marL="0" indent="0">
              <a:buNone/>
            </a:pPr>
            <a:r>
              <a:rPr lang="en-US" sz="2000" dirty="0"/>
              <a:t>“Jesus answered him: The first of all the commandments is: ‘Hear, O Israel, the Lord our God, the Lord is one. And you shall love the Lord your God with all your heart, with all your soul, with all your mind, and with all your strength.’ This is the first commandment. And the second, like it, is this: ‘You shall love your neighbor as yourself.’ There is no other commandment greater than these”												    (Mark 12:29-31)</a:t>
            </a:r>
          </a:p>
        </p:txBody>
      </p:sp>
    </p:spTree>
    <p:extLst>
      <p:ext uri="{BB962C8B-B14F-4D97-AF65-F5344CB8AC3E}">
        <p14:creationId xmlns:p14="http://schemas.microsoft.com/office/powerpoint/2010/main" val="4204193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t>3. His Gospel came to declare the sovereignty of the Lord Christ, about Whom it is said:</a:t>
            </a:r>
          </a:p>
          <a:p>
            <a:pPr marL="0" lvl="0" indent="0">
              <a:buClr>
                <a:srgbClr val="2C7C9F">
                  <a:lumMod val="60000"/>
                  <a:lumOff val="40000"/>
                </a:srgbClr>
              </a:buClr>
              <a:buNone/>
            </a:pPr>
            <a:r>
              <a:rPr lang="en-US" sz="2000" dirty="0"/>
              <a:t>“Behold, the Lion of the tribe of Judah, the Root of David, has prevailed to open the scroll and to loose its seven seals”										     (Revelation 5:5)</a:t>
            </a:r>
          </a:p>
          <a:p>
            <a:pPr marL="0" indent="0">
              <a:buClr>
                <a:srgbClr val="2C7C9F">
                  <a:lumMod val="60000"/>
                  <a:lumOff val="40000"/>
                </a:srgbClr>
              </a:buClr>
              <a:buNone/>
            </a:pPr>
            <a:r>
              <a:rPr lang="en-US" sz="2000" i="1" dirty="0"/>
              <a:t>V. </a:t>
            </a:r>
            <a:r>
              <a:rPr lang="en-US" sz="2000" i="1" u="sng" dirty="0"/>
              <a:t>His Evangelical Ministries:</a:t>
            </a:r>
            <a:endParaRPr lang="en-US" sz="2000" dirty="0">
              <a:solidFill>
                <a:prstClr val="black">
                  <a:lumMod val="65000"/>
                  <a:lumOff val="35000"/>
                </a:prstClr>
              </a:solidFill>
            </a:endParaRPr>
          </a:p>
          <a:p>
            <a:pPr marL="0" lvl="0" indent="0">
              <a:buClr>
                <a:srgbClr val="2C7C9F">
                  <a:lumMod val="60000"/>
                  <a:lumOff val="40000"/>
                </a:srgbClr>
              </a:buClr>
              <a:buNone/>
            </a:pPr>
            <a:r>
              <a:rPr lang="en-US" sz="2000" dirty="0"/>
              <a:t>1. With St. Peter:</a:t>
            </a:r>
          </a:p>
          <a:p>
            <a:pPr marL="0" indent="0">
              <a:buClr>
                <a:srgbClr val="2C7C9F">
                  <a:lumMod val="60000"/>
                  <a:lumOff val="40000"/>
                </a:srgbClr>
              </a:buClr>
              <a:buNone/>
            </a:pPr>
            <a:r>
              <a:rPr lang="en-US" sz="2000" dirty="0"/>
              <a:t>He started his ministry, according to the holy tradition, with St. Peter in Jerusalem and Judea for ten years following the descent of the Holy Spirit.</a:t>
            </a:r>
          </a:p>
          <a:p>
            <a:pPr marL="0" lvl="0" indent="0">
              <a:buClr>
                <a:srgbClr val="2C7C9F">
                  <a:lumMod val="60000"/>
                  <a:lumOff val="40000"/>
                </a:srgbClr>
              </a:buClr>
              <a:buNone/>
            </a:pPr>
            <a:r>
              <a:rPr lang="en-US" sz="2000" dirty="0">
                <a:solidFill>
                  <a:prstClr val="black">
                    <a:lumMod val="65000"/>
                    <a:lumOff val="35000"/>
                  </a:prstClr>
                </a:solidFill>
              </a:rPr>
              <a:t>2. With St. Paul and St. Barnabas:</a:t>
            </a:r>
          </a:p>
        </p:txBody>
      </p:sp>
    </p:spTree>
    <p:extLst>
      <p:ext uri="{BB962C8B-B14F-4D97-AF65-F5344CB8AC3E}">
        <p14:creationId xmlns:p14="http://schemas.microsoft.com/office/powerpoint/2010/main" val="93621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“But after that no one dared question Him”											         (Mark 12:34)</a:t>
            </a:r>
          </a:p>
          <a:p>
            <a:pPr marL="0" indent="0">
              <a:buNone/>
            </a:pPr>
            <a:r>
              <a:rPr lang="en-US" sz="2000" i="1" dirty="0"/>
              <a:t>10. How Can David Call his Descendant Lord?</a:t>
            </a:r>
          </a:p>
          <a:p>
            <a:pPr marL="0" indent="0">
              <a:buNone/>
            </a:pPr>
            <a:r>
              <a:rPr lang="en-US" sz="2000" dirty="0"/>
              <a:t>“Then Jesus answered and said, while He taught in the temple: How is it that the scribes say that the Christ is the Son of David? For David himself said by the Holy Spirit: The Lord said to my Lord: ‘Sit at My right hand, till I make Your enemies Your footstool.’ Therefore David himself calls Him ‘Lord’; how is He then his Son?”												    (Mark 12:35-37)</a:t>
            </a:r>
          </a:p>
          <a:p>
            <a:pPr marL="0" indent="0">
              <a:buNone/>
            </a:pPr>
            <a:r>
              <a:rPr lang="en-US" sz="2000" dirty="0"/>
              <a:t>“And the common people heard Him gladly”											         (Mark 12:37)</a:t>
            </a:r>
          </a:p>
          <a:p>
            <a:pPr marL="0" indent="0">
              <a:buNone/>
            </a:pPr>
            <a:r>
              <a:rPr lang="en-US" sz="2000" i="1" dirty="0"/>
              <a:t>11. The Widow with the Two Mites:</a:t>
            </a:r>
          </a:p>
        </p:txBody>
      </p:sp>
    </p:spTree>
    <p:extLst>
      <p:ext uri="{BB962C8B-B14F-4D97-AF65-F5344CB8AC3E}">
        <p14:creationId xmlns:p14="http://schemas.microsoft.com/office/powerpoint/2010/main" val="4204193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“Now Jesus sat opposite the treasury and saw how the people put money into the treasury”														         (Mark 12:41)</a:t>
            </a:r>
          </a:p>
          <a:p>
            <a:pPr marL="0" indent="0">
              <a:buNone/>
            </a:pPr>
            <a:r>
              <a:rPr lang="en-US" sz="2000" dirty="0"/>
              <a:t>“Assuredly, I say to you that this poor widow has put in more than all those who have given to the treasury; for they all put in out of their abundance, but she out of her poverty put in all that she had, her whole livelihood”															    (Mark 12:43-44)</a:t>
            </a:r>
          </a:p>
          <a:p>
            <a:pPr marL="0" indent="0">
              <a:buNone/>
            </a:pPr>
            <a:r>
              <a:rPr lang="en-US" sz="2000" i="1" dirty="0"/>
              <a:t>12. The Lord Predicts the Destruction of the Temple:</a:t>
            </a:r>
          </a:p>
          <a:p>
            <a:pPr marL="0" indent="0">
              <a:buNone/>
            </a:pPr>
            <a:r>
              <a:rPr lang="en-US" sz="2000" dirty="0"/>
              <a:t>“Do you see these great buildings? Not one stone shall be left upon another, that shall not be thrown down”											           (Mark 13:2)</a:t>
            </a:r>
          </a:p>
        </p:txBody>
      </p:sp>
    </p:spTree>
    <p:extLst>
      <p:ext uri="{BB962C8B-B14F-4D97-AF65-F5344CB8AC3E}">
        <p14:creationId xmlns:p14="http://schemas.microsoft.com/office/powerpoint/2010/main" val="4204193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i="1" dirty="0"/>
              <a:t>13. The Signs of the Times and the End of the Age:</a:t>
            </a:r>
          </a:p>
          <a:p>
            <a:pPr marL="0" indent="0">
              <a:buNone/>
            </a:pPr>
            <a:r>
              <a:rPr lang="en-US" sz="2000" dirty="0"/>
              <a:t>“But watch out for yourselves, for they will deliver you up to councils, and you will be beaten in the synagogues. You will be brought before rulers and kings for My sake, for a testimony to them”										           (Mark 13:9)</a:t>
            </a:r>
          </a:p>
          <a:p>
            <a:pPr marL="0" indent="0">
              <a:buNone/>
            </a:pPr>
            <a:r>
              <a:rPr lang="en-US" sz="2000" dirty="0"/>
              <a:t>“But when they arrest you and deliver you up, do not worry beforehand, or premeditate what you will speak. But whatever is given you in that hour, speak that; for it is not you who speak, but the Holy Spirit”									         (Mark 13:11)</a:t>
            </a:r>
          </a:p>
          <a:p>
            <a:pPr marL="0" indent="0">
              <a:buNone/>
            </a:pPr>
            <a:r>
              <a:rPr lang="en-US" sz="2000" dirty="0"/>
              <a:t>“For in those days there will be tribulation, such as has not been since the beginning of the creation which God created until this time, nor ever shall be”																         (Mark 13:19)</a:t>
            </a:r>
          </a:p>
        </p:txBody>
      </p:sp>
    </p:spTree>
    <p:extLst>
      <p:ext uri="{BB962C8B-B14F-4D97-AF65-F5344CB8AC3E}">
        <p14:creationId xmlns:p14="http://schemas.microsoft.com/office/powerpoint/2010/main" val="4204193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“Then if anyone says to you: Look, here is the Christ! or, Look, He is there! do not believe it. For false </a:t>
            </a:r>
            <a:r>
              <a:rPr lang="en-US" sz="2000" dirty="0" err="1"/>
              <a:t>christs</a:t>
            </a:r>
            <a:r>
              <a:rPr lang="en-US" sz="2000" dirty="0"/>
              <a:t> and false prophets will rise and show signs and wonders to deceive, if possible, even the elect”									    (Mark 13:21-22)</a:t>
            </a:r>
          </a:p>
          <a:p>
            <a:pPr marL="0" indent="0">
              <a:buNone/>
            </a:pPr>
            <a:r>
              <a:rPr lang="en-US" sz="2000" dirty="0"/>
              <a:t>“But take heed; see, I have told you all things beforehand”									         (Mark 13:23)</a:t>
            </a:r>
          </a:p>
          <a:p>
            <a:pPr marL="0" indent="0">
              <a:buNone/>
            </a:pPr>
            <a:r>
              <a:rPr lang="en-US" sz="2000" dirty="0"/>
              <a:t>“And then He will send His angels, and gather together His elect from the four winds, from the farthest part of earth to the farthest part of heaven”							         (Mark 13:27)</a:t>
            </a:r>
          </a:p>
          <a:p>
            <a:pPr marL="0" indent="0">
              <a:buNone/>
            </a:pPr>
            <a:r>
              <a:rPr lang="en-US" sz="2000" dirty="0"/>
              <a:t>“Heaven and earth will pass away, but My words will by no means pass away”																         (Mark 13:31)</a:t>
            </a:r>
          </a:p>
        </p:txBody>
      </p:sp>
    </p:spTree>
    <p:extLst>
      <p:ext uri="{BB962C8B-B14F-4D97-AF65-F5344CB8AC3E}">
        <p14:creationId xmlns:p14="http://schemas.microsoft.com/office/powerpoint/2010/main" val="4204193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“But of that day and hour no one knows, not even the angels in heaven, nor the Son, but only the Father”												         (Mark 13:32)</a:t>
            </a:r>
          </a:p>
          <a:p>
            <a:pPr marL="0" indent="0">
              <a:buNone/>
            </a:pPr>
            <a:r>
              <a:rPr lang="en-US" sz="2000" dirty="0"/>
              <a:t>“Take heed, watch and pray; for you do not know when the time is”								         (Mark 13:33)</a:t>
            </a:r>
          </a:p>
          <a:p>
            <a:pPr marL="0" indent="0">
              <a:buNone/>
            </a:pPr>
            <a:r>
              <a:rPr lang="en-US" sz="2000" dirty="0"/>
              <a:t>“Watch therefore, for you do not know when the master of the house is coming—in the evening, at midnight, at the crowing of the rooster, or in the morning— lest, coming suddenly, he find you sleeping”									    (Mark 13:35-36)</a:t>
            </a:r>
          </a:p>
          <a:p>
            <a:pPr marL="0" indent="0">
              <a:buNone/>
            </a:pPr>
            <a:r>
              <a:rPr lang="en-US" sz="2000" dirty="0"/>
              <a:t>“And what I say to you, I say to all: Watch!”											         (Mark 13:37)</a:t>
            </a:r>
          </a:p>
        </p:txBody>
      </p:sp>
    </p:spTree>
    <p:extLst>
      <p:ext uri="{BB962C8B-B14F-4D97-AF65-F5344CB8AC3E}">
        <p14:creationId xmlns:p14="http://schemas.microsoft.com/office/powerpoint/2010/main" val="4140727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200" dirty="0">
                <a:solidFill>
                  <a:prstClr val="black">
                    <a:lumMod val="65000"/>
                    <a:lumOff val="35000"/>
                  </a:prstClr>
                </a:solidFill>
              </a:rPr>
              <a:t>V. </a:t>
            </a:r>
            <a:r>
              <a:rPr lang="en-US" sz="2200" u="sng" dirty="0">
                <a:solidFill>
                  <a:prstClr val="black">
                    <a:lumMod val="65000"/>
                    <a:lumOff val="35000"/>
                  </a:prstClr>
                </a:solidFill>
              </a:rPr>
              <a:t>His Suffering and Death:</a:t>
            </a:r>
            <a:r>
              <a:rPr lang="en-US" sz="2200" dirty="0">
                <a:solidFill>
                  <a:prstClr val="black">
                    <a:lumMod val="65000"/>
                    <a:lumOff val="35000"/>
                  </a:prstClr>
                </a:solidFill>
              </a:rPr>
              <a:t> (</a:t>
            </a:r>
            <a:r>
              <a:rPr lang="en-US" sz="2200" dirty="0" err="1">
                <a:solidFill>
                  <a:prstClr val="black">
                    <a:lumMod val="65000"/>
                    <a:lumOff val="35000"/>
                  </a:prstClr>
                </a:solidFill>
              </a:rPr>
              <a:t>Chs</a:t>
            </a:r>
            <a:r>
              <a:rPr lang="en-US" sz="2200" dirty="0">
                <a:solidFill>
                  <a:prstClr val="black">
                    <a:lumMod val="65000"/>
                    <a:lumOff val="35000"/>
                  </a:prstClr>
                </a:solidFill>
              </a:rPr>
              <a:t>. 14-15)</a:t>
            </a:r>
          </a:p>
          <a:p>
            <a:pPr marL="0" indent="0">
              <a:buNone/>
            </a:pPr>
            <a:r>
              <a:rPr lang="en-US" sz="2000" i="1" dirty="0"/>
              <a:t>1. The Plot to Kill Jesus:</a:t>
            </a:r>
          </a:p>
          <a:p>
            <a:pPr marL="0" indent="0">
              <a:buNone/>
            </a:pPr>
            <a:r>
              <a:rPr lang="en-US" sz="2000" dirty="0"/>
              <a:t>“After two days it was the Passover and the Feast of Unleavened Bread. And the chief priests and the scribes sought how they might take Him by trickery and put Him to death”												           (Mark 14:1)</a:t>
            </a:r>
          </a:p>
          <a:p>
            <a:pPr marL="0" indent="0">
              <a:buNone/>
            </a:pPr>
            <a:r>
              <a:rPr lang="en-US" sz="2000" i="1" dirty="0"/>
              <a:t>2. The Anointing at Bethany:</a:t>
            </a:r>
          </a:p>
          <a:p>
            <a:pPr marL="0" indent="0">
              <a:buNone/>
            </a:pPr>
            <a:r>
              <a:rPr lang="en-US" sz="2000" dirty="0"/>
              <a:t>“And being in Bethany at the house of Simon the leper, as He sat at the table, a woman came having an alabaster flask of very costly oil of spikenard. Then she broke the flask and poured it on His head”								           (Mark 14:3)</a:t>
            </a:r>
          </a:p>
        </p:txBody>
      </p:sp>
    </p:spTree>
    <p:extLst>
      <p:ext uri="{BB962C8B-B14F-4D97-AF65-F5344CB8AC3E}">
        <p14:creationId xmlns:p14="http://schemas.microsoft.com/office/powerpoint/2010/main" val="3528075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“But Jesus said: Let her alone. Why do you trouble her? She has done a good work for Me”														           (Mark 14:6)</a:t>
            </a:r>
          </a:p>
          <a:p>
            <a:pPr marL="0" indent="0">
              <a:buNone/>
            </a:pPr>
            <a:r>
              <a:rPr lang="en-US" sz="2000" dirty="0"/>
              <a:t>“Assuredly, I say to you, wherever this gospel is preached in the whole world, what this woman has done will also be told as a memorial to her”							           (Mark 14:9)</a:t>
            </a:r>
          </a:p>
          <a:p>
            <a:pPr marL="0" indent="0">
              <a:buNone/>
            </a:pPr>
            <a:r>
              <a:rPr lang="en-US" sz="2000" i="1" dirty="0"/>
              <a:t>3. Agreement between Judas and the Chief Priests to Betray Jesus:</a:t>
            </a:r>
          </a:p>
          <a:p>
            <a:pPr marL="0" indent="0">
              <a:buNone/>
            </a:pPr>
            <a:r>
              <a:rPr lang="en-US" sz="2000" dirty="0"/>
              <a:t>“Then Judas Iscariot, one of the twelve, went to the chief priests to betray Him to them. And when they heard it, they were glad, and promised to give him money. So he sought how he might conveniently betray Him”							    (Mark 14:10-11)</a:t>
            </a:r>
          </a:p>
          <a:p>
            <a:pPr marL="0" indent="0">
              <a:buNone/>
            </a:pPr>
            <a:r>
              <a:rPr lang="en-US" sz="2000" i="1" dirty="0"/>
              <a:t>4. Jesus Institutes the Lord’s Supper:</a:t>
            </a:r>
            <a:endParaRPr lang="en-US" sz="2000" dirty="0"/>
          </a:p>
        </p:txBody>
      </p:sp>
    </p:spTree>
    <p:extLst>
      <p:ext uri="{BB962C8B-B14F-4D97-AF65-F5344CB8AC3E}">
        <p14:creationId xmlns:p14="http://schemas.microsoft.com/office/powerpoint/2010/main" val="3528075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“And as they were eating, Jesus took bread, blessed and broke it, and gave it to them and said: Take, eat; this is My body. Then He took the cup, and when He had given thanks He gave it to them, and they all drank from it. And He said to them: This is My blood of the new covenant, which is shed for many”														    (Mark 14:22-24)</a:t>
            </a:r>
          </a:p>
          <a:p>
            <a:pPr marL="0" indent="0">
              <a:buNone/>
            </a:pPr>
            <a:r>
              <a:rPr lang="en-US" sz="2000" dirty="0"/>
              <a:t>“And when they had sung a hymn, they went out to the Mount of Olives”							         (Mark 14:26)</a:t>
            </a:r>
          </a:p>
          <a:p>
            <a:pPr marL="0" indent="0">
              <a:buNone/>
            </a:pPr>
            <a:r>
              <a:rPr lang="en-US" sz="2000" i="1" dirty="0"/>
              <a:t>5. The Prayer in Gethsemane:</a:t>
            </a:r>
          </a:p>
          <a:p>
            <a:pPr marL="0" indent="0">
              <a:buNone/>
            </a:pPr>
            <a:r>
              <a:rPr lang="en-US" sz="2000" dirty="0"/>
              <a:t>“He went a little farther, and fell on the ground, and prayed that if it were possible, the hour might pass from Him. And He said: Abba, Father, all things are possible for You. Take this cup away from Me; nevertheless, not what I will, but what You will”													    (Mark 14:35-36)</a:t>
            </a:r>
          </a:p>
        </p:txBody>
      </p:sp>
    </p:spTree>
    <p:extLst>
      <p:ext uri="{BB962C8B-B14F-4D97-AF65-F5344CB8AC3E}">
        <p14:creationId xmlns:p14="http://schemas.microsoft.com/office/powerpoint/2010/main" val="3528075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“Then He came and found them sleeping, and said to Peter: Simon, are you sleeping? Could you not watch one hour? Watch and pray, lest you enter into temptation. The spirit indeed is willing, but the flesh is weak”							    (Mark 14:37-38)</a:t>
            </a:r>
          </a:p>
          <a:p>
            <a:pPr marL="0" indent="0">
              <a:buNone/>
            </a:pPr>
            <a:r>
              <a:rPr lang="en-US" sz="2000" i="1" dirty="0"/>
              <a:t>6. Betrayal and Arrest in the Garden:</a:t>
            </a:r>
          </a:p>
          <a:p>
            <a:pPr marL="0" indent="0">
              <a:buNone/>
            </a:pPr>
            <a:r>
              <a:rPr lang="en-US" sz="2000" dirty="0"/>
              <a:t>“And immediately, while He was still speaking, Judas, one of the twelve, with a great multitude with swords and clubs, came from the chief priests and the scribes and the elders”												         (Mark 14:43)</a:t>
            </a:r>
          </a:p>
          <a:p>
            <a:pPr marL="0" indent="0">
              <a:buNone/>
            </a:pPr>
            <a:r>
              <a:rPr lang="en-US" sz="2000" dirty="0"/>
              <a:t>“As soon as he had come, immediately he went up to Him and said to Him: Rabbi, Rabbi! and kissed Him. Then they laid their hands on Him and took Him”															    (Mark 14:45-46)</a:t>
            </a:r>
          </a:p>
        </p:txBody>
      </p:sp>
    </p:spTree>
    <p:extLst>
      <p:ext uri="{BB962C8B-B14F-4D97-AF65-F5344CB8AC3E}">
        <p14:creationId xmlns:p14="http://schemas.microsoft.com/office/powerpoint/2010/main" val="3528075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i="1" dirty="0"/>
              <a:t>7. Jesus Faces the Sanhedrin:</a:t>
            </a:r>
          </a:p>
          <a:p>
            <a:pPr marL="0" indent="0">
              <a:buNone/>
            </a:pPr>
            <a:r>
              <a:rPr lang="en-US" sz="2000" dirty="0"/>
              <a:t>“And the high priest stood up in the midst and asked Jesus, saying: Do You answer nothing? What is it these men testify against You? But He kept silent and answered nothing													         (Mark 14:60)</a:t>
            </a:r>
          </a:p>
          <a:p>
            <a:pPr marL="0" indent="0">
              <a:buNone/>
            </a:pPr>
            <a:r>
              <a:rPr lang="en-US" sz="2000" dirty="0"/>
              <a:t>“Then the high priest tore his clothes and said: What further need do we have of witnesses? You have heard the blasphemy! What do you think? And they all condemned Him to be deserving of death”										    (Mark 14:63-64)</a:t>
            </a:r>
          </a:p>
          <a:p>
            <a:pPr marL="0" indent="0">
              <a:buNone/>
            </a:pPr>
            <a:r>
              <a:rPr lang="en-US" sz="2000" dirty="0"/>
              <a:t>“Then some began to spit on Him, and to blindfold Him, and to beat Him, and to say to Him: Prophesy! And the officers struck Him with the palms of their hands”														         (Mark 14:65)</a:t>
            </a:r>
          </a:p>
        </p:txBody>
      </p:sp>
    </p:spTree>
    <p:extLst>
      <p:ext uri="{BB962C8B-B14F-4D97-AF65-F5344CB8AC3E}">
        <p14:creationId xmlns:p14="http://schemas.microsoft.com/office/powerpoint/2010/main" val="3528075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solidFill>
                  <a:prstClr val="black">
                    <a:lumMod val="65000"/>
                    <a:lumOff val="35000"/>
                  </a:prstClr>
                </a:solidFill>
              </a:rPr>
              <a:t>- He joined them in St. Paul’s 1</a:t>
            </a:r>
            <a:r>
              <a:rPr lang="en-US" sz="2000" baseline="30000" dirty="0">
                <a:solidFill>
                  <a:prstClr val="black">
                    <a:lumMod val="65000"/>
                    <a:lumOff val="35000"/>
                  </a:prstClr>
                </a:solidFill>
              </a:rPr>
              <a:t>st</a:t>
            </a:r>
            <a:r>
              <a:rPr lang="en-US" sz="2000" dirty="0">
                <a:solidFill>
                  <a:prstClr val="black">
                    <a:lumMod val="65000"/>
                    <a:lumOff val="35000"/>
                  </a:prstClr>
                </a:solidFill>
              </a:rPr>
              <a:t> missionary trip (A.D. 45-50), preaching in Syria, Antioch, Cyprus (Salamis and </a:t>
            </a:r>
            <a:r>
              <a:rPr lang="en-US" sz="2000" dirty="0" err="1">
                <a:solidFill>
                  <a:prstClr val="black">
                    <a:lumMod val="65000"/>
                    <a:lumOff val="35000"/>
                  </a:prstClr>
                </a:solidFill>
              </a:rPr>
              <a:t>Paphos</a:t>
            </a:r>
            <a:r>
              <a:rPr lang="en-US" sz="2000" dirty="0">
                <a:solidFill>
                  <a:prstClr val="black">
                    <a:lumMod val="65000"/>
                    <a:lumOff val="35000"/>
                  </a:prstClr>
                </a:solidFill>
              </a:rPr>
              <a:t>):</a:t>
            </a:r>
          </a:p>
          <a:p>
            <a:pPr marL="0" indent="0">
              <a:buClr>
                <a:srgbClr val="2C7C9F">
                  <a:lumMod val="60000"/>
                  <a:lumOff val="40000"/>
                </a:srgbClr>
              </a:buClr>
              <a:buNone/>
            </a:pPr>
            <a:r>
              <a:rPr lang="en-US" sz="2000" dirty="0">
                <a:solidFill>
                  <a:prstClr val="black">
                    <a:lumMod val="65000"/>
                    <a:lumOff val="35000"/>
                  </a:prstClr>
                </a:solidFill>
              </a:rPr>
              <a:t>“And when they arrived in Salamis, they preached the word of God in the synagogues of the Jews. They also had John as their assistant”									(Acts 13:5)</a:t>
            </a:r>
          </a:p>
          <a:p>
            <a:pPr marL="0" indent="0">
              <a:buClr>
                <a:srgbClr val="2C7C9F">
                  <a:lumMod val="60000"/>
                  <a:lumOff val="40000"/>
                </a:srgbClr>
              </a:buClr>
              <a:buNone/>
            </a:pPr>
            <a:r>
              <a:rPr lang="en-US" sz="2000" dirty="0">
                <a:solidFill>
                  <a:prstClr val="black">
                    <a:lumMod val="65000"/>
                    <a:lumOff val="35000"/>
                  </a:prstClr>
                </a:solidFill>
              </a:rPr>
              <a:t>- Then they went to </a:t>
            </a:r>
            <a:r>
              <a:rPr lang="en-US" sz="2000" dirty="0" err="1">
                <a:solidFill>
                  <a:prstClr val="black">
                    <a:lumMod val="65000"/>
                    <a:lumOff val="35000"/>
                  </a:prstClr>
                </a:solidFill>
              </a:rPr>
              <a:t>Perga</a:t>
            </a:r>
            <a:r>
              <a:rPr lang="en-US" sz="2000" dirty="0">
                <a:solidFill>
                  <a:prstClr val="black">
                    <a:lumMod val="65000"/>
                    <a:lumOff val="35000"/>
                  </a:prstClr>
                </a:solidFill>
              </a:rPr>
              <a:t> in </a:t>
            </a:r>
            <a:r>
              <a:rPr lang="en-US" sz="2000" dirty="0" err="1">
                <a:solidFill>
                  <a:prstClr val="black">
                    <a:lumMod val="65000"/>
                    <a:lumOff val="35000"/>
                  </a:prstClr>
                </a:solidFill>
              </a:rPr>
              <a:t>Pamphylia</a:t>
            </a:r>
            <a:r>
              <a:rPr lang="en-US" sz="2000" dirty="0">
                <a:solidFill>
                  <a:prstClr val="black">
                    <a:lumMod val="65000"/>
                    <a:lumOff val="35000"/>
                  </a:prstClr>
                </a:solidFill>
              </a:rPr>
              <a:t>, where St. Mark departed from them, probably due to some sickness, and returned to Jerusalem:</a:t>
            </a:r>
          </a:p>
          <a:p>
            <a:pPr marL="0" indent="0">
              <a:buClr>
                <a:srgbClr val="2C7C9F">
                  <a:lumMod val="60000"/>
                  <a:lumOff val="40000"/>
                </a:srgbClr>
              </a:buClr>
              <a:buNone/>
            </a:pPr>
            <a:r>
              <a:rPr lang="en-US" sz="2000" dirty="0">
                <a:solidFill>
                  <a:prstClr val="black">
                    <a:lumMod val="65000"/>
                    <a:lumOff val="35000"/>
                  </a:prstClr>
                </a:solidFill>
              </a:rPr>
              <a:t>“Now when Paul and his party set sail from </a:t>
            </a:r>
            <a:r>
              <a:rPr lang="en-US" sz="2000" dirty="0" err="1">
                <a:solidFill>
                  <a:prstClr val="black">
                    <a:lumMod val="65000"/>
                    <a:lumOff val="35000"/>
                  </a:prstClr>
                </a:solidFill>
              </a:rPr>
              <a:t>Paphos</a:t>
            </a:r>
            <a:r>
              <a:rPr lang="en-US" sz="2000" dirty="0">
                <a:solidFill>
                  <a:prstClr val="black">
                    <a:lumMod val="65000"/>
                    <a:lumOff val="35000"/>
                  </a:prstClr>
                </a:solidFill>
              </a:rPr>
              <a:t>, they came to </a:t>
            </a:r>
            <a:r>
              <a:rPr lang="en-US" sz="2000" dirty="0" err="1">
                <a:solidFill>
                  <a:prstClr val="black">
                    <a:lumMod val="65000"/>
                    <a:lumOff val="35000"/>
                  </a:prstClr>
                </a:solidFill>
              </a:rPr>
              <a:t>Perga</a:t>
            </a:r>
            <a:r>
              <a:rPr lang="en-US" sz="2000" dirty="0">
                <a:solidFill>
                  <a:prstClr val="black">
                    <a:lumMod val="65000"/>
                    <a:lumOff val="35000"/>
                  </a:prstClr>
                </a:solidFill>
              </a:rPr>
              <a:t> in </a:t>
            </a:r>
            <a:r>
              <a:rPr lang="en-US" sz="2000" dirty="0" err="1">
                <a:solidFill>
                  <a:prstClr val="black">
                    <a:lumMod val="65000"/>
                    <a:lumOff val="35000"/>
                  </a:prstClr>
                </a:solidFill>
              </a:rPr>
              <a:t>Pamphylia</a:t>
            </a:r>
            <a:r>
              <a:rPr lang="en-US" sz="2000" dirty="0">
                <a:solidFill>
                  <a:prstClr val="black">
                    <a:lumMod val="65000"/>
                    <a:lumOff val="35000"/>
                  </a:prstClr>
                </a:solidFill>
              </a:rPr>
              <a:t>; and John, departing from them, returned to Jerusalem”								          (Acts 13:13)</a:t>
            </a:r>
          </a:p>
          <a:p>
            <a:pPr marL="0" lvl="0" indent="0">
              <a:buClr>
                <a:srgbClr val="2C7C9F">
                  <a:lumMod val="60000"/>
                  <a:lumOff val="40000"/>
                </a:srgbClr>
              </a:buClr>
              <a:buNone/>
            </a:pPr>
            <a:r>
              <a:rPr lang="en-US" sz="2000" dirty="0">
                <a:solidFill>
                  <a:prstClr val="black">
                    <a:lumMod val="65000"/>
                    <a:lumOff val="35000"/>
                  </a:prstClr>
                </a:solidFill>
              </a:rPr>
              <a:t>- This angered St. Paul who refused to take him again in the 2</a:t>
            </a:r>
            <a:r>
              <a:rPr lang="en-US" sz="2000" baseline="30000" dirty="0">
                <a:solidFill>
                  <a:prstClr val="black">
                    <a:lumMod val="65000"/>
                    <a:lumOff val="35000"/>
                  </a:prstClr>
                </a:solidFill>
              </a:rPr>
              <a:t>nd</a:t>
            </a:r>
            <a:r>
              <a:rPr lang="en-US" sz="2000" dirty="0">
                <a:solidFill>
                  <a:prstClr val="black">
                    <a:lumMod val="65000"/>
                    <a:lumOff val="35000"/>
                  </a:prstClr>
                </a:solidFill>
              </a:rPr>
              <a:t> trip:</a:t>
            </a:r>
          </a:p>
        </p:txBody>
      </p:sp>
    </p:spTree>
    <p:extLst>
      <p:ext uri="{BB962C8B-B14F-4D97-AF65-F5344CB8AC3E}">
        <p14:creationId xmlns:p14="http://schemas.microsoft.com/office/powerpoint/2010/main" val="93621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a:t>8. Peter Denies Jesus:</a:t>
            </a:r>
          </a:p>
          <a:p>
            <a:pPr marL="0" indent="0">
              <a:buNone/>
            </a:pPr>
            <a:r>
              <a:rPr lang="en-US" sz="2000" dirty="0"/>
              <a:t>“And a little later those who stood by said to Peter again: Surely you are one of them; for you are a Galilean, and your speech shows it. Then he began to curse and swear: I do not know this Man of whom you speak! A second time the rooster crowed. Then Peter called to mind the word that Jesus had said to him: Before the rooster crows twice, you will deny Me three times. And when he thought about it, he wept”										    (Mark 14:70-72)</a:t>
            </a:r>
          </a:p>
          <a:p>
            <a:pPr marL="0" indent="0">
              <a:buNone/>
            </a:pPr>
            <a:r>
              <a:rPr lang="en-US" sz="2000" i="1" dirty="0"/>
              <a:t>9. The Civil Trial:</a:t>
            </a:r>
          </a:p>
          <a:p>
            <a:pPr marL="0" indent="0">
              <a:buNone/>
            </a:pPr>
            <a:r>
              <a:rPr lang="en-US" sz="2000" dirty="0"/>
              <a:t>“Pilate answered and said to them again: What then do you want me to do with Him whom you call the King of the Jews? So they cried out again: Crucify Him!”															    (Mark 15:12-13)</a:t>
            </a:r>
          </a:p>
        </p:txBody>
      </p:sp>
    </p:spTree>
    <p:extLst>
      <p:ext uri="{BB962C8B-B14F-4D97-AF65-F5344CB8AC3E}">
        <p14:creationId xmlns:p14="http://schemas.microsoft.com/office/powerpoint/2010/main" val="3528075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“So Pilate, wanting to gratify the crowd, released Barabbas to them; and he delivered Jesus, after he had scourged Him, to be crucified”								         (Mark 15:15)</a:t>
            </a:r>
          </a:p>
          <a:p>
            <a:pPr marL="0" indent="0">
              <a:buNone/>
            </a:pPr>
            <a:r>
              <a:rPr lang="en-US" sz="2000" i="1" dirty="0"/>
              <a:t>10. The Soldiers Mock Jesus:</a:t>
            </a:r>
          </a:p>
          <a:p>
            <a:pPr marL="0" indent="0">
              <a:buNone/>
            </a:pPr>
            <a:r>
              <a:rPr lang="en-US" sz="2000" dirty="0"/>
              <a:t>“Then the soldiers led Him away into the hall called </a:t>
            </a:r>
            <a:r>
              <a:rPr lang="en-US" sz="2000" dirty="0" err="1"/>
              <a:t>Praetorium</a:t>
            </a:r>
            <a:r>
              <a:rPr lang="en-US" sz="2000" dirty="0"/>
              <a:t>, and they called together the whole garrison. And they clothed Him with purple; and they twisted a crown of thorns, put it on His head, and began to salute Him: Hail, King of the Jews! Then they struck Him on the head with a reed and spat on Him; and bowing the knee, they worshiped Him”								    (Mark 15:16-19)</a:t>
            </a:r>
          </a:p>
          <a:p>
            <a:pPr marL="0" indent="0">
              <a:buNone/>
            </a:pPr>
            <a:r>
              <a:rPr lang="en-US" sz="2000" dirty="0"/>
              <a:t>“And when they had mocked Him, they took the purple off Him, put His own clothes on Him, and led Him out to crucify Him”										         (Mark 15:20)</a:t>
            </a:r>
          </a:p>
        </p:txBody>
      </p:sp>
    </p:spTree>
    <p:extLst>
      <p:ext uri="{BB962C8B-B14F-4D97-AF65-F5344CB8AC3E}">
        <p14:creationId xmlns:p14="http://schemas.microsoft.com/office/powerpoint/2010/main" val="1749936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i="1" dirty="0"/>
              <a:t>11. The Crucifixion and Death of the Lord Jesus:</a:t>
            </a:r>
          </a:p>
          <a:p>
            <a:pPr marL="0" indent="0">
              <a:buNone/>
            </a:pPr>
            <a:r>
              <a:rPr lang="en-US" sz="2000" dirty="0"/>
              <a:t>“And when they crucified Him, they divided His garments, casting lots for them to determine what every man should take”										         (Mark 15:24)</a:t>
            </a:r>
          </a:p>
          <a:p>
            <a:pPr marL="0" indent="0">
              <a:buNone/>
            </a:pPr>
            <a:r>
              <a:rPr lang="en-US" sz="2000" dirty="0"/>
              <a:t>“Likewise the chief priests also, mocking among themselves with the scribes, said: He saved others; Himself He cannot save. Let the Christ, the King of Israel, descend now from the cross, that we may see and believe. Even those who were crucified with Him reviled Him”										    (Mark 15:31-32)</a:t>
            </a:r>
          </a:p>
          <a:p>
            <a:pPr marL="0" indent="0">
              <a:buNone/>
            </a:pPr>
            <a:r>
              <a:rPr lang="en-US" sz="2000" dirty="0"/>
              <a:t>“And at the ninth hour Jesus cried out with a loud voice, saying: </a:t>
            </a:r>
            <a:r>
              <a:rPr lang="en-US" sz="2000" dirty="0" err="1"/>
              <a:t>Eloi</a:t>
            </a:r>
            <a:r>
              <a:rPr lang="en-US" sz="2000" dirty="0"/>
              <a:t>, </a:t>
            </a:r>
            <a:r>
              <a:rPr lang="en-US" sz="2000" dirty="0" err="1"/>
              <a:t>Eloi</a:t>
            </a:r>
            <a:r>
              <a:rPr lang="en-US" sz="2000" dirty="0"/>
              <a:t>, lama </a:t>
            </a:r>
            <a:r>
              <a:rPr lang="en-US" sz="2000" dirty="0" err="1"/>
              <a:t>sabachthani</a:t>
            </a:r>
            <a:r>
              <a:rPr lang="en-US" sz="2000" dirty="0"/>
              <a:t>? which is translated ‘My God, My God, why have You forsaken Me?’”															         (Mark 15:34)</a:t>
            </a:r>
          </a:p>
        </p:txBody>
      </p:sp>
    </p:spTree>
    <p:extLst>
      <p:ext uri="{BB962C8B-B14F-4D97-AF65-F5344CB8AC3E}">
        <p14:creationId xmlns:p14="http://schemas.microsoft.com/office/powerpoint/2010/main" val="3184736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“And Jesus cried out with a loud voice, and breathed His last”								         (Mark 15:37)</a:t>
            </a:r>
          </a:p>
          <a:p>
            <a:pPr marL="0" indent="0">
              <a:buNone/>
            </a:pPr>
            <a:r>
              <a:rPr lang="en-US" sz="2000" dirty="0"/>
              <a:t>“Then the veil of the temple was torn in two from top to bottom”								         (Mark 15:38)</a:t>
            </a:r>
          </a:p>
          <a:p>
            <a:pPr marL="0" indent="0">
              <a:buNone/>
            </a:pPr>
            <a:r>
              <a:rPr lang="en-US" sz="2000" i="1" dirty="0"/>
              <a:t>12. Burial of Jesus:</a:t>
            </a:r>
          </a:p>
          <a:p>
            <a:pPr marL="0" indent="0">
              <a:buNone/>
            </a:pPr>
            <a:r>
              <a:rPr lang="en-US" sz="2000" dirty="0"/>
              <a:t>“Joseph of </a:t>
            </a:r>
            <a:r>
              <a:rPr lang="en-US" sz="2000" dirty="0" err="1"/>
              <a:t>Arimathea</a:t>
            </a:r>
            <a:r>
              <a:rPr lang="en-US" sz="2000" dirty="0"/>
              <a:t>, a prominent council member, who was himself</a:t>
            </a:r>
            <a:r>
              <a:rPr lang="is-IS" sz="2000" dirty="0"/>
              <a:t> </a:t>
            </a:r>
            <a:r>
              <a:rPr lang="en-US" sz="2000" dirty="0"/>
              <a:t>waiting for the kingdom of God, coming and taking courage, went in to Pilate and asked for the body of Jesus”											         (Mark 15:43)</a:t>
            </a:r>
          </a:p>
          <a:p>
            <a:pPr marL="0" indent="0">
              <a:buNone/>
            </a:pPr>
            <a:r>
              <a:rPr lang="en-US" sz="2000" dirty="0"/>
              <a:t>“Then he bought fine linen, took Him down, and wrapped Him in the linen. And he laid Him in a tomb which had been hewn out of the rock, and rolled a stone against the door of the tomb”											         (Mark 15:46)</a:t>
            </a:r>
          </a:p>
        </p:txBody>
      </p:sp>
    </p:spTree>
    <p:extLst>
      <p:ext uri="{BB962C8B-B14F-4D97-AF65-F5344CB8AC3E}">
        <p14:creationId xmlns:p14="http://schemas.microsoft.com/office/powerpoint/2010/main" val="1780734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200" dirty="0">
                <a:solidFill>
                  <a:prstClr val="black">
                    <a:lumMod val="65000"/>
                    <a:lumOff val="35000"/>
                  </a:prstClr>
                </a:solidFill>
              </a:rPr>
              <a:t>VI. </a:t>
            </a:r>
            <a:r>
              <a:rPr lang="en-US" sz="2200" u="sng" dirty="0">
                <a:solidFill>
                  <a:prstClr val="black">
                    <a:lumMod val="65000"/>
                    <a:lumOff val="35000"/>
                  </a:prstClr>
                </a:solidFill>
              </a:rPr>
              <a:t>His Resurrection and Ascension:</a:t>
            </a:r>
            <a:r>
              <a:rPr lang="en-US" sz="2200" dirty="0">
                <a:solidFill>
                  <a:prstClr val="black">
                    <a:lumMod val="65000"/>
                    <a:lumOff val="35000"/>
                  </a:prstClr>
                </a:solidFill>
              </a:rPr>
              <a:t> (Ch. 16)</a:t>
            </a:r>
          </a:p>
          <a:p>
            <a:pPr marL="0" lvl="0" indent="0">
              <a:buClr>
                <a:srgbClr val="2C7C9F">
                  <a:lumMod val="60000"/>
                  <a:lumOff val="40000"/>
                </a:srgbClr>
              </a:buClr>
              <a:buNone/>
            </a:pPr>
            <a:r>
              <a:rPr lang="en-US" sz="2200" i="1" dirty="0">
                <a:solidFill>
                  <a:prstClr val="black">
                    <a:lumMod val="65000"/>
                    <a:lumOff val="35000"/>
                  </a:prstClr>
                </a:solidFill>
              </a:rPr>
              <a:t>1. He is Risen:</a:t>
            </a:r>
          </a:p>
          <a:p>
            <a:pPr marL="0" indent="0">
              <a:buNone/>
            </a:pPr>
            <a:r>
              <a:rPr lang="en-US" sz="2000" dirty="0"/>
              <a:t>“Very early in the morning, on the first day of the week, they came to the tomb when the sun had risen. And they said among themselves: Who will roll away the stone from the door of the tomb for us? But when they</a:t>
            </a:r>
            <a:r>
              <a:rPr lang="is-IS" sz="2000" dirty="0"/>
              <a:t> </a:t>
            </a:r>
            <a:r>
              <a:rPr lang="en-US" sz="2000" dirty="0"/>
              <a:t>looked up, they saw that the stone had been rolled away—for it was very large”																        (Mark 16:2-4)</a:t>
            </a:r>
          </a:p>
          <a:p>
            <a:pPr marL="0" indent="0">
              <a:buNone/>
            </a:pPr>
            <a:r>
              <a:rPr lang="en-US" sz="2000" dirty="0"/>
              <a:t>“And entering the tomb, they saw a young man clothed in a long white robe sitting on the right side; and they were alarmed. But he said to them: Do not be alarmed. You seek Jesus of Nazareth, who was crucified. He is risen! He is not here. See the place where they laid Him. But go, tell His disciples—and Peter—that He is going before you into Galilee; there</a:t>
            </a:r>
            <a:r>
              <a:rPr lang="is-IS" sz="2000" dirty="0"/>
              <a:t>… </a:t>
            </a:r>
            <a:endParaRPr lang="en-US" sz="2000" dirty="0"/>
          </a:p>
        </p:txBody>
      </p:sp>
    </p:spTree>
    <p:extLst>
      <p:ext uri="{BB962C8B-B14F-4D97-AF65-F5344CB8AC3E}">
        <p14:creationId xmlns:p14="http://schemas.microsoft.com/office/powerpoint/2010/main" val="2532985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you will see Him, as He said to you”												        (Mark 16:5-7)</a:t>
            </a:r>
          </a:p>
          <a:p>
            <a:pPr marL="0" indent="0">
              <a:buNone/>
            </a:pPr>
            <a:r>
              <a:rPr lang="en-US" sz="2000" dirty="0"/>
              <a:t>“After that, He appeared in another form to two of them as they walked and went into the country. And they went and told it to the rest, but they did not believe them either”													    (Mark 16:12-13)</a:t>
            </a:r>
          </a:p>
          <a:p>
            <a:pPr marL="0" indent="0">
              <a:buNone/>
            </a:pPr>
            <a:r>
              <a:rPr lang="en-US" sz="2000" i="1" dirty="0"/>
              <a:t>2. The Great Commission:</a:t>
            </a:r>
          </a:p>
          <a:p>
            <a:pPr marL="0" indent="0">
              <a:buNone/>
            </a:pPr>
            <a:r>
              <a:rPr lang="en-US" sz="2000" dirty="0"/>
              <a:t>“Later He appeared to the eleven as they sat at the table; and He rebuked their unbelief and hardness of heart, because they did not believe those who had seen Him after He had risen”											         (Mark 16:14)</a:t>
            </a:r>
          </a:p>
          <a:p>
            <a:pPr marL="0" indent="0">
              <a:buNone/>
            </a:pPr>
            <a:r>
              <a:rPr lang="en-US" sz="2000" dirty="0"/>
              <a:t>“And He said to them: Go into all the world and preach the gospel to every creature”															         (Mark 16:15)</a:t>
            </a:r>
          </a:p>
        </p:txBody>
      </p:sp>
    </p:spTree>
    <p:extLst>
      <p:ext uri="{BB962C8B-B14F-4D97-AF65-F5344CB8AC3E}">
        <p14:creationId xmlns:p14="http://schemas.microsoft.com/office/powerpoint/2010/main" val="2242868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i="1" dirty="0"/>
              <a:t>3. The Ascension of the Lord:</a:t>
            </a:r>
          </a:p>
          <a:p>
            <a:pPr marL="0" indent="0">
              <a:buNone/>
            </a:pPr>
            <a:r>
              <a:rPr lang="en-US" sz="2000" dirty="0"/>
              <a:t>“So then, after the Lord had spoken to them, He was received up into heaven, and sat down at the right hand of God”										         (Mark 16:19)</a:t>
            </a:r>
          </a:p>
          <a:p>
            <a:pPr marL="0" indent="0">
              <a:buNone/>
            </a:pPr>
            <a:r>
              <a:rPr lang="en-US" sz="2000" dirty="0"/>
              <a:t>“And they went out and preached everywhere, the Lord working with them and confirming the word through the accompanying signs. Amen”								         (Mark 16:20)</a:t>
            </a:r>
          </a:p>
        </p:txBody>
      </p:sp>
    </p:spTree>
    <p:extLst>
      <p:ext uri="{BB962C8B-B14F-4D97-AF65-F5344CB8AC3E}">
        <p14:creationId xmlns:p14="http://schemas.microsoft.com/office/powerpoint/2010/main" val="2496278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a:solidFill>
                  <a:prstClr val="black">
                    <a:lumMod val="65000"/>
                    <a:lumOff val="35000"/>
                  </a:prstClr>
                </a:solidFill>
              </a:rPr>
              <a:t>“Now Barnabas was determined to take with them John called Mark. </a:t>
            </a:r>
            <a:r>
              <a:rPr lang="en-US" sz="2000" dirty="0"/>
              <a:t>But Paul insisted that they should not take with them the one who had departed from them in </a:t>
            </a:r>
            <a:r>
              <a:rPr lang="en-US" sz="2000" dirty="0" err="1"/>
              <a:t>Pamphylia</a:t>
            </a:r>
            <a:r>
              <a:rPr lang="en-US" sz="2000" dirty="0"/>
              <a:t>, and had not gone with them to the work. Then the contention became so sharp that they parted from one another”															     (Acts 15:37-39)</a:t>
            </a:r>
            <a:endParaRPr lang="en-US" sz="2000" dirty="0">
              <a:solidFill>
                <a:prstClr val="black">
                  <a:lumMod val="65000"/>
                  <a:lumOff val="35000"/>
                </a:prstClr>
              </a:solidFill>
            </a:endParaRPr>
          </a:p>
          <a:p>
            <a:pPr marL="0" indent="0">
              <a:buClr>
                <a:srgbClr val="2C7C9F">
                  <a:lumMod val="60000"/>
                  <a:lumOff val="40000"/>
                </a:srgbClr>
              </a:buClr>
              <a:buNone/>
            </a:pPr>
            <a:r>
              <a:rPr lang="en-US" sz="2000" dirty="0"/>
              <a:t>3. With St. Barnabas:</a:t>
            </a:r>
          </a:p>
          <a:p>
            <a:pPr marL="0" indent="0">
              <a:buClr>
                <a:srgbClr val="2C7C9F">
                  <a:lumMod val="60000"/>
                  <a:lumOff val="40000"/>
                </a:srgbClr>
              </a:buClr>
              <a:buNone/>
            </a:pPr>
            <a:r>
              <a:rPr lang="en-US" sz="2000" dirty="0"/>
              <a:t>After the Council of Jerusalem (A.D. 52), they went together and preached again in Cyprus:</a:t>
            </a:r>
          </a:p>
          <a:p>
            <a:pPr marL="0" indent="0">
              <a:buClr>
                <a:srgbClr val="2C7C9F">
                  <a:lumMod val="60000"/>
                  <a:lumOff val="40000"/>
                </a:srgbClr>
              </a:buClr>
              <a:buNone/>
            </a:pPr>
            <a:r>
              <a:rPr lang="en-US" sz="2000" dirty="0"/>
              <a:t>“And so Barnabas took Mark and sailed to Cyprus; but Paul chose Silas and departed, being commended by the brethren to the grace of God”							     (Acts 15:39-40)</a:t>
            </a:r>
          </a:p>
        </p:txBody>
      </p:sp>
    </p:spTree>
    <p:extLst>
      <p:ext uri="{BB962C8B-B14F-4D97-AF65-F5344CB8AC3E}">
        <p14:creationId xmlns:p14="http://schemas.microsoft.com/office/powerpoint/2010/main" val="3845860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t>4. In the Five Western Cities then in Egypt:</a:t>
            </a:r>
          </a:p>
          <a:p>
            <a:pPr marL="0" lvl="0" indent="0">
              <a:buClr>
                <a:srgbClr val="2C7C9F">
                  <a:lumMod val="60000"/>
                  <a:lumOff val="40000"/>
                </a:srgbClr>
              </a:buClr>
              <a:buNone/>
            </a:pPr>
            <a:r>
              <a:rPr lang="en-US" sz="2000" dirty="0">
                <a:solidFill>
                  <a:prstClr val="black">
                    <a:lumMod val="65000"/>
                    <a:lumOff val="35000"/>
                  </a:prstClr>
                </a:solidFill>
              </a:rPr>
              <a:t>- After the departure of Barnabas, with the order of the Lord Christ, St. Mark went to Africa, where he preached in </a:t>
            </a:r>
            <a:r>
              <a:rPr lang="en-US" sz="2000" dirty="0" err="1">
                <a:solidFill>
                  <a:prstClr val="black">
                    <a:lumMod val="65000"/>
                    <a:lumOff val="35000"/>
                  </a:prstClr>
                </a:solidFill>
              </a:rPr>
              <a:t>Berka</a:t>
            </a:r>
            <a:r>
              <a:rPr lang="en-US" sz="2000" dirty="0">
                <a:solidFill>
                  <a:prstClr val="black">
                    <a:lumMod val="65000"/>
                    <a:lumOff val="35000"/>
                  </a:prstClr>
                </a:solidFill>
              </a:rPr>
              <a:t> in Libya and his birth place, </a:t>
            </a:r>
            <a:r>
              <a:rPr lang="en-US" sz="2000" dirty="0" err="1">
                <a:solidFill>
                  <a:prstClr val="black">
                    <a:lumMod val="65000"/>
                    <a:lumOff val="35000"/>
                  </a:prstClr>
                </a:solidFill>
              </a:rPr>
              <a:t>Pentapolis</a:t>
            </a:r>
            <a:r>
              <a:rPr lang="en-US" sz="2000" dirty="0">
                <a:solidFill>
                  <a:prstClr val="black">
                    <a:lumMod val="65000"/>
                    <a:lumOff val="35000"/>
                  </a:prstClr>
                </a:solidFill>
              </a:rPr>
              <a:t>, where most of its people believed on his hands.</a:t>
            </a:r>
          </a:p>
          <a:p>
            <a:pPr marL="0" lvl="0" indent="0">
              <a:buClr>
                <a:srgbClr val="2C7C9F">
                  <a:lumMod val="60000"/>
                  <a:lumOff val="40000"/>
                </a:srgbClr>
              </a:buClr>
              <a:buNone/>
            </a:pPr>
            <a:r>
              <a:rPr lang="en-US" sz="2000" dirty="0">
                <a:solidFill>
                  <a:prstClr val="black">
                    <a:lumMod val="65000"/>
                    <a:lumOff val="35000"/>
                  </a:prstClr>
                </a:solidFill>
              </a:rPr>
              <a:t>- He then went to Egypt, where he entered Alexandria in the 1</a:t>
            </a:r>
            <a:r>
              <a:rPr lang="en-US" sz="2000" baseline="30000" dirty="0">
                <a:solidFill>
                  <a:prstClr val="black">
                    <a:lumMod val="65000"/>
                    <a:lumOff val="35000"/>
                  </a:prstClr>
                </a:solidFill>
              </a:rPr>
              <a:t>st</a:t>
            </a:r>
            <a:r>
              <a:rPr lang="en-US" sz="2000" dirty="0">
                <a:solidFill>
                  <a:prstClr val="black">
                    <a:lumMod val="65000"/>
                    <a:lumOff val="35000"/>
                  </a:prstClr>
                </a:solidFill>
              </a:rPr>
              <a:t> of </a:t>
            </a:r>
            <a:r>
              <a:rPr lang="en-US" sz="2000" dirty="0" err="1">
                <a:solidFill>
                  <a:prstClr val="black">
                    <a:lumMod val="65000"/>
                    <a:lumOff val="35000"/>
                  </a:prstClr>
                </a:solidFill>
              </a:rPr>
              <a:t>Pachons</a:t>
            </a:r>
            <a:r>
              <a:rPr lang="en-US" sz="2000" dirty="0">
                <a:solidFill>
                  <a:prstClr val="black">
                    <a:lumMod val="65000"/>
                    <a:lumOff val="35000"/>
                  </a:prstClr>
                </a:solidFill>
              </a:rPr>
              <a:t> A.D. 61. While he went to a cobbler named </a:t>
            </a:r>
            <a:r>
              <a:rPr lang="en-US" sz="2000" dirty="0" err="1">
                <a:solidFill>
                  <a:prstClr val="black">
                    <a:lumMod val="65000"/>
                    <a:lumOff val="35000"/>
                  </a:prstClr>
                </a:solidFill>
              </a:rPr>
              <a:t>Anianus</a:t>
            </a:r>
            <a:r>
              <a:rPr lang="en-US" sz="2000" dirty="0">
                <a:solidFill>
                  <a:prstClr val="black">
                    <a:lumMod val="65000"/>
                    <a:lumOff val="35000"/>
                  </a:prstClr>
                </a:solidFill>
              </a:rPr>
              <a:t> to repair his shoe, the awl pierced the latter’s finger, thus he shouted in Greek saying: ‘</a:t>
            </a:r>
            <a:r>
              <a:rPr lang="en-US" sz="2000" dirty="0" err="1">
                <a:solidFill>
                  <a:prstClr val="black">
                    <a:lumMod val="65000"/>
                    <a:lumOff val="35000"/>
                  </a:prstClr>
                </a:solidFill>
              </a:rPr>
              <a:t>Eis</a:t>
            </a:r>
            <a:r>
              <a:rPr lang="en-US" sz="2000" dirty="0">
                <a:solidFill>
                  <a:prstClr val="black">
                    <a:lumMod val="65000"/>
                    <a:lumOff val="35000"/>
                  </a:prstClr>
                </a:solidFill>
              </a:rPr>
              <a:t> </a:t>
            </a:r>
            <a:r>
              <a:rPr lang="en-US" sz="2000" dirty="0" err="1">
                <a:solidFill>
                  <a:prstClr val="black">
                    <a:lumMod val="65000"/>
                    <a:lumOff val="35000"/>
                  </a:prstClr>
                </a:solidFill>
              </a:rPr>
              <a:t>Theos</a:t>
            </a:r>
            <a:r>
              <a:rPr lang="en-US" sz="2000" dirty="0">
                <a:solidFill>
                  <a:prstClr val="black">
                    <a:lumMod val="65000"/>
                    <a:lumOff val="35000"/>
                  </a:prstClr>
                </a:solidFill>
              </a:rPr>
              <a:t>,’ meaning ‘O, One God.’ St. Mark healed him in the name of the Lord Jesus and he believed together with his household.</a:t>
            </a:r>
          </a:p>
          <a:p>
            <a:pPr marL="0" lvl="0" indent="0">
              <a:buClr>
                <a:srgbClr val="2C7C9F">
                  <a:lumMod val="60000"/>
                  <a:lumOff val="40000"/>
                </a:srgbClr>
              </a:buClr>
              <a:buNone/>
            </a:pPr>
            <a:r>
              <a:rPr lang="en-US" sz="2000" dirty="0"/>
              <a:t>- St. Mark ordained St. </a:t>
            </a:r>
            <a:r>
              <a:rPr lang="en-US" sz="2000" dirty="0" err="1"/>
              <a:t>Anianus</a:t>
            </a:r>
            <a:r>
              <a:rPr lang="en-US" sz="2000" dirty="0"/>
              <a:t> as a Bishop for Alexandria, who later on became the 2</a:t>
            </a:r>
            <a:r>
              <a:rPr lang="en-US" sz="2000" baseline="30000" dirty="0"/>
              <a:t>nd</a:t>
            </a:r>
            <a:r>
              <a:rPr lang="en-US" sz="2000" dirty="0"/>
              <a:t> patriarch of the see of St. Mark, following his martyrdom. He also ordained three priests and seven deacons. When the believers in the Name of Christ increased and the pagan people of the city heard</a:t>
            </a:r>
            <a:r>
              <a:rPr lang="is-IS" sz="2000" dirty="0"/>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93621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a:t>that, they were raged with anger and thought of slaying St. Mark, who had to leave to </a:t>
            </a:r>
            <a:r>
              <a:rPr lang="en-US" sz="2000" dirty="0" err="1"/>
              <a:t>Pentapolis</a:t>
            </a:r>
            <a:r>
              <a:rPr lang="en-US" sz="2000" dirty="0"/>
              <a:t>.</a:t>
            </a:r>
          </a:p>
          <a:p>
            <a:pPr marL="0" lvl="0" indent="0">
              <a:buClr>
                <a:srgbClr val="2C7C9F">
                  <a:lumMod val="60000"/>
                  <a:lumOff val="40000"/>
                </a:srgbClr>
              </a:buClr>
              <a:buNone/>
            </a:pPr>
            <a:r>
              <a:rPr lang="en-US" sz="2000" dirty="0"/>
              <a:t>- It is to be mentioned that St. Mark is the one who instituted the liturgy of St. Cyril. It was called after St. Cyril as he added to it.</a:t>
            </a:r>
          </a:p>
          <a:p>
            <a:pPr marL="0" lvl="0" indent="0">
              <a:buClr>
                <a:srgbClr val="2C7C9F">
                  <a:lumMod val="60000"/>
                  <a:lumOff val="40000"/>
                </a:srgbClr>
              </a:buClr>
              <a:buNone/>
            </a:pPr>
            <a:r>
              <a:rPr lang="en-US" sz="2000" dirty="0"/>
              <a:t>5. With St. Paul once more:</a:t>
            </a:r>
          </a:p>
          <a:p>
            <a:pPr marL="0" lvl="0" indent="0">
              <a:buClr>
                <a:srgbClr val="2C7C9F">
                  <a:lumMod val="60000"/>
                  <a:lumOff val="40000"/>
                </a:srgbClr>
              </a:buClr>
              <a:buNone/>
            </a:pPr>
            <a:r>
              <a:rPr lang="en-US" sz="2000" dirty="0">
                <a:solidFill>
                  <a:prstClr val="black">
                    <a:lumMod val="65000"/>
                    <a:lumOff val="35000"/>
                  </a:prstClr>
                </a:solidFill>
              </a:rPr>
              <a:t>- Later on, St. Paul came back to recognize how beneficial is St. Mark to the evangelical mission and summoned him to serve with him again. St. Mark served in Colossae and accompanied St. Paul in his 1</a:t>
            </a:r>
            <a:r>
              <a:rPr lang="en-US" sz="2000" baseline="30000" dirty="0">
                <a:solidFill>
                  <a:prstClr val="black">
                    <a:lumMod val="65000"/>
                    <a:lumOff val="35000"/>
                  </a:prstClr>
                </a:solidFill>
              </a:rPr>
              <a:t>st</a:t>
            </a:r>
            <a:r>
              <a:rPr lang="en-US" sz="2000" dirty="0">
                <a:solidFill>
                  <a:prstClr val="black">
                    <a:lumMod val="65000"/>
                    <a:lumOff val="35000"/>
                  </a:prstClr>
                </a:solidFill>
              </a:rPr>
              <a:t> imprisonment in Rome (A.D. 61-63):</a:t>
            </a:r>
          </a:p>
          <a:p>
            <a:pPr marL="0" indent="0">
              <a:buClr>
                <a:srgbClr val="2C7C9F">
                  <a:lumMod val="60000"/>
                  <a:lumOff val="40000"/>
                </a:srgbClr>
              </a:buClr>
              <a:buNone/>
            </a:pPr>
            <a:r>
              <a:rPr lang="en-US" sz="2000" dirty="0">
                <a:solidFill>
                  <a:prstClr val="black">
                    <a:lumMod val="65000"/>
                    <a:lumOff val="35000"/>
                  </a:prstClr>
                </a:solidFill>
              </a:rPr>
              <a:t>“</a:t>
            </a:r>
            <a:r>
              <a:rPr lang="en-US" sz="2000" dirty="0" err="1">
                <a:solidFill>
                  <a:prstClr val="black">
                    <a:lumMod val="65000"/>
                    <a:lumOff val="35000"/>
                  </a:prstClr>
                </a:solidFill>
              </a:rPr>
              <a:t>Epaphras</a:t>
            </a:r>
            <a:r>
              <a:rPr lang="en-US" sz="2000" dirty="0">
                <a:solidFill>
                  <a:prstClr val="black">
                    <a:lumMod val="65000"/>
                    <a:lumOff val="35000"/>
                  </a:prstClr>
                </a:solidFill>
              </a:rPr>
              <a:t>, my fellow prisoner in Christ Jesus, greets you, as do Mark, Aristarchus, Demas, Luke, my fellow laborers”									           (Philemon 1:23-24)</a:t>
            </a:r>
            <a:endParaRPr lang="en-US" sz="2000" dirty="0"/>
          </a:p>
        </p:txBody>
      </p:sp>
    </p:spTree>
    <p:extLst>
      <p:ext uri="{BB962C8B-B14F-4D97-AF65-F5344CB8AC3E}">
        <p14:creationId xmlns:p14="http://schemas.microsoft.com/office/powerpoint/2010/main" val="93621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Clr>
                <a:srgbClr val="2C7C9F">
                  <a:lumMod val="60000"/>
                  <a:lumOff val="40000"/>
                </a:srgbClr>
              </a:buClr>
              <a:buNone/>
            </a:pPr>
            <a:r>
              <a:rPr lang="en-US" sz="2000" dirty="0">
                <a:solidFill>
                  <a:prstClr val="black">
                    <a:lumMod val="65000"/>
                    <a:lumOff val="35000"/>
                  </a:prstClr>
                </a:solidFill>
              </a:rPr>
              <a:t>- St. Mark apparently went from Rome to Asia Minor, as we find St. Paul, during his 2</a:t>
            </a:r>
            <a:r>
              <a:rPr lang="en-US" sz="2000" baseline="30000" dirty="0">
                <a:solidFill>
                  <a:prstClr val="black">
                    <a:lumMod val="65000"/>
                    <a:lumOff val="35000"/>
                  </a:prstClr>
                </a:solidFill>
              </a:rPr>
              <a:t>nd</a:t>
            </a:r>
            <a:r>
              <a:rPr lang="en-US" sz="2000" dirty="0">
                <a:solidFill>
                  <a:prstClr val="black">
                    <a:lumMod val="65000"/>
                    <a:lumOff val="35000"/>
                  </a:prstClr>
                </a:solidFill>
              </a:rPr>
              <a:t> imprisonment in Rome (A.D. 66-67), writing to St. Timothy in Ephesus and calling for him and St. Mark to come to him:</a:t>
            </a:r>
          </a:p>
          <a:p>
            <a:pPr marL="0" lvl="0" indent="0">
              <a:buClr>
                <a:srgbClr val="2C7C9F">
                  <a:lumMod val="60000"/>
                  <a:lumOff val="40000"/>
                </a:srgbClr>
              </a:buClr>
              <a:buNone/>
            </a:pPr>
            <a:r>
              <a:rPr lang="en-US" sz="2000" dirty="0">
                <a:solidFill>
                  <a:prstClr val="black">
                    <a:lumMod val="65000"/>
                    <a:lumOff val="35000"/>
                  </a:prstClr>
                </a:solidFill>
              </a:rPr>
              <a:t>“</a:t>
            </a:r>
            <a:r>
              <a:rPr lang="en-US" sz="2000" dirty="0"/>
              <a:t>Only Luke is with me. Get Mark and bring him with you, for he is useful to me for ministry”														   (2 Timothy 4:11)</a:t>
            </a:r>
          </a:p>
          <a:p>
            <a:pPr marL="0" lvl="0" indent="0">
              <a:buClr>
                <a:srgbClr val="2C7C9F">
                  <a:lumMod val="60000"/>
                  <a:lumOff val="40000"/>
                </a:srgbClr>
              </a:buClr>
              <a:buNone/>
            </a:pPr>
            <a:r>
              <a:rPr lang="en-US" sz="2000" dirty="0"/>
              <a:t>6. With St. Peter once more:</a:t>
            </a:r>
          </a:p>
          <a:p>
            <a:pPr marL="0" lvl="0" indent="0">
              <a:buClr>
                <a:srgbClr val="2C7C9F">
                  <a:lumMod val="60000"/>
                  <a:lumOff val="40000"/>
                </a:srgbClr>
              </a:buClr>
              <a:buNone/>
            </a:pPr>
            <a:r>
              <a:rPr lang="en-US" sz="2000" dirty="0"/>
              <a:t>He was with St. Peter when he wrote his 1</a:t>
            </a:r>
            <a:r>
              <a:rPr lang="en-US" sz="2000" baseline="30000" dirty="0"/>
              <a:t>st</a:t>
            </a:r>
            <a:r>
              <a:rPr lang="en-US" sz="2000" dirty="0"/>
              <a:t> epistle, which was from Babylon, mostly being in Old Cairo in Egypt. St. Peter calls him his son due to his great love to him, the age difference, in addition to them being family members:</a:t>
            </a:r>
          </a:p>
          <a:p>
            <a:pPr marL="0" indent="0">
              <a:buClr>
                <a:srgbClr val="2C7C9F">
                  <a:lumMod val="60000"/>
                  <a:lumOff val="40000"/>
                </a:srgbClr>
              </a:buClr>
              <a:buNone/>
            </a:pPr>
            <a:r>
              <a:rPr lang="en-US" sz="2000" dirty="0"/>
              <a:t>“She who is in Babylon, elect together with you, greets you; and so does Mark my son”															        (1 Peter 5:13)</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93621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i="1" dirty="0"/>
              <a:t>VI. </a:t>
            </a:r>
            <a:r>
              <a:rPr lang="en-US" sz="2000" i="1" u="sng" dirty="0"/>
              <a:t>His Martyrdom:</a:t>
            </a:r>
          </a:p>
          <a:p>
            <a:pPr marL="0" indent="0">
              <a:buClr>
                <a:srgbClr val="2C7C9F">
                  <a:lumMod val="60000"/>
                  <a:lumOff val="40000"/>
                </a:srgbClr>
              </a:buClr>
              <a:buNone/>
            </a:pPr>
            <a:r>
              <a:rPr lang="en-US" sz="2000" dirty="0">
                <a:solidFill>
                  <a:prstClr val="black">
                    <a:lumMod val="65000"/>
                    <a:lumOff val="35000"/>
                  </a:prstClr>
                </a:solidFill>
              </a:rPr>
              <a:t>+ After the martyrdom of St. Paul and St. Peter in Rome in A.D. 67-68, St. Mark went back to serve in Egypt.</a:t>
            </a:r>
          </a:p>
          <a:p>
            <a:pPr marL="0" indent="0">
              <a:buClr>
                <a:srgbClr val="2C7C9F">
                  <a:lumMod val="60000"/>
                  <a:lumOff val="40000"/>
                </a:srgbClr>
              </a:buClr>
              <a:buNone/>
            </a:pPr>
            <a:r>
              <a:rPr lang="en-US" sz="2000" dirty="0"/>
              <a:t>+ The pagans seized him, bound him with a thick rope and dragged him in the streets of Alexandria with severe cruelty, where his flesh was torn and scattered everywhere and the ground of the city was covered with his blood. They then casted him into prison. The angel of the Lord appeared to him and told him: ‘O Mark, the good servant, rejoice for your name has been written in the book of life, and you have been counted among the congregation of the saints.’ Then the Lord Christ appeared to him, and gave him peace.</a:t>
            </a:r>
          </a:p>
          <a:p>
            <a:pPr marL="0" lvl="0" indent="0">
              <a:buClr>
                <a:srgbClr val="2C7C9F">
                  <a:lumMod val="60000"/>
                  <a:lumOff val="40000"/>
                </a:srgbClr>
              </a:buClr>
              <a:buNone/>
            </a:pPr>
            <a:r>
              <a:rPr lang="en-US" sz="2000" dirty="0"/>
              <a:t>+ The next morning, the 30</a:t>
            </a:r>
            <a:r>
              <a:rPr lang="en-US" sz="2000" baseline="30000" dirty="0"/>
              <a:t>th</a:t>
            </a:r>
            <a:r>
              <a:rPr lang="en-US" sz="2000" dirty="0"/>
              <a:t> of </a:t>
            </a:r>
            <a:r>
              <a:rPr lang="en-US" sz="2000" dirty="0" err="1"/>
              <a:t>Parmoute</a:t>
            </a:r>
            <a:r>
              <a:rPr lang="en-US" sz="2000" dirty="0"/>
              <a:t> A.D. 68, they </a:t>
            </a:r>
            <a:r>
              <a:rPr lang="en-US" sz="2000" dirty="0">
                <a:solidFill>
                  <a:prstClr val="black">
                    <a:lumMod val="65000"/>
                    <a:lumOff val="35000"/>
                  </a:prstClr>
                </a:solidFill>
              </a:rPr>
              <a:t>tied his neck with a thick rope and did the same as the day before, dragging him over the… </a:t>
            </a:r>
          </a:p>
        </p:txBody>
      </p:sp>
    </p:spTree>
    <p:extLst>
      <p:ext uri="{BB962C8B-B14F-4D97-AF65-F5344CB8AC3E}">
        <p14:creationId xmlns:p14="http://schemas.microsoft.com/office/powerpoint/2010/main" val="93621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a:solidFill>
                  <a:prstClr val="black">
                    <a:lumMod val="65000"/>
                    <a:lumOff val="35000"/>
                  </a:prstClr>
                </a:solidFill>
              </a:rPr>
              <a:t>rocks and stones. Finally, St. Mark delivered up his pure soul in the hand of God, and received the crown of martyrdom, the apostolic crown, the crown of evangelism, and the crown of virginity.</a:t>
            </a:r>
            <a:r>
              <a:rPr lang="en-US" sz="2000" dirty="0"/>
              <a:t> The pagans then gathered much firewood and prepared an inferno to burn him, but a severe storm blew and heavy rains fell, thus they became frightened and fled away in fear. The believers then came and took the holy body, prayed over him and buried it in the church.</a:t>
            </a:r>
          </a:p>
          <a:p>
            <a:pPr marL="0" lvl="0" indent="0">
              <a:buClr>
                <a:srgbClr val="2C7C9F">
                  <a:lumMod val="60000"/>
                  <a:lumOff val="40000"/>
                </a:srgbClr>
              </a:buClr>
              <a:buNone/>
            </a:pPr>
            <a:r>
              <a:rPr lang="en-US" b="1" dirty="0">
                <a:solidFill>
                  <a:prstClr val="black">
                    <a:lumMod val="65000"/>
                    <a:lumOff val="35000"/>
                  </a:prstClr>
                </a:solidFill>
              </a:rPr>
              <a:t>Time and Place of Writing:</a:t>
            </a:r>
          </a:p>
          <a:p>
            <a:pPr marL="0" indent="0">
              <a:buClr>
                <a:srgbClr val="2C7C9F">
                  <a:lumMod val="60000"/>
                  <a:lumOff val="40000"/>
                </a:srgbClr>
              </a:buClr>
              <a:buNone/>
            </a:pPr>
            <a:r>
              <a:rPr lang="en-US" sz="2000" dirty="0">
                <a:solidFill>
                  <a:prstClr val="black">
                    <a:lumMod val="65000"/>
                    <a:lumOff val="35000"/>
                  </a:prstClr>
                </a:solidFill>
              </a:rPr>
              <a:t>- There is a consensus among the Biblical scholars that the Gospel of St. Mark is the oldest among the four Gospels, only preceded by the Aramaic version of that of St. Matthew. They believe also that St. Matthew and St. Luke were acquainted with the Gospel of St. Mark and used it as a source and a reference to their Gospels.</a:t>
            </a:r>
          </a:p>
        </p:txBody>
      </p:sp>
    </p:spTree>
    <p:extLst>
      <p:ext uri="{BB962C8B-B14F-4D97-AF65-F5344CB8AC3E}">
        <p14:creationId xmlns:p14="http://schemas.microsoft.com/office/powerpoint/2010/main" val="93621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solidFill>
                  <a:prstClr val="black">
                    <a:lumMod val="65000"/>
                    <a:lumOff val="35000"/>
                  </a:prstClr>
                </a:solidFill>
              </a:rPr>
              <a:t>They suggest that it was written while St. Peter was still alive, but was delivered to the believers in Rome after his martyrdom.</a:t>
            </a:r>
          </a:p>
          <a:p>
            <a:pPr marL="0" lvl="0" indent="0">
              <a:buClr>
                <a:srgbClr val="2C7C9F">
                  <a:lumMod val="60000"/>
                  <a:lumOff val="40000"/>
                </a:srgbClr>
              </a:buClr>
              <a:buNone/>
            </a:pPr>
            <a:r>
              <a:rPr lang="en-US" sz="2000" dirty="0">
                <a:solidFill>
                  <a:prstClr val="black">
                    <a:lumMod val="65000"/>
                    <a:lumOff val="35000"/>
                  </a:prstClr>
                </a:solidFill>
              </a:rPr>
              <a:t>- Therefore, between A.D. 55-61 could be a good guess.</a:t>
            </a:r>
          </a:p>
          <a:p>
            <a:pPr marL="0" lvl="0" indent="0">
              <a:buClr>
                <a:srgbClr val="2C7C9F">
                  <a:lumMod val="60000"/>
                  <a:lumOff val="40000"/>
                </a:srgbClr>
              </a:buClr>
              <a:buNone/>
            </a:pPr>
            <a:r>
              <a:rPr lang="en-US" sz="2000" dirty="0">
                <a:solidFill>
                  <a:prstClr val="black">
                    <a:lumMod val="65000"/>
                    <a:lumOff val="35000"/>
                  </a:prstClr>
                </a:solidFill>
              </a:rPr>
              <a:t>- The Gospel was mostly written from Egypt and so believes St. John Chrysostom. Others believe it to have been written in Rome, including St. Clement of Alexandria. A third suggestion might be Libya.</a:t>
            </a:r>
          </a:p>
          <a:p>
            <a:pPr marL="0" lvl="0" indent="0">
              <a:buClr>
                <a:srgbClr val="2C7C9F">
                  <a:lumMod val="60000"/>
                  <a:lumOff val="40000"/>
                </a:srgbClr>
              </a:buClr>
              <a:buNone/>
            </a:pPr>
            <a:r>
              <a:rPr lang="en-US" b="1" dirty="0">
                <a:solidFill>
                  <a:prstClr val="black">
                    <a:lumMod val="65000"/>
                    <a:lumOff val="35000"/>
                  </a:prstClr>
                </a:solidFill>
              </a:rPr>
              <a:t>To Whom was the Gospel Written?</a:t>
            </a:r>
          </a:p>
          <a:p>
            <a:pPr marL="0" lvl="0" indent="0">
              <a:buClr>
                <a:srgbClr val="2C7C9F">
                  <a:lumMod val="60000"/>
                  <a:lumOff val="40000"/>
                </a:srgbClr>
              </a:buClr>
              <a:buNone/>
            </a:pPr>
            <a:r>
              <a:rPr lang="en-US" sz="2000" dirty="0">
                <a:solidFill>
                  <a:prstClr val="black">
                    <a:lumMod val="65000"/>
                    <a:lumOff val="35000"/>
                  </a:prstClr>
                </a:solidFill>
              </a:rPr>
              <a:t>St. Mark wrote his Gospel basically to the Roman Gentiles for he assisted St. Paul in the foundation of the church in Rome. There are many proofs to this:</a:t>
            </a:r>
          </a:p>
          <a:p>
            <a:pPr marL="0" lvl="0" indent="0">
              <a:buClr>
                <a:srgbClr val="2C7C9F">
                  <a:lumMod val="60000"/>
                  <a:lumOff val="40000"/>
                </a:srgbClr>
              </a:buClr>
              <a:buNone/>
            </a:pPr>
            <a:r>
              <a:rPr lang="en-US" sz="2000" dirty="0">
                <a:solidFill>
                  <a:prstClr val="black">
                    <a:lumMod val="65000"/>
                    <a:lumOff val="35000"/>
                  </a:prstClr>
                </a:solidFill>
              </a:rPr>
              <a:t>1. He used to translate the Aramaic words in his Gospel:</a:t>
            </a:r>
          </a:p>
        </p:txBody>
      </p:sp>
    </p:spTree>
    <p:extLst>
      <p:ext uri="{BB962C8B-B14F-4D97-AF65-F5344CB8AC3E}">
        <p14:creationId xmlns:p14="http://schemas.microsoft.com/office/powerpoint/2010/main" val="93621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7">
                                          <p:stCondLst>
                                            <p:cond delay="0"/>
                                          </p:stCondLst>
                                        </p:cTn>
                                        <p:tgtEl>
                                          <p:spTgt spid="3">
                                            <p:txEl>
                                              <p:pRg st="3" end="3"/>
                                            </p:txEl>
                                          </p:spTgt>
                                        </p:tgtEl>
                                      </p:cBhvr>
                                    </p:animEffect>
                                    <p:anim calcmode="lin" valueType="num">
                                      <p:cBhvr>
                                        <p:cTn id="23"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4"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5"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6"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7"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28" dur="23">
                                          <p:stCondLst>
                                            <p:cond delay="569"/>
                                          </p:stCondLst>
                                        </p:cTn>
                                        <p:tgtEl>
                                          <p:spTgt spid="3">
                                            <p:txEl>
                                              <p:pRg st="3" end="3"/>
                                            </p:txEl>
                                          </p:spTgt>
                                        </p:tgtEl>
                                      </p:cBhvr>
                                      <p:to x="100000" y="60000"/>
                                    </p:animScale>
                                    <p:animScale>
                                      <p:cBhvr>
                                        <p:cTn id="29" dur="145" decel="50000">
                                          <p:stCondLst>
                                            <p:cond delay="592"/>
                                          </p:stCondLst>
                                        </p:cTn>
                                        <p:tgtEl>
                                          <p:spTgt spid="3">
                                            <p:txEl>
                                              <p:pRg st="3" end="3"/>
                                            </p:txEl>
                                          </p:spTgt>
                                        </p:tgtEl>
                                      </p:cBhvr>
                                      <p:to x="100000" y="100000"/>
                                    </p:animScale>
                                    <p:animScale>
                                      <p:cBhvr>
                                        <p:cTn id="30" dur="23">
                                          <p:stCondLst>
                                            <p:cond delay="1148"/>
                                          </p:stCondLst>
                                        </p:cTn>
                                        <p:tgtEl>
                                          <p:spTgt spid="3">
                                            <p:txEl>
                                              <p:pRg st="3" end="3"/>
                                            </p:txEl>
                                          </p:spTgt>
                                        </p:tgtEl>
                                      </p:cBhvr>
                                      <p:to x="100000" y="80000"/>
                                    </p:animScale>
                                    <p:animScale>
                                      <p:cBhvr>
                                        <p:cTn id="31" dur="145" decel="50000">
                                          <p:stCondLst>
                                            <p:cond delay="1171"/>
                                          </p:stCondLst>
                                        </p:cTn>
                                        <p:tgtEl>
                                          <p:spTgt spid="3">
                                            <p:txEl>
                                              <p:pRg st="3" end="3"/>
                                            </p:txEl>
                                          </p:spTgt>
                                        </p:tgtEl>
                                      </p:cBhvr>
                                      <p:to x="100000" y="100000"/>
                                    </p:animScale>
                                    <p:animScale>
                                      <p:cBhvr>
                                        <p:cTn id="32" dur="23">
                                          <p:stCondLst>
                                            <p:cond delay="1437"/>
                                          </p:stCondLst>
                                        </p:cTn>
                                        <p:tgtEl>
                                          <p:spTgt spid="3">
                                            <p:txEl>
                                              <p:pRg st="3" end="3"/>
                                            </p:txEl>
                                          </p:spTgt>
                                        </p:tgtEl>
                                      </p:cBhvr>
                                      <p:to x="100000" y="90000"/>
                                    </p:animScale>
                                    <p:animScale>
                                      <p:cBhvr>
                                        <p:cTn id="33" dur="145" decel="50000">
                                          <p:stCondLst>
                                            <p:cond delay="1459"/>
                                          </p:stCondLst>
                                        </p:cTn>
                                        <p:tgtEl>
                                          <p:spTgt spid="3">
                                            <p:txEl>
                                              <p:pRg st="3" end="3"/>
                                            </p:txEl>
                                          </p:spTgt>
                                        </p:tgtEl>
                                      </p:cBhvr>
                                      <p:to x="100000" y="100000"/>
                                    </p:animScale>
                                    <p:animScale>
                                      <p:cBhvr>
                                        <p:cTn id="34" dur="23">
                                          <p:stCondLst>
                                            <p:cond delay="1582"/>
                                          </p:stCondLst>
                                        </p:cTn>
                                        <p:tgtEl>
                                          <p:spTgt spid="3">
                                            <p:txEl>
                                              <p:pRg st="3" end="3"/>
                                            </p:txEl>
                                          </p:spTgt>
                                        </p:tgtEl>
                                      </p:cBhvr>
                                      <p:to x="100000" y="95000"/>
                                    </p:animScale>
                                    <p:animScale>
                                      <p:cBhvr>
                                        <p:cTn id="35" dur="145" decel="50000">
                                          <p:stCondLst>
                                            <p:cond delay="1605"/>
                                          </p:stCondLst>
                                        </p:cTn>
                                        <p:tgtEl>
                                          <p:spTgt spid="3">
                                            <p:txEl>
                                              <p:pRg st="3" end="3"/>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a:solidFill>
                  <a:prstClr val="black">
                    <a:lumMod val="65000"/>
                    <a:lumOff val="35000"/>
                  </a:prstClr>
                </a:solidFill>
              </a:rPr>
              <a:t>Author:</a:t>
            </a:r>
          </a:p>
          <a:p>
            <a:pPr marL="0" lvl="0" indent="0">
              <a:buClr>
                <a:srgbClr val="2C7C9F">
                  <a:lumMod val="60000"/>
                  <a:lumOff val="40000"/>
                </a:srgbClr>
              </a:buClr>
              <a:buNone/>
            </a:pPr>
            <a:r>
              <a:rPr lang="en-US" sz="2000" dirty="0">
                <a:solidFill>
                  <a:prstClr val="black">
                    <a:lumMod val="65000"/>
                    <a:lumOff val="35000"/>
                  </a:prstClr>
                </a:solidFill>
              </a:rPr>
              <a:t>+ St. Mark the Evangelist is the author and that is unanimously accepted, according to the church tradition and among the scriptures scholars.</a:t>
            </a:r>
          </a:p>
          <a:p>
            <a:pPr marL="0" indent="0">
              <a:buClr>
                <a:srgbClr val="2C7C9F">
                  <a:lumMod val="60000"/>
                  <a:lumOff val="40000"/>
                </a:srgbClr>
              </a:buClr>
              <a:buNone/>
            </a:pPr>
            <a:r>
              <a:rPr lang="en-US" sz="2000" i="1" dirty="0"/>
              <a:t>I. </a:t>
            </a:r>
            <a:r>
              <a:rPr lang="en-US" sz="2000" i="1" u="sng" dirty="0"/>
              <a:t>His Name:</a:t>
            </a:r>
            <a:endParaRPr lang="en-US" sz="2000" dirty="0">
              <a:solidFill>
                <a:prstClr val="black">
                  <a:lumMod val="65000"/>
                  <a:lumOff val="35000"/>
                </a:prstClr>
              </a:solidFill>
            </a:endParaRPr>
          </a:p>
          <a:p>
            <a:pPr marL="0" lvl="0" indent="0">
              <a:buClr>
                <a:srgbClr val="2C7C9F">
                  <a:lumMod val="60000"/>
                  <a:lumOff val="40000"/>
                </a:srgbClr>
              </a:buClr>
              <a:buNone/>
            </a:pPr>
            <a:r>
              <a:rPr lang="en-US" sz="2000" dirty="0">
                <a:solidFill>
                  <a:prstClr val="black">
                    <a:lumMod val="65000"/>
                    <a:lumOff val="35000"/>
                  </a:prstClr>
                </a:solidFill>
              </a:rPr>
              <a:t>He carried two names:</a:t>
            </a:r>
          </a:p>
          <a:p>
            <a:pPr marL="0" lvl="0" indent="0">
              <a:buClr>
                <a:srgbClr val="2C7C9F">
                  <a:lumMod val="60000"/>
                  <a:lumOff val="40000"/>
                </a:srgbClr>
              </a:buClr>
              <a:buNone/>
            </a:pPr>
            <a:r>
              <a:rPr lang="en-US" sz="2000" dirty="0">
                <a:solidFill>
                  <a:prstClr val="black">
                    <a:lumMod val="65000"/>
                    <a:lumOff val="35000"/>
                  </a:prstClr>
                </a:solidFill>
              </a:rPr>
              <a:t>1. John: or ‘Johanna,’ a contraction of ‘</a:t>
            </a:r>
            <a:r>
              <a:rPr lang="en-US" sz="2000" dirty="0" err="1">
                <a:solidFill>
                  <a:prstClr val="black">
                    <a:lumMod val="65000"/>
                    <a:lumOff val="35000"/>
                  </a:prstClr>
                </a:solidFill>
              </a:rPr>
              <a:t>Jehohanan</a:t>
            </a:r>
            <a:r>
              <a:rPr lang="en-US" sz="2000" dirty="0">
                <a:solidFill>
                  <a:prstClr val="black">
                    <a:lumMod val="65000"/>
                    <a:lumOff val="35000"/>
                  </a:prstClr>
                </a:solidFill>
              </a:rPr>
              <a:t>,’ which is a Hebrew name that means ‘Jehovah is gracious’ or ‘God is gracious.’</a:t>
            </a:r>
          </a:p>
          <a:p>
            <a:pPr marL="0" indent="0">
              <a:buClr>
                <a:srgbClr val="2C7C9F">
                  <a:lumMod val="60000"/>
                  <a:lumOff val="40000"/>
                </a:srgbClr>
              </a:buClr>
              <a:buNone/>
            </a:pPr>
            <a:r>
              <a:rPr lang="en-US" sz="2000" dirty="0">
                <a:solidFill>
                  <a:prstClr val="black">
                    <a:lumMod val="65000"/>
                    <a:lumOff val="35000"/>
                  </a:prstClr>
                </a:solidFill>
              </a:rPr>
              <a:t>2. Mark: or ‘Marcus,’ which is his Latin surname, meaning ‘hammer.’ He was known by this name among the Christians of a Gentile origin and in all the epistles:</a:t>
            </a:r>
          </a:p>
        </p:txBody>
      </p:sp>
    </p:spTree>
    <p:extLst>
      <p:ext uri="{BB962C8B-B14F-4D97-AF65-F5344CB8AC3E}">
        <p14:creationId xmlns:p14="http://schemas.microsoft.com/office/powerpoint/2010/main" val="3318730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2700"/>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blinds(horizontal)">
                                      <p:cBhvr>
                                        <p:cTn id="43" dur="5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blinds(horizontal)">
                                      <p:cBhvr>
                                        <p:cTn id="48" dur="500"/>
                                        <p:tgtEl>
                                          <p:spTgt spid="3">
                                            <p:txEl>
                                              <p:pRg st="4" end="4"/>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3">
                                            <p:txEl>
                                              <p:pRg st="5" end="5"/>
                                            </p:txEl>
                                          </p:spTgt>
                                        </p:tgtEl>
                                        <p:attrNameLst>
                                          <p:attrName>style.visibility</p:attrName>
                                        </p:attrNameLst>
                                      </p:cBhvr>
                                      <p:to>
                                        <p:strVal val="visible"/>
                                      </p:to>
                                    </p:set>
                                    <p:animEffect transition="in" filter="blinds(horizontal)">
                                      <p:cBhvr>
                                        <p:cTn id="5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a:t>“James the son of Zebedee and John the brother of James, to whom He gave the name </a:t>
            </a:r>
            <a:r>
              <a:rPr lang="en-US" sz="2000" dirty="0" err="1"/>
              <a:t>Boanerges</a:t>
            </a:r>
            <a:r>
              <a:rPr lang="en-US" sz="2000" dirty="0"/>
              <a:t>, that is: Sons of Thunder”										           (Mark 3:17)</a:t>
            </a:r>
          </a:p>
          <a:p>
            <a:pPr marL="0" indent="0">
              <a:buClr>
                <a:srgbClr val="2C7C9F">
                  <a:lumMod val="60000"/>
                  <a:lumOff val="40000"/>
                </a:srgbClr>
              </a:buClr>
              <a:buNone/>
            </a:pPr>
            <a:r>
              <a:rPr lang="en-US" sz="2000" dirty="0"/>
              <a:t>“But you say: If a man says to his father or mother: Whatever profit you might have received from me is </a:t>
            </a:r>
            <a:r>
              <a:rPr lang="en-US" sz="2000" dirty="0" err="1"/>
              <a:t>Corban</a:t>
            </a:r>
            <a:r>
              <a:rPr lang="en-US" sz="2000" dirty="0"/>
              <a:t>— (that is, a gift to God) then you no longer let him do anything for his father or his mother”									           (Mark 7:11)</a:t>
            </a:r>
          </a:p>
          <a:p>
            <a:pPr marL="0" indent="0">
              <a:buClr>
                <a:srgbClr val="2C7C9F">
                  <a:lumMod val="60000"/>
                  <a:lumOff val="40000"/>
                </a:srgbClr>
              </a:buClr>
              <a:buNone/>
            </a:pPr>
            <a:r>
              <a:rPr lang="en-US" sz="2000" dirty="0"/>
              <a:t>“Then, looking up to heaven, He sighed, and said to him: </a:t>
            </a:r>
            <a:r>
              <a:rPr lang="en-US" sz="2000" dirty="0" err="1"/>
              <a:t>Ephphatha</a:t>
            </a:r>
            <a:r>
              <a:rPr lang="en-US" sz="2000" dirty="0"/>
              <a:t>, that is: Be opened”															           (Mark 7:34)</a:t>
            </a:r>
          </a:p>
          <a:p>
            <a:pPr marL="0" indent="0">
              <a:buClr>
                <a:srgbClr val="2C7C9F">
                  <a:lumMod val="60000"/>
                  <a:lumOff val="40000"/>
                </a:srgbClr>
              </a:buClr>
              <a:buNone/>
            </a:pPr>
            <a:r>
              <a:rPr lang="en-US" sz="2000" dirty="0"/>
              <a:t>“And they brought Him to the place Golgotha, which is translated, Place of a Skull”															         (Mark 15:22)</a:t>
            </a:r>
          </a:p>
        </p:txBody>
      </p:sp>
    </p:spTree>
    <p:extLst>
      <p:ext uri="{BB962C8B-B14F-4D97-AF65-F5344CB8AC3E}">
        <p14:creationId xmlns:p14="http://schemas.microsoft.com/office/powerpoint/2010/main" val="4227644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a:t>2. He did not translate the Latin words he used:</a:t>
            </a:r>
          </a:p>
          <a:p>
            <a:pPr marL="0" indent="0">
              <a:buClr>
                <a:srgbClr val="2C7C9F">
                  <a:lumMod val="60000"/>
                  <a:lumOff val="40000"/>
                </a:srgbClr>
              </a:buClr>
              <a:buNone/>
            </a:pPr>
            <a:r>
              <a:rPr lang="en-US" sz="2000" dirty="0"/>
              <a:t>“And they said to Him: Shall we go and buy two hundred denarii worth of bread and give them something to eat?”											           (Mark 6:37)</a:t>
            </a:r>
          </a:p>
          <a:p>
            <a:pPr marL="0" indent="0">
              <a:buClr>
                <a:srgbClr val="2C7C9F">
                  <a:lumMod val="60000"/>
                  <a:lumOff val="40000"/>
                </a:srgbClr>
              </a:buClr>
              <a:buNone/>
            </a:pPr>
            <a:r>
              <a:rPr lang="en-US" sz="2000" dirty="0"/>
              <a:t>3. He explained the Jewish traditions, places, denominations and currency: </a:t>
            </a:r>
          </a:p>
          <a:p>
            <a:pPr marL="0" indent="0">
              <a:buClr>
                <a:srgbClr val="2C7C9F">
                  <a:lumMod val="60000"/>
                  <a:lumOff val="40000"/>
                </a:srgbClr>
              </a:buClr>
              <a:buNone/>
            </a:pPr>
            <a:r>
              <a:rPr lang="en-US" sz="2000" dirty="0"/>
              <a:t>“Now when they saw some of His disciples eat bread with defiled, that is, with unwashed hands, they found fault. For the Pharisees and all the Jews do not eat unless they wash their hands in a special way, holding the tradition of the elders. When they come from the marketplace, they do not eat unless they wash. And there are many other things which they have received and hold, like the washing of cups, pitchers, copper vessels, and couches”															          (Mark 7:2-4)</a:t>
            </a:r>
          </a:p>
        </p:txBody>
      </p:sp>
    </p:spTree>
    <p:extLst>
      <p:ext uri="{BB962C8B-B14F-4D97-AF65-F5344CB8AC3E}">
        <p14:creationId xmlns:p14="http://schemas.microsoft.com/office/powerpoint/2010/main" val="665996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t>“Then some Sadducees, who say there is no resurrection, came to Him; and they asked Him”														         (Mark 12:18)</a:t>
            </a:r>
          </a:p>
          <a:p>
            <a:pPr marL="0" indent="0">
              <a:buClr>
                <a:srgbClr val="2C7C9F">
                  <a:lumMod val="60000"/>
                  <a:lumOff val="40000"/>
                </a:srgbClr>
              </a:buClr>
              <a:buNone/>
            </a:pPr>
            <a:r>
              <a:rPr lang="en-US" sz="2000" dirty="0"/>
              <a:t>“Now on the first day of Unleavened Bread, when they killed the Passover lamb, His disciples said to Him: Where do You want us to go and prepare, that You may eat the Passover?”												         (Mark 14:12)</a:t>
            </a:r>
          </a:p>
          <a:p>
            <a:pPr marL="0" indent="0">
              <a:buClr>
                <a:srgbClr val="2C7C9F">
                  <a:lumMod val="60000"/>
                  <a:lumOff val="40000"/>
                </a:srgbClr>
              </a:buClr>
              <a:buNone/>
            </a:pPr>
            <a:r>
              <a:rPr lang="en-US" sz="2000" dirty="0"/>
              <a:t>“Now when evening had come, because it was the Preparation Day, that is, the day before the Sabbath”												         (Mark 15:42)</a:t>
            </a:r>
          </a:p>
          <a:p>
            <a:pPr marL="0" indent="0">
              <a:buClr>
                <a:srgbClr val="2C7C9F">
                  <a:lumMod val="60000"/>
                  <a:lumOff val="40000"/>
                </a:srgbClr>
              </a:buClr>
              <a:buNone/>
            </a:pPr>
            <a:r>
              <a:rPr lang="en-US" sz="2000" dirty="0"/>
              <a:t>“Then one poor widow came and threw in two mites, which make a </a:t>
            </a:r>
            <a:r>
              <a:rPr lang="en-US" sz="2000" dirty="0" err="1"/>
              <a:t>quadrans</a:t>
            </a:r>
            <a:r>
              <a:rPr lang="en-US" sz="2000" dirty="0"/>
              <a:t>”															         (Mark 12:42)</a:t>
            </a:r>
          </a:p>
        </p:txBody>
      </p:sp>
    </p:spTree>
    <p:extLst>
      <p:ext uri="{BB962C8B-B14F-4D97-AF65-F5344CB8AC3E}">
        <p14:creationId xmlns:p14="http://schemas.microsoft.com/office/powerpoint/2010/main" val="2983897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t>“Now as He sat on the Mount of Olives opposite the temple, Peter, James, John, and Andrew asked Him privately”											           (Mark 13:3)</a:t>
            </a:r>
          </a:p>
          <a:p>
            <a:pPr marL="0" indent="0">
              <a:buClr>
                <a:srgbClr val="2C7C9F">
                  <a:lumMod val="60000"/>
                  <a:lumOff val="40000"/>
                </a:srgbClr>
              </a:buClr>
              <a:buNone/>
            </a:pPr>
            <a:r>
              <a:rPr lang="en-US" sz="2000" dirty="0"/>
              <a:t>“Now when they drew near Jerusalem, to </a:t>
            </a:r>
            <a:r>
              <a:rPr lang="en-US" sz="2000" dirty="0" err="1"/>
              <a:t>Bethphage</a:t>
            </a:r>
            <a:r>
              <a:rPr lang="en-US" sz="2000" dirty="0"/>
              <a:t> and Bethany, at the Mount of Olives, He sent two of His disciples”										           (Mark 11:1)</a:t>
            </a:r>
          </a:p>
          <a:p>
            <a:pPr marL="0" indent="0">
              <a:buClr>
                <a:srgbClr val="2C7C9F">
                  <a:lumMod val="60000"/>
                  <a:lumOff val="40000"/>
                </a:srgbClr>
              </a:buClr>
              <a:buNone/>
            </a:pPr>
            <a:r>
              <a:rPr lang="en-US" sz="2000" dirty="0"/>
              <a:t>“Now at the feast he was accustomed to releasing one prisoner to them, whomever they requested”													           (Mark 15:6)</a:t>
            </a:r>
          </a:p>
          <a:p>
            <a:pPr marL="0" indent="0">
              <a:buClr>
                <a:srgbClr val="2C7C9F">
                  <a:lumMod val="60000"/>
                  <a:lumOff val="40000"/>
                </a:srgbClr>
              </a:buClr>
              <a:buNone/>
            </a:pPr>
            <a:r>
              <a:rPr lang="en-US" sz="2000" dirty="0"/>
              <a:t>4. He showed the direction of the Lord Jesus to the Gentiles:</a:t>
            </a:r>
          </a:p>
          <a:p>
            <a:pPr marL="0" indent="0">
              <a:buNone/>
            </a:pPr>
            <a:r>
              <a:rPr lang="en-US" sz="2000" dirty="0"/>
              <a:t>“And the gospel must first be preached to all the nations”									         (Mark 13:10)</a:t>
            </a:r>
          </a:p>
        </p:txBody>
      </p:sp>
    </p:spTree>
    <p:extLst>
      <p:ext uri="{BB962C8B-B14F-4D97-AF65-F5344CB8AC3E}">
        <p14:creationId xmlns:p14="http://schemas.microsoft.com/office/powerpoint/2010/main" val="2983897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t>5. He quoted much less than St. Matthew from the Old Testament:</a:t>
            </a:r>
          </a:p>
          <a:p>
            <a:pPr marL="0" indent="0">
              <a:buNone/>
            </a:pPr>
            <a:r>
              <a:rPr lang="en-US" sz="2000" dirty="0"/>
              <a:t>“As it is written in the Prophets: Behold, I send My messenger before Your face, who will prepare Your way before You”											             (Mark 1:2)</a:t>
            </a:r>
          </a:p>
          <a:p>
            <a:pPr marL="0" indent="0">
              <a:buNone/>
            </a:pPr>
            <a:r>
              <a:rPr lang="en-US" sz="2000" dirty="0"/>
              <a:t>6. St. Mark cared to present the Lord Christ in His glorious and continuous works, more than Him in His sermons or discourses:</a:t>
            </a:r>
          </a:p>
          <a:p>
            <a:pPr marL="0" indent="0">
              <a:buNone/>
            </a:pPr>
            <a:r>
              <a:rPr lang="en-US" sz="2000" dirty="0"/>
              <a:t>- This is because he was targeting the Romans, who are men of works and believe in power. Thus the Book came short without much of introduction.</a:t>
            </a:r>
          </a:p>
          <a:p>
            <a:pPr marL="0" lvl="0" indent="0">
              <a:buClr>
                <a:srgbClr val="2C7C9F">
                  <a:lumMod val="60000"/>
                  <a:lumOff val="40000"/>
                </a:srgbClr>
              </a:buClr>
              <a:buNone/>
            </a:pPr>
            <a:r>
              <a:rPr lang="en-US" sz="2000" dirty="0"/>
              <a:t>- This could be contrasted with St. Matthew, writing to the Jews as </a:t>
            </a:r>
            <a:r>
              <a:rPr lang="en-US" sz="2000" dirty="0">
                <a:solidFill>
                  <a:prstClr val="black">
                    <a:lumMod val="65000"/>
                    <a:lumOff val="35000"/>
                  </a:prstClr>
                </a:solidFill>
              </a:rPr>
              <a:t>religious people, keeping the Scriptures and St. Luke writing to the Greek, who were men of philosophy and literature.</a:t>
            </a:r>
            <a:endParaRPr lang="en-US" sz="2000" dirty="0"/>
          </a:p>
        </p:txBody>
      </p:sp>
    </p:spTree>
    <p:extLst>
      <p:ext uri="{BB962C8B-B14F-4D97-AF65-F5344CB8AC3E}">
        <p14:creationId xmlns:p14="http://schemas.microsoft.com/office/powerpoint/2010/main" val="1166515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b="1" dirty="0">
                <a:solidFill>
                  <a:prstClr val="black">
                    <a:lumMod val="65000"/>
                    <a:lumOff val="35000"/>
                  </a:prstClr>
                </a:solidFill>
              </a:rPr>
              <a:t>Canonicity of the Gospel:</a:t>
            </a:r>
          </a:p>
          <a:p>
            <a:pPr marL="0" lvl="0" indent="0">
              <a:buClr>
                <a:srgbClr val="2C7C9F">
                  <a:lumMod val="60000"/>
                  <a:lumOff val="40000"/>
                </a:srgbClr>
              </a:buClr>
              <a:buNone/>
            </a:pPr>
            <a:r>
              <a:rPr lang="en-US" sz="2000" i="1" dirty="0">
                <a:solidFill>
                  <a:prstClr val="black">
                    <a:lumMod val="65000"/>
                    <a:lumOff val="35000"/>
                  </a:prstClr>
                </a:solidFill>
              </a:rPr>
              <a:t>1. </a:t>
            </a:r>
            <a:r>
              <a:rPr lang="en-US" sz="2000" i="1" u="sng" dirty="0">
                <a:solidFill>
                  <a:prstClr val="black">
                    <a:lumMod val="65000"/>
                    <a:lumOff val="35000"/>
                  </a:prstClr>
                </a:solidFill>
              </a:rPr>
              <a:t>Sources:</a:t>
            </a:r>
          </a:p>
          <a:p>
            <a:pPr marL="0" lvl="0" indent="0">
              <a:buClr>
                <a:srgbClr val="2C7C9F">
                  <a:lumMod val="60000"/>
                  <a:lumOff val="40000"/>
                </a:srgbClr>
              </a:buClr>
              <a:buNone/>
            </a:pPr>
            <a:r>
              <a:rPr lang="en-US" sz="2000" dirty="0">
                <a:solidFill>
                  <a:prstClr val="black">
                    <a:lumMod val="65000"/>
                    <a:lumOff val="35000"/>
                  </a:prstClr>
                </a:solidFill>
              </a:rPr>
              <a:t>- It is a well accepted fact, supported by external and internal testimony that St. Mark is the author of the 2</a:t>
            </a:r>
            <a:r>
              <a:rPr lang="en-US" sz="2000" baseline="30000" dirty="0">
                <a:solidFill>
                  <a:prstClr val="black">
                    <a:lumMod val="65000"/>
                    <a:lumOff val="35000"/>
                  </a:prstClr>
                </a:solidFill>
              </a:rPr>
              <a:t>nd</a:t>
            </a:r>
            <a:r>
              <a:rPr lang="en-US" sz="2000" dirty="0">
                <a:solidFill>
                  <a:prstClr val="black">
                    <a:lumMod val="65000"/>
                    <a:lumOff val="35000"/>
                  </a:prstClr>
                </a:solidFill>
              </a:rPr>
              <a:t> Gospel.</a:t>
            </a:r>
          </a:p>
          <a:p>
            <a:pPr marL="0" indent="0">
              <a:buClr>
                <a:srgbClr val="2C7C9F">
                  <a:lumMod val="60000"/>
                  <a:lumOff val="40000"/>
                </a:srgbClr>
              </a:buClr>
              <a:buNone/>
            </a:pPr>
            <a:r>
              <a:rPr lang="en-US" sz="2000" dirty="0"/>
              <a:t>- However, there were some doubts and disputes about his sources due to some misunderstanding or misinterpretation to some sayings of the early church fathers, such as </a:t>
            </a:r>
            <a:r>
              <a:rPr lang="en-US" sz="2000" dirty="0">
                <a:solidFill>
                  <a:prstClr val="black">
                    <a:lumMod val="65000"/>
                    <a:lumOff val="35000"/>
                  </a:prstClr>
                </a:solidFill>
              </a:rPr>
              <a:t>St. </a:t>
            </a:r>
            <a:r>
              <a:rPr lang="en-US" sz="2000" dirty="0" err="1">
                <a:solidFill>
                  <a:prstClr val="black">
                    <a:lumMod val="65000"/>
                    <a:lumOff val="35000"/>
                  </a:prstClr>
                </a:solidFill>
              </a:rPr>
              <a:t>Papias</a:t>
            </a:r>
            <a:r>
              <a:rPr lang="en-US" sz="2000" dirty="0">
                <a:solidFill>
                  <a:prstClr val="black">
                    <a:lumMod val="65000"/>
                    <a:lumOff val="35000"/>
                  </a:prstClr>
                </a:solidFill>
              </a:rPr>
              <a:t> and St. Clement of Alexandria.</a:t>
            </a:r>
          </a:p>
          <a:p>
            <a:pPr marL="0" lvl="0" indent="0">
              <a:buClr>
                <a:srgbClr val="2C7C9F">
                  <a:lumMod val="60000"/>
                  <a:lumOff val="40000"/>
                </a:srgbClr>
              </a:buClr>
              <a:buNone/>
            </a:pPr>
            <a:r>
              <a:rPr lang="en-US" sz="2000" dirty="0">
                <a:solidFill>
                  <a:prstClr val="black">
                    <a:lumMod val="65000"/>
                    <a:lumOff val="35000"/>
                  </a:prstClr>
                </a:solidFill>
              </a:rPr>
              <a:t>- These doubts claim that St. Mark was just a follower, disciple and translator of St. Peter, he did not see or follow Jesus and his Gospel is just a recording of the teachings of St. Peter at the request of the Romans and by the approval of St. Peter:</a:t>
            </a:r>
          </a:p>
        </p:txBody>
      </p:sp>
    </p:spTree>
    <p:extLst>
      <p:ext uri="{BB962C8B-B14F-4D97-AF65-F5344CB8AC3E}">
        <p14:creationId xmlns:p14="http://schemas.microsoft.com/office/powerpoint/2010/main" val="2983897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a:solidFill>
                  <a:prstClr val="black">
                    <a:lumMod val="65000"/>
                    <a:lumOff val="35000"/>
                  </a:prstClr>
                </a:solidFill>
              </a:rPr>
              <a:t>a) These claims are not relevant and should be compared with other sayings of the same fathers, and other church fathers and analyzed in the right context, besides some of these sayings are clearly contradicting each other.</a:t>
            </a:r>
          </a:p>
          <a:p>
            <a:pPr marL="0" lvl="0" indent="0">
              <a:buClr>
                <a:srgbClr val="2C7C9F">
                  <a:lumMod val="60000"/>
                  <a:lumOff val="40000"/>
                </a:srgbClr>
              </a:buClr>
              <a:buNone/>
            </a:pPr>
            <a:r>
              <a:rPr lang="en-US" sz="2000" dirty="0">
                <a:solidFill>
                  <a:prstClr val="black">
                    <a:lumMod val="65000"/>
                    <a:lumOff val="35000"/>
                  </a:prstClr>
                </a:solidFill>
              </a:rPr>
              <a:t>b) Many church fathers and scholars of church history confirm that St. Mark have seen the Lord and followed Him. The church call him ‘the Beholder of God,’ and the Lord chose him as one of the 72 apostles. Also his mother being one of the women who followed and ministered to the Lord, her house being a place of gathering for Him with the disciples make us realize that many of the events in his Gospel, St. Mark witnessed himself or knew from the disciples or other apostles and from his mother and those who were around the Lord Himself.</a:t>
            </a:r>
          </a:p>
          <a:p>
            <a:pPr marL="0" indent="0">
              <a:buClr>
                <a:srgbClr val="2C7C9F">
                  <a:lumMod val="60000"/>
                  <a:lumOff val="40000"/>
                </a:srgbClr>
              </a:buClr>
              <a:buNone/>
            </a:pPr>
            <a:r>
              <a:rPr lang="en-US" sz="2000" dirty="0">
                <a:solidFill>
                  <a:prstClr val="black">
                    <a:lumMod val="65000"/>
                    <a:lumOff val="35000"/>
                  </a:prstClr>
                </a:solidFill>
              </a:rPr>
              <a:t>- This may refute the claims made by some scholars that the Gospel was mainly St. Peter’s notes, where they reasoned on internal evidences that</a:t>
            </a:r>
            <a:r>
              <a:rPr lang="is-IS" sz="2000" dirty="0">
                <a:solidFill>
                  <a:prstClr val="black">
                    <a:lumMod val="65000"/>
                    <a:lumOff val="35000"/>
                  </a:prstClr>
                </a:solidFill>
              </a:rPr>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129692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a:solidFill>
                  <a:prstClr val="black">
                    <a:lumMod val="65000"/>
                    <a:lumOff val="35000"/>
                  </a:prstClr>
                </a:solidFill>
              </a:rPr>
              <a:t>show the author to be an eyewitness to the events.</a:t>
            </a:r>
          </a:p>
          <a:p>
            <a:pPr marL="0" lvl="0" indent="0">
              <a:buClr>
                <a:srgbClr val="2C7C9F">
                  <a:lumMod val="60000"/>
                  <a:lumOff val="40000"/>
                </a:srgbClr>
              </a:buClr>
              <a:buNone/>
            </a:pPr>
            <a:r>
              <a:rPr lang="en-US" sz="2000" dirty="0">
                <a:solidFill>
                  <a:prstClr val="black">
                    <a:lumMod val="65000"/>
                    <a:lumOff val="35000"/>
                  </a:prstClr>
                </a:solidFill>
              </a:rPr>
              <a:t>c) Some of these claims assuming the Gospel to be adopted from notes and writings of St. Peter are raised up by the Catholics who do not like the fact that St. Peter did not write a gospel and they claim that St. Peter preached in Rome and founded the church there:</a:t>
            </a:r>
          </a:p>
          <a:p>
            <a:pPr marL="0" indent="0">
              <a:buClr>
                <a:srgbClr val="2C7C9F">
                  <a:lumMod val="60000"/>
                  <a:lumOff val="40000"/>
                </a:srgbClr>
              </a:buClr>
              <a:buNone/>
            </a:pPr>
            <a:r>
              <a:rPr lang="en-US" sz="2000" dirty="0">
                <a:solidFill>
                  <a:prstClr val="black">
                    <a:lumMod val="65000"/>
                    <a:lumOff val="35000"/>
                  </a:prstClr>
                </a:solidFill>
              </a:rPr>
              <a:t>- These claims seem to be personally motivated. St. Mark was neither a translator to St. Peter in his service in Rome as some claimed and it is known that St. Peter arrived in Rome only towards the time of his departure.</a:t>
            </a:r>
          </a:p>
          <a:p>
            <a:pPr marL="0" lvl="0" indent="0">
              <a:buClr>
                <a:srgbClr val="2C7C9F">
                  <a:lumMod val="60000"/>
                  <a:lumOff val="40000"/>
                </a:srgbClr>
              </a:buClr>
              <a:buNone/>
            </a:pPr>
            <a:r>
              <a:rPr lang="en-US" sz="2000" dirty="0">
                <a:solidFill>
                  <a:prstClr val="black">
                    <a:lumMod val="65000"/>
                    <a:lumOff val="35000"/>
                  </a:prstClr>
                </a:solidFill>
              </a:rPr>
              <a:t>- Whereas St. Peter was the apostle of circumcision, St. Paul the apostle of the Gentiles, was the one who preached in Rome, and we see him in his epistle to the Romans stating that he does not build where others have set a foundation:</a:t>
            </a:r>
          </a:p>
        </p:txBody>
      </p:sp>
    </p:spTree>
    <p:extLst>
      <p:ext uri="{BB962C8B-B14F-4D97-AF65-F5344CB8AC3E}">
        <p14:creationId xmlns:p14="http://schemas.microsoft.com/office/powerpoint/2010/main" val="1703978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solidFill>
                  <a:prstClr val="black">
                    <a:lumMod val="65000"/>
                    <a:lumOff val="35000"/>
                  </a:prstClr>
                </a:solidFill>
              </a:rPr>
              <a:t>“And so I have made it my aim to preach the gospel, not where Christ was named, lest I should build on another man’s foundation”									    (Romans 15:20)</a:t>
            </a:r>
          </a:p>
          <a:p>
            <a:pPr marL="0" indent="0">
              <a:buClr>
                <a:srgbClr val="2C7C9F">
                  <a:lumMod val="60000"/>
                  <a:lumOff val="40000"/>
                </a:srgbClr>
              </a:buClr>
              <a:buNone/>
            </a:pPr>
            <a:r>
              <a:rPr lang="en-US" sz="2000" dirty="0">
                <a:solidFill>
                  <a:prstClr val="black">
                    <a:lumMod val="65000"/>
                    <a:lumOff val="35000"/>
                  </a:prstClr>
                </a:solidFill>
              </a:rPr>
              <a:t>d) Some reasoned about the Gospel being St. Peter’s notes, saying that it showed special care and attention to St. Peter. It focused on his shortcomings and ignored the things that may glorify him, where St. Peter did that out of his humbleness:</a:t>
            </a:r>
          </a:p>
          <a:p>
            <a:pPr marL="0" lvl="0" indent="0">
              <a:buClr>
                <a:srgbClr val="2C7C9F">
                  <a:lumMod val="60000"/>
                  <a:lumOff val="40000"/>
                </a:srgbClr>
              </a:buClr>
              <a:buNone/>
            </a:pPr>
            <a:r>
              <a:rPr lang="en-US" sz="2000" dirty="0">
                <a:solidFill>
                  <a:prstClr val="black">
                    <a:lumMod val="65000"/>
                    <a:lumOff val="35000"/>
                  </a:prstClr>
                </a:solidFill>
              </a:rPr>
              <a:t>- The authors of the Holy Books while writing, are above the personal level, thus we see them writing the stories in honesty, whether these involve their points of strength or weakness:</a:t>
            </a:r>
          </a:p>
          <a:p>
            <a:pPr marL="0" indent="0">
              <a:buClr>
                <a:srgbClr val="2C7C9F">
                  <a:lumMod val="60000"/>
                  <a:lumOff val="40000"/>
                </a:srgbClr>
              </a:buClr>
              <a:buNone/>
            </a:pPr>
            <a:r>
              <a:rPr lang="en-US" sz="2000" dirty="0">
                <a:solidFill>
                  <a:prstClr val="black">
                    <a:lumMod val="65000"/>
                    <a:lumOff val="35000"/>
                  </a:prstClr>
                </a:solidFill>
              </a:rPr>
              <a:t>“Now the man Moses was very humble, more than all men who were on the face of the earth”														     (Numbers 12:3)</a:t>
            </a:r>
          </a:p>
        </p:txBody>
      </p:sp>
    </p:spTree>
    <p:extLst>
      <p:ext uri="{BB962C8B-B14F-4D97-AF65-F5344CB8AC3E}">
        <p14:creationId xmlns:p14="http://schemas.microsoft.com/office/powerpoint/2010/main" val="10535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Clr>
                <a:srgbClr val="2C7C9F">
                  <a:lumMod val="60000"/>
                  <a:lumOff val="40000"/>
                </a:srgbClr>
              </a:buClr>
              <a:buNone/>
            </a:pPr>
            <a:r>
              <a:rPr lang="en-US" sz="2000" dirty="0">
                <a:solidFill>
                  <a:prstClr val="black">
                    <a:lumMod val="65000"/>
                    <a:lumOff val="35000"/>
                  </a:prstClr>
                </a:solidFill>
              </a:rPr>
              <a:t>“Then Moses said to the Lord: O my Lord, I am not eloquent, neither before nor since You have spoken to Your servant; but I am slow of speech and slow of tongue”														        (Exodus 4:10)</a:t>
            </a:r>
          </a:p>
          <a:p>
            <a:pPr marL="0" indent="0">
              <a:buClr>
                <a:srgbClr val="2C7C9F">
                  <a:lumMod val="60000"/>
                  <a:lumOff val="40000"/>
                </a:srgbClr>
              </a:buClr>
              <a:buNone/>
            </a:pPr>
            <a:r>
              <a:rPr lang="en-US" sz="2000" dirty="0">
                <a:solidFill>
                  <a:prstClr val="black">
                    <a:lumMod val="65000"/>
                    <a:lumOff val="35000"/>
                  </a:prstClr>
                </a:solidFill>
              </a:rPr>
              <a:t>- St. Mark did not ignore recording some events that may praise St. Peter such as mentioning the Lord’s calling to him as the first calling, healing his mother-in-law as the first miracle he recited, and he also mentioned him in some unique events, together with St. John and St. James, as raising the daughter of </a:t>
            </a:r>
            <a:r>
              <a:rPr lang="en-US" sz="2000" dirty="0" err="1">
                <a:solidFill>
                  <a:prstClr val="black">
                    <a:lumMod val="65000"/>
                    <a:lumOff val="35000"/>
                  </a:prstClr>
                </a:solidFill>
              </a:rPr>
              <a:t>Jairus</a:t>
            </a:r>
            <a:r>
              <a:rPr lang="en-US" sz="2000" dirty="0">
                <a:solidFill>
                  <a:prstClr val="black">
                    <a:lumMod val="65000"/>
                    <a:lumOff val="35000"/>
                  </a:prstClr>
                </a:solidFill>
              </a:rPr>
              <a:t> from the dead, the transfiguration and his special prayer in the garden of Gethsemane. He also recited his name the first among the twelve apostles:</a:t>
            </a:r>
          </a:p>
          <a:p>
            <a:pPr marL="0" indent="0">
              <a:buClr>
                <a:srgbClr val="2C7C9F">
                  <a:lumMod val="60000"/>
                  <a:lumOff val="40000"/>
                </a:srgbClr>
              </a:buClr>
              <a:buNone/>
            </a:pPr>
            <a:r>
              <a:rPr lang="en-US" sz="2000" dirty="0">
                <a:solidFill>
                  <a:prstClr val="black">
                    <a:lumMod val="65000"/>
                    <a:lumOff val="35000"/>
                  </a:prstClr>
                </a:solidFill>
              </a:rPr>
              <a:t>“Then He appointed twelve, that they might be with Him and that He might send them out to preach, and to have power to heal sicknesses and to cast out demons: Simon, to whom He gave the name Peter”								      (Mark 3:14-16)</a:t>
            </a:r>
          </a:p>
        </p:txBody>
      </p:sp>
    </p:spTree>
    <p:extLst>
      <p:ext uri="{BB962C8B-B14F-4D97-AF65-F5344CB8AC3E}">
        <p14:creationId xmlns:p14="http://schemas.microsoft.com/office/powerpoint/2010/main" val="43116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a:solidFill>
                  <a:prstClr val="black">
                    <a:lumMod val="65000"/>
                    <a:lumOff val="35000"/>
                  </a:prstClr>
                </a:solidFill>
              </a:rPr>
              <a:t>“And Barnabas and Saul returned from Jerusalem when they had fulfilled their ministry, and they also took with them John whose surname was Mark”															                     (Acts 12:25)</a:t>
            </a:r>
          </a:p>
          <a:p>
            <a:pPr marL="0" indent="0">
              <a:buClr>
                <a:srgbClr val="2C7C9F">
                  <a:lumMod val="60000"/>
                  <a:lumOff val="40000"/>
                </a:srgbClr>
              </a:buClr>
              <a:buNone/>
            </a:pPr>
            <a:r>
              <a:rPr lang="en-US" sz="2000" i="1" dirty="0"/>
              <a:t>II. </a:t>
            </a:r>
            <a:r>
              <a:rPr lang="en-US" sz="2000" i="1" u="sng" dirty="0"/>
              <a:t>His Upbringing:</a:t>
            </a:r>
          </a:p>
          <a:p>
            <a:pPr marL="0" indent="0">
              <a:buClr>
                <a:srgbClr val="2C7C9F">
                  <a:lumMod val="60000"/>
                  <a:lumOff val="40000"/>
                </a:srgbClr>
              </a:buClr>
              <a:buNone/>
            </a:pPr>
            <a:r>
              <a:rPr lang="en-US" sz="2000" dirty="0">
                <a:solidFill>
                  <a:prstClr val="black">
                    <a:lumMod val="65000"/>
                    <a:lumOff val="35000"/>
                  </a:prstClr>
                </a:solidFill>
              </a:rPr>
              <a:t>1. </a:t>
            </a:r>
            <a:r>
              <a:rPr lang="en-US" sz="2000" dirty="0"/>
              <a:t>St. Mark was born in the city of Cyrene, one of the Five Western Cities (</a:t>
            </a:r>
            <a:r>
              <a:rPr lang="en-US" sz="2000" dirty="0" err="1"/>
              <a:t>Pentapolis</a:t>
            </a:r>
            <a:r>
              <a:rPr lang="en-US" sz="2000" dirty="0"/>
              <a:t>), in the western part of Libya in North Africa.</a:t>
            </a:r>
          </a:p>
          <a:p>
            <a:pPr marL="0" lvl="0" indent="0">
              <a:buClr>
                <a:srgbClr val="2C7C9F">
                  <a:lumMod val="60000"/>
                  <a:lumOff val="40000"/>
                </a:srgbClr>
              </a:buClr>
              <a:buNone/>
            </a:pPr>
            <a:r>
              <a:rPr lang="en-US" sz="2000" dirty="0"/>
              <a:t>2. He was born of Jewish parents out of the tribe of Levi, three years after the birth of our Lord Jesus.</a:t>
            </a:r>
          </a:p>
          <a:p>
            <a:pPr marL="0" indent="0">
              <a:buClr>
                <a:srgbClr val="2C7C9F">
                  <a:lumMod val="60000"/>
                  <a:lumOff val="40000"/>
                </a:srgbClr>
              </a:buClr>
              <a:buNone/>
            </a:pPr>
            <a:r>
              <a:rPr lang="en-US" sz="2000" dirty="0">
                <a:solidFill>
                  <a:prstClr val="black">
                    <a:lumMod val="65000"/>
                    <a:lumOff val="35000"/>
                  </a:prstClr>
                </a:solidFill>
              </a:rPr>
              <a:t>3. His family e</a:t>
            </a:r>
            <a:r>
              <a:rPr lang="en-US" sz="2000" dirty="0"/>
              <a:t>migrated to Palestine because of the Barbarian attacks on their town and property. They settled in Cana of Galilee.</a:t>
            </a:r>
          </a:p>
        </p:txBody>
      </p:sp>
    </p:spTree>
    <p:extLst>
      <p:ext uri="{BB962C8B-B14F-4D97-AF65-F5344CB8AC3E}">
        <p14:creationId xmlns:p14="http://schemas.microsoft.com/office/powerpoint/2010/main" val="1918955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solidFill>
                  <a:prstClr val="black">
                    <a:lumMod val="65000"/>
                    <a:lumOff val="35000"/>
                  </a:prstClr>
                </a:solidFill>
              </a:rPr>
              <a:t>e. If St. Mark was just recording St. Peter’s writings or teaching, there would have been no reason for him to hide this fact, but he would rather have mentioned it, at least out of his honesty and humbleness.</a:t>
            </a:r>
          </a:p>
          <a:p>
            <a:pPr marL="0" lvl="0" indent="0">
              <a:buClr>
                <a:srgbClr val="2C7C9F">
                  <a:lumMod val="60000"/>
                  <a:lumOff val="40000"/>
                </a:srgbClr>
              </a:buClr>
              <a:buNone/>
            </a:pPr>
            <a:r>
              <a:rPr lang="en-US" sz="2000" i="1" dirty="0">
                <a:solidFill>
                  <a:prstClr val="black">
                    <a:lumMod val="65000"/>
                    <a:lumOff val="35000"/>
                  </a:prstClr>
                </a:solidFill>
              </a:rPr>
              <a:t>2. </a:t>
            </a:r>
            <a:r>
              <a:rPr lang="en-US" sz="2000" i="1" u="sng" dirty="0">
                <a:solidFill>
                  <a:prstClr val="black">
                    <a:lumMod val="65000"/>
                    <a:lumOff val="35000"/>
                  </a:prstClr>
                </a:solidFill>
              </a:rPr>
              <a:t>Text:</a:t>
            </a:r>
          </a:p>
          <a:p>
            <a:pPr marL="0" lvl="0" indent="0">
              <a:buClr>
                <a:srgbClr val="2C7C9F">
                  <a:lumMod val="60000"/>
                  <a:lumOff val="40000"/>
                </a:srgbClr>
              </a:buClr>
              <a:buNone/>
            </a:pPr>
            <a:r>
              <a:rPr lang="en-US" sz="2000" dirty="0">
                <a:solidFill>
                  <a:prstClr val="black">
                    <a:lumMod val="65000"/>
                    <a:lumOff val="35000"/>
                  </a:prstClr>
                </a:solidFill>
              </a:rPr>
              <a:t>There are 2 textual issues concerning the beginning and the ending of the Gospel:</a:t>
            </a:r>
          </a:p>
          <a:p>
            <a:pPr marL="0" lvl="0" indent="0">
              <a:buClr>
                <a:srgbClr val="2C7C9F">
                  <a:lumMod val="60000"/>
                  <a:lumOff val="40000"/>
                </a:srgbClr>
              </a:buClr>
              <a:buNone/>
            </a:pPr>
            <a:r>
              <a:rPr lang="en-US" sz="2000" dirty="0">
                <a:solidFill>
                  <a:prstClr val="black">
                    <a:lumMod val="65000"/>
                    <a:lumOff val="35000"/>
                  </a:prstClr>
                </a:solidFill>
              </a:rPr>
              <a:t>a) Regarding the Beginning:</a:t>
            </a:r>
          </a:p>
          <a:p>
            <a:pPr marL="0" lvl="0" indent="0">
              <a:buClr>
                <a:srgbClr val="2C7C9F">
                  <a:lumMod val="60000"/>
                  <a:lumOff val="40000"/>
                </a:srgbClr>
              </a:buClr>
              <a:buNone/>
            </a:pPr>
            <a:r>
              <a:rPr lang="en-US" sz="2000" dirty="0">
                <a:solidFill>
                  <a:prstClr val="black">
                    <a:lumMod val="65000"/>
                    <a:lumOff val="35000"/>
                  </a:prstClr>
                </a:solidFill>
              </a:rPr>
              <a:t>- The phrase ‘Son of God’ in (Chapter 1:1) is not found in few important early manuscripts.</a:t>
            </a:r>
          </a:p>
          <a:p>
            <a:pPr marL="0" lvl="0" indent="0">
              <a:buClr>
                <a:srgbClr val="2C7C9F">
                  <a:lumMod val="60000"/>
                  <a:lumOff val="40000"/>
                </a:srgbClr>
              </a:buClr>
              <a:buNone/>
            </a:pPr>
            <a:r>
              <a:rPr lang="en-US" sz="2000" dirty="0">
                <a:solidFill>
                  <a:prstClr val="black">
                    <a:lumMod val="65000"/>
                    <a:lumOff val="35000"/>
                  </a:prstClr>
                </a:solidFill>
              </a:rPr>
              <a:t>- The reply to this is that it could have been accidentally omitted, as it is found in the majority of the early and significant manuscripts, besides</a:t>
            </a:r>
            <a:r>
              <a:rPr lang="is-IS" sz="2000" dirty="0">
                <a:solidFill>
                  <a:prstClr val="black">
                    <a:lumMod val="65000"/>
                    <a:lumOff val="35000"/>
                  </a:prstClr>
                </a:solidFill>
              </a:rPr>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005023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solidFill>
                  <a:prstClr val="black">
                    <a:lumMod val="65000"/>
                    <a:lumOff val="35000"/>
                  </a:prstClr>
                </a:solidFill>
              </a:rPr>
              <a:t>the fact that the inclusion of such phrase fits well with St. Mark’s Christology.</a:t>
            </a:r>
          </a:p>
          <a:p>
            <a:pPr marL="0" lvl="0" indent="0">
              <a:buClr>
                <a:srgbClr val="2C7C9F">
                  <a:lumMod val="60000"/>
                  <a:lumOff val="40000"/>
                </a:srgbClr>
              </a:buClr>
              <a:buNone/>
            </a:pPr>
            <a:r>
              <a:rPr lang="en-US" sz="2000" dirty="0">
                <a:solidFill>
                  <a:prstClr val="black">
                    <a:lumMod val="65000"/>
                    <a:lumOff val="35000"/>
                  </a:prstClr>
                </a:solidFill>
              </a:rPr>
              <a:t>b) Regarding the Ending:</a:t>
            </a:r>
          </a:p>
          <a:p>
            <a:pPr marL="0" indent="0">
              <a:buClr>
                <a:srgbClr val="2C7C9F">
                  <a:lumMod val="60000"/>
                  <a:lumOff val="40000"/>
                </a:srgbClr>
              </a:buClr>
              <a:buNone/>
            </a:pPr>
            <a:r>
              <a:rPr lang="en-US" sz="2000" dirty="0">
                <a:solidFill>
                  <a:prstClr val="black">
                    <a:lumMod val="65000"/>
                    <a:lumOff val="35000"/>
                  </a:prstClr>
                </a:solidFill>
              </a:rPr>
              <a:t>- It is noticed that the last part of the Gospel (Chapter 16:9-20) is not found in some of the early manuscripts.</a:t>
            </a:r>
          </a:p>
          <a:p>
            <a:pPr marL="0" indent="0">
              <a:buClr>
                <a:srgbClr val="2C7C9F">
                  <a:lumMod val="60000"/>
                  <a:lumOff val="40000"/>
                </a:srgbClr>
              </a:buClr>
              <a:buNone/>
            </a:pPr>
            <a:r>
              <a:rPr lang="en-US" sz="2000" dirty="0">
                <a:solidFill>
                  <a:prstClr val="black">
                    <a:lumMod val="65000"/>
                    <a:lumOff val="35000"/>
                  </a:prstClr>
                </a:solidFill>
              </a:rPr>
              <a:t>- Some scholars also noticed that there are some special words in this part which St. Mark did not use elsewhere in the Gospel.</a:t>
            </a:r>
          </a:p>
          <a:p>
            <a:pPr marL="0" indent="0">
              <a:buClr>
                <a:srgbClr val="2C7C9F">
                  <a:lumMod val="60000"/>
                  <a:lumOff val="40000"/>
                </a:srgbClr>
              </a:buClr>
              <a:buNone/>
            </a:pPr>
            <a:r>
              <a:rPr lang="en-US" sz="2000" dirty="0">
                <a:solidFill>
                  <a:prstClr val="black">
                    <a:lumMod val="65000"/>
                    <a:lumOff val="35000"/>
                  </a:prstClr>
                </a:solidFill>
              </a:rPr>
              <a:t>- These raised some concerns, among few scholars, about the unity of the Gospel and the authenticity of this part, which these scholars thought it was added to the Gospel later on.</a:t>
            </a:r>
          </a:p>
          <a:p>
            <a:pPr marL="0" indent="0">
              <a:buClr>
                <a:srgbClr val="2C7C9F">
                  <a:lumMod val="60000"/>
                  <a:lumOff val="40000"/>
                </a:srgbClr>
              </a:buClr>
              <a:buNone/>
            </a:pPr>
            <a:r>
              <a:rPr lang="en-US" sz="2000" dirty="0">
                <a:solidFill>
                  <a:prstClr val="black">
                    <a:lumMod val="65000"/>
                    <a:lumOff val="35000"/>
                  </a:prstClr>
                </a:solidFill>
              </a:rPr>
              <a:t>- In rebutting this doubt, we say:</a:t>
            </a:r>
          </a:p>
        </p:txBody>
      </p:sp>
    </p:spTree>
    <p:extLst>
      <p:ext uri="{BB962C8B-B14F-4D97-AF65-F5344CB8AC3E}">
        <p14:creationId xmlns:p14="http://schemas.microsoft.com/office/powerpoint/2010/main" val="3683264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err="1"/>
              <a:t>i</a:t>
            </a:r>
            <a:r>
              <a:rPr lang="en-US" sz="2000" dirty="0"/>
              <a:t>. This part is found in many of the early and important manuscripts.</a:t>
            </a:r>
            <a:br>
              <a:rPr lang="en-US" sz="2000" dirty="0"/>
            </a:br>
            <a:r>
              <a:rPr lang="en-US" sz="2000" dirty="0"/>
              <a:t>ii. It was well known and quoted from by the great majority of the early church fathers.</a:t>
            </a:r>
          </a:p>
          <a:p>
            <a:pPr marL="0" indent="0">
              <a:buNone/>
            </a:pPr>
            <a:r>
              <a:rPr lang="en-US" sz="2000" dirty="0"/>
              <a:t>iii. The appearances and sayings of the Risen Christ in this part are actual facts reported by the other evangelists.</a:t>
            </a:r>
            <a:br>
              <a:rPr lang="en-US" sz="2000" dirty="0"/>
            </a:br>
            <a:r>
              <a:rPr lang="en-US" sz="2000" dirty="0"/>
              <a:t>iv. It is unusual and illogical at all that the Gospel, which means ‘glad tidings,’ may end with:</a:t>
            </a:r>
            <a:endParaRPr lang="en-US" sz="2000" dirty="0">
              <a:solidFill>
                <a:prstClr val="black">
                  <a:lumMod val="65000"/>
                  <a:lumOff val="35000"/>
                </a:prstClr>
              </a:solidFill>
            </a:endParaRPr>
          </a:p>
          <a:p>
            <a:pPr marL="0" indent="0">
              <a:buNone/>
            </a:pPr>
            <a:r>
              <a:rPr lang="en-US" sz="2000" dirty="0"/>
              <a:t>“So they went out quickly and fled from the tomb, for they trembled and were amazed. And they said nothing to anyone, for they were afraid”								           (Mark 16:8)</a:t>
            </a:r>
          </a:p>
          <a:p>
            <a:pPr marL="0" indent="0">
              <a:buNone/>
            </a:pPr>
            <a:r>
              <a:rPr lang="en-US" sz="2000" dirty="0"/>
              <a:t>v. Utilizing some peculiar words and phrases in this special part which talks about the Resurrection, a completely new fact for the human race, makes all the sense.</a:t>
            </a:r>
          </a:p>
        </p:txBody>
      </p:sp>
    </p:spTree>
    <p:extLst>
      <p:ext uri="{BB962C8B-B14F-4D97-AF65-F5344CB8AC3E}">
        <p14:creationId xmlns:p14="http://schemas.microsoft.com/office/powerpoint/2010/main" val="1431694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b="1" dirty="0">
                <a:solidFill>
                  <a:prstClr val="black">
                    <a:lumMod val="65000"/>
                    <a:lumOff val="35000"/>
                  </a:prstClr>
                </a:solidFill>
              </a:rPr>
              <a:t>Characteristics of the Gospel:</a:t>
            </a:r>
          </a:p>
          <a:p>
            <a:pPr marL="0" lvl="0" indent="0">
              <a:buClr>
                <a:srgbClr val="2C7C9F">
                  <a:lumMod val="60000"/>
                  <a:lumOff val="40000"/>
                </a:srgbClr>
              </a:buClr>
              <a:buNone/>
            </a:pPr>
            <a:r>
              <a:rPr lang="en-US" sz="2000" dirty="0">
                <a:solidFill>
                  <a:prstClr val="black">
                    <a:lumMod val="65000"/>
                    <a:lumOff val="35000"/>
                  </a:prstClr>
                </a:solidFill>
              </a:rPr>
              <a:t>1. The Gospel shows Christ being the Son of God and clearly declares His divinity:</a:t>
            </a:r>
          </a:p>
          <a:p>
            <a:pPr marL="0" lvl="0" indent="0">
              <a:buClr>
                <a:srgbClr val="2C7C9F">
                  <a:lumMod val="60000"/>
                  <a:lumOff val="40000"/>
                </a:srgbClr>
              </a:buClr>
              <a:buNone/>
            </a:pPr>
            <a:r>
              <a:rPr lang="en-US" sz="2000" dirty="0">
                <a:solidFill>
                  <a:prstClr val="black">
                    <a:lumMod val="65000"/>
                    <a:lumOff val="35000"/>
                  </a:prstClr>
                </a:solidFill>
              </a:rPr>
              <a:t>a) St. Mark opens it declaring that Jesus Christ is the Son of God:</a:t>
            </a:r>
          </a:p>
          <a:p>
            <a:pPr marL="0" lvl="0" indent="0">
              <a:buClr>
                <a:srgbClr val="2C7C9F">
                  <a:lumMod val="60000"/>
                  <a:lumOff val="40000"/>
                </a:srgbClr>
              </a:buClr>
              <a:buNone/>
            </a:pPr>
            <a:r>
              <a:rPr lang="en-US" sz="2000" dirty="0">
                <a:solidFill>
                  <a:prstClr val="black">
                    <a:lumMod val="65000"/>
                    <a:lumOff val="35000"/>
                  </a:prstClr>
                </a:solidFill>
              </a:rPr>
              <a:t>“The Son of God”														             (Mark 1:1)</a:t>
            </a:r>
          </a:p>
          <a:p>
            <a:pPr marL="0" indent="0">
              <a:buClr>
                <a:srgbClr val="2C7C9F">
                  <a:lumMod val="60000"/>
                  <a:lumOff val="40000"/>
                </a:srgbClr>
              </a:buClr>
              <a:buNone/>
            </a:pPr>
            <a:r>
              <a:rPr lang="en-US" sz="2000" dirty="0">
                <a:solidFill>
                  <a:prstClr val="black">
                    <a:lumMod val="65000"/>
                    <a:lumOff val="35000"/>
                  </a:prstClr>
                </a:solidFill>
              </a:rPr>
              <a:t>b) The heavenly declaration during His Baptism and Transfiguration:</a:t>
            </a:r>
          </a:p>
          <a:p>
            <a:pPr marL="0" indent="0">
              <a:buClr>
                <a:srgbClr val="2C7C9F">
                  <a:lumMod val="60000"/>
                  <a:lumOff val="40000"/>
                </a:srgbClr>
              </a:buClr>
              <a:buNone/>
            </a:pPr>
            <a:r>
              <a:rPr lang="en-US" sz="2000" dirty="0">
                <a:solidFill>
                  <a:prstClr val="black">
                    <a:lumMod val="65000"/>
                    <a:lumOff val="35000"/>
                  </a:prstClr>
                </a:solidFill>
              </a:rPr>
              <a:t>“And immediately, coming up from the water, He saw the heavens parting and the Spirit descending upon Him like a dove. Then a voice came from heaven: You are My beloved Son, in whom I am well pleased”									           (Mark 1:11)</a:t>
            </a:r>
          </a:p>
        </p:txBody>
      </p:sp>
    </p:spTree>
    <p:extLst>
      <p:ext uri="{BB962C8B-B14F-4D97-AF65-F5344CB8AC3E}">
        <p14:creationId xmlns:p14="http://schemas.microsoft.com/office/powerpoint/2010/main" val="339541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Clr>
                <a:srgbClr val="2C7C9F">
                  <a:lumMod val="60000"/>
                  <a:lumOff val="40000"/>
                </a:srgbClr>
              </a:buClr>
              <a:buNone/>
            </a:pPr>
            <a:r>
              <a:rPr lang="en-US" sz="2000" dirty="0">
                <a:solidFill>
                  <a:prstClr val="black">
                    <a:lumMod val="65000"/>
                    <a:lumOff val="35000"/>
                  </a:prstClr>
                </a:solidFill>
              </a:rPr>
              <a:t>“And a cloud came and overshadowed them; and a voice came out of the cloud, saying: This is My beloved Son. Hear Him!”										             (Mark 9:7)</a:t>
            </a:r>
          </a:p>
          <a:p>
            <a:pPr marL="0" indent="0">
              <a:buClr>
                <a:srgbClr val="2C7C9F">
                  <a:lumMod val="60000"/>
                  <a:lumOff val="40000"/>
                </a:srgbClr>
              </a:buClr>
              <a:buNone/>
            </a:pPr>
            <a:r>
              <a:rPr lang="en-US" sz="2000" dirty="0">
                <a:solidFill>
                  <a:prstClr val="black">
                    <a:lumMod val="65000"/>
                    <a:lumOff val="35000"/>
                  </a:prstClr>
                </a:solidFill>
              </a:rPr>
              <a:t>c) The words of our Lord Himself:</a:t>
            </a:r>
          </a:p>
          <a:p>
            <a:pPr marL="0" indent="0">
              <a:buClr>
                <a:srgbClr val="2C7C9F">
                  <a:lumMod val="60000"/>
                  <a:lumOff val="40000"/>
                </a:srgbClr>
              </a:buClr>
              <a:buNone/>
            </a:pPr>
            <a:r>
              <a:rPr lang="en-US" sz="2000" dirty="0">
                <a:solidFill>
                  <a:prstClr val="black">
                    <a:lumMod val="65000"/>
                    <a:lumOff val="35000"/>
                  </a:prstClr>
                </a:solidFill>
              </a:rPr>
              <a:t>“For whoever is ashamed of Me and My words in this adulterous and sinful generation, of him the Son of Man also will be ashamed when He comes in the glory of His Father with the holy angels”									           (Mark 8:38)</a:t>
            </a:r>
          </a:p>
          <a:p>
            <a:pPr marL="0" indent="0">
              <a:buClr>
                <a:srgbClr val="2C7C9F">
                  <a:lumMod val="60000"/>
                  <a:lumOff val="40000"/>
                </a:srgbClr>
              </a:buClr>
              <a:buNone/>
            </a:pPr>
            <a:r>
              <a:rPr lang="en-US" sz="2000" dirty="0">
                <a:solidFill>
                  <a:prstClr val="black">
                    <a:lumMod val="65000"/>
                    <a:lumOff val="35000"/>
                  </a:prstClr>
                </a:solidFill>
              </a:rPr>
              <a:t>“Therefore still having one son, his beloved, he also sent him to them last, saying: They will respect my son. But those vinedressers said among themselves: This is the heir. Come, let us kill him, and the inheritance will be ours. So they took him and killed him and cast him out of the vineyard”															        (Mark 12:6-8)</a:t>
            </a:r>
          </a:p>
        </p:txBody>
      </p:sp>
    </p:spTree>
    <p:extLst>
      <p:ext uri="{BB962C8B-B14F-4D97-AF65-F5344CB8AC3E}">
        <p14:creationId xmlns:p14="http://schemas.microsoft.com/office/powerpoint/2010/main" val="2970152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Clr>
                <a:srgbClr val="2C7C9F">
                  <a:lumMod val="60000"/>
                  <a:lumOff val="40000"/>
                </a:srgbClr>
              </a:buClr>
              <a:buNone/>
            </a:pPr>
            <a:r>
              <a:rPr lang="en-US" sz="2000" dirty="0">
                <a:solidFill>
                  <a:prstClr val="black">
                    <a:lumMod val="65000"/>
                    <a:lumOff val="35000"/>
                  </a:prstClr>
                </a:solidFill>
              </a:rPr>
              <a:t>“Again the high priest asked Him, saying to Him: Are You the Christ, the Son of the Blessed? Jesus said: I am. And you will see the Son of Man sitting at the right hand of the Power, and coming with the clouds of heaven”														               (Mark 14:61-62)</a:t>
            </a:r>
          </a:p>
          <a:p>
            <a:pPr marL="0" indent="0">
              <a:buClr>
                <a:srgbClr val="2C7C9F">
                  <a:lumMod val="60000"/>
                  <a:lumOff val="40000"/>
                </a:srgbClr>
              </a:buClr>
              <a:buNone/>
            </a:pPr>
            <a:r>
              <a:rPr lang="en-US" sz="2000" dirty="0">
                <a:solidFill>
                  <a:prstClr val="black">
                    <a:lumMod val="65000"/>
                    <a:lumOff val="35000"/>
                  </a:prstClr>
                </a:solidFill>
              </a:rPr>
              <a:t>d) St. Peter confessed His divinity:</a:t>
            </a:r>
          </a:p>
          <a:p>
            <a:pPr marL="0" indent="0">
              <a:buClr>
                <a:srgbClr val="2C7C9F">
                  <a:lumMod val="60000"/>
                  <a:lumOff val="40000"/>
                </a:srgbClr>
              </a:buClr>
              <a:buNone/>
            </a:pPr>
            <a:r>
              <a:rPr lang="en-US" sz="2000" dirty="0">
                <a:solidFill>
                  <a:prstClr val="black">
                    <a:lumMod val="65000"/>
                    <a:lumOff val="35000"/>
                  </a:prstClr>
                </a:solidFill>
              </a:rPr>
              <a:t>“</a:t>
            </a:r>
            <a:r>
              <a:rPr lang="en-US" sz="2000" dirty="0"/>
              <a:t>He said to them: But who do you say that I am? Peter answered and said to Him: You are the Christ”													           (Mark 8:29)</a:t>
            </a:r>
          </a:p>
          <a:p>
            <a:pPr marL="0" indent="0">
              <a:buClr>
                <a:srgbClr val="2C7C9F">
                  <a:lumMod val="60000"/>
                  <a:lumOff val="40000"/>
                </a:srgbClr>
              </a:buClr>
              <a:buNone/>
            </a:pPr>
            <a:r>
              <a:rPr lang="en-US" sz="2000" dirty="0">
                <a:solidFill>
                  <a:prstClr val="black">
                    <a:lumMod val="65000"/>
                    <a:lumOff val="35000"/>
                  </a:prstClr>
                </a:solidFill>
              </a:rPr>
              <a:t>e) The centurion’s testimony:</a:t>
            </a:r>
          </a:p>
          <a:p>
            <a:pPr marL="0" indent="0">
              <a:buClr>
                <a:srgbClr val="2C7C9F">
                  <a:lumMod val="60000"/>
                  <a:lumOff val="40000"/>
                </a:srgbClr>
              </a:buClr>
              <a:buNone/>
            </a:pPr>
            <a:r>
              <a:rPr lang="en-US" sz="2000" dirty="0">
                <a:solidFill>
                  <a:prstClr val="black">
                    <a:lumMod val="65000"/>
                    <a:lumOff val="35000"/>
                  </a:prstClr>
                </a:solidFill>
              </a:rPr>
              <a:t>“</a:t>
            </a:r>
            <a:r>
              <a:rPr lang="en-US" sz="2000" dirty="0"/>
              <a:t>So when the centurion, who stood opposite Him, saw that He cried out like this and breathed His last, he said: Truly this Man was the Son of God!”																         (Mark 15:39)</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939887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solidFill>
                  <a:prstClr val="black">
                    <a:lumMod val="65000"/>
                    <a:lumOff val="35000"/>
                  </a:prstClr>
                </a:solidFill>
              </a:rPr>
              <a:t>f) Satan cries out declaring His divinity, though the Lord refuses his testimony: </a:t>
            </a:r>
          </a:p>
          <a:p>
            <a:pPr marL="0" indent="0">
              <a:buClr>
                <a:srgbClr val="2C7C9F">
                  <a:lumMod val="60000"/>
                  <a:lumOff val="40000"/>
                </a:srgbClr>
              </a:buClr>
              <a:buNone/>
            </a:pPr>
            <a:r>
              <a:rPr lang="en-US" sz="2000" dirty="0">
                <a:solidFill>
                  <a:prstClr val="black">
                    <a:lumMod val="65000"/>
                    <a:lumOff val="35000"/>
                  </a:prstClr>
                </a:solidFill>
              </a:rPr>
              <a:t>“Now there was a man in their synagogue with an unclean spirit. And he cried out, saying: Let us alone! What have we to do with You, Jesus of Nazareth? Did You come to destroy us? I know who You are—the Holy One of God!”							  								      (Mark 1:23-24)</a:t>
            </a:r>
          </a:p>
          <a:p>
            <a:pPr marL="0" indent="0">
              <a:buNone/>
            </a:pPr>
            <a:r>
              <a:rPr lang="en-US" sz="2000" dirty="0">
                <a:solidFill>
                  <a:prstClr val="black">
                    <a:lumMod val="65000"/>
                    <a:lumOff val="35000"/>
                  </a:prstClr>
                </a:solidFill>
              </a:rPr>
              <a:t>“When he saw Jesus from afar, he ran and worshiped Him. And he cried out with a loud voice and said: What have I to do with You, Jesus, Son of the Most High God? I implore You by God that You do not torment me. For He said to him: Come out of the man, unclean spirit!”								                     (Mark 5:6-8)</a:t>
            </a:r>
          </a:p>
          <a:p>
            <a:pPr marL="0" indent="0">
              <a:buNone/>
            </a:pPr>
            <a:r>
              <a:rPr lang="en-US" sz="2000" dirty="0">
                <a:solidFill>
                  <a:prstClr val="black">
                    <a:lumMod val="65000"/>
                    <a:lumOff val="35000"/>
                  </a:prstClr>
                </a:solidFill>
              </a:rPr>
              <a:t>2. St. Mark focused in His Gospel on the miraculous deeds of the Lord</a:t>
            </a:r>
            <a:r>
              <a:rPr lang="is-IS" sz="2000" dirty="0">
                <a:solidFill>
                  <a:prstClr val="black">
                    <a:lumMod val="65000"/>
                    <a:lumOff val="35000"/>
                  </a:prstClr>
                </a:solidFill>
              </a:rPr>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39541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8581" y="1854200"/>
            <a:ext cx="9144000" cy="5003800"/>
          </a:xfrm>
        </p:spPr>
        <p:txBody>
          <a:bodyPr>
            <a:normAutofit lnSpcReduction="10000"/>
          </a:bodyPr>
          <a:lstStyle/>
          <a:p>
            <a:pPr marL="0" indent="0">
              <a:buNone/>
            </a:pPr>
            <a:r>
              <a:rPr lang="en-US" sz="2000" dirty="0">
                <a:solidFill>
                  <a:prstClr val="black">
                    <a:lumMod val="65000"/>
                    <a:lumOff val="35000"/>
                  </a:prstClr>
                </a:solidFill>
              </a:rPr>
              <a:t>Christ as a proof of His divinity, that is why he did not elaborate that much on His oracles and teachings:</a:t>
            </a:r>
          </a:p>
          <a:p>
            <a:pPr marL="0" indent="0">
              <a:buNone/>
            </a:pPr>
            <a:r>
              <a:rPr lang="en-US" sz="2000" dirty="0">
                <a:solidFill>
                  <a:prstClr val="black">
                    <a:lumMod val="65000"/>
                    <a:lumOff val="35000"/>
                  </a:prstClr>
                </a:solidFill>
              </a:rPr>
              <a:t>a) Miracles:</a:t>
            </a:r>
          </a:p>
          <a:p>
            <a:pPr marL="0" indent="0">
              <a:buNone/>
            </a:pPr>
            <a:r>
              <a:rPr lang="en-US" sz="2000" dirty="0" err="1">
                <a:solidFill>
                  <a:prstClr val="black">
                    <a:lumMod val="65000"/>
                    <a:lumOff val="35000"/>
                  </a:prstClr>
                </a:solidFill>
              </a:rPr>
              <a:t>i</a:t>
            </a:r>
            <a:r>
              <a:rPr lang="en-US" sz="2000" dirty="0">
                <a:solidFill>
                  <a:prstClr val="black">
                    <a:lumMod val="65000"/>
                    <a:lumOff val="35000"/>
                  </a:prstClr>
                </a:solidFill>
              </a:rPr>
              <a:t>. He is the only Evangelist who recorded:</a:t>
            </a:r>
          </a:p>
          <a:p>
            <a:pPr marL="0" indent="0">
              <a:buNone/>
            </a:pPr>
            <a:r>
              <a:rPr lang="en-US" sz="2000" dirty="0">
                <a:solidFill>
                  <a:prstClr val="black">
                    <a:lumMod val="65000"/>
                    <a:lumOff val="35000"/>
                  </a:prstClr>
                </a:solidFill>
              </a:rPr>
              <a:t>- ‘Healing the Deaf-Mute’:</a:t>
            </a:r>
          </a:p>
          <a:p>
            <a:pPr marL="0" indent="0">
              <a:buNone/>
            </a:pPr>
            <a:r>
              <a:rPr lang="en-US" sz="2000" dirty="0">
                <a:solidFill>
                  <a:prstClr val="black">
                    <a:lumMod val="65000"/>
                    <a:lumOff val="35000"/>
                  </a:prstClr>
                </a:solidFill>
              </a:rPr>
              <a:t>“</a:t>
            </a:r>
            <a:r>
              <a:rPr lang="en-US" sz="2000" dirty="0"/>
              <a:t>Immediately his ears were opened, and the impediment of his tongue was loosed, and he spoke plainly”												           (Mark 7:35)</a:t>
            </a:r>
            <a:endParaRPr lang="en-US" sz="2000" dirty="0">
              <a:solidFill>
                <a:prstClr val="black">
                  <a:lumMod val="65000"/>
                  <a:lumOff val="35000"/>
                </a:prstClr>
              </a:solidFill>
            </a:endParaRPr>
          </a:p>
          <a:p>
            <a:pPr marL="0" indent="0">
              <a:buNone/>
            </a:pPr>
            <a:r>
              <a:rPr lang="en-US" sz="2000" dirty="0"/>
              <a:t>- ‘Healing a Blind Man in Two Steps’:</a:t>
            </a:r>
          </a:p>
          <a:p>
            <a:pPr marL="0" indent="0">
              <a:buNone/>
            </a:pPr>
            <a:r>
              <a:rPr lang="en-US" sz="2000" dirty="0"/>
              <a:t>“Then He put His hands on his eyes again and made him look up. And he was restored and saw everyone clearly”											           (Mark 8:25)</a:t>
            </a:r>
          </a:p>
        </p:txBody>
      </p:sp>
    </p:spTree>
    <p:extLst>
      <p:ext uri="{BB962C8B-B14F-4D97-AF65-F5344CB8AC3E}">
        <p14:creationId xmlns:p14="http://schemas.microsoft.com/office/powerpoint/2010/main" val="339541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ii. Though St. Mark did not mention 5 of the miracles recorded by St. Matthew, he added:</a:t>
            </a:r>
          </a:p>
          <a:p>
            <a:pPr marL="0" indent="0">
              <a:buNone/>
            </a:pPr>
            <a:r>
              <a:rPr lang="en-US" sz="2000" dirty="0"/>
              <a:t>- ‘Casting Out an Unclean Spirit’:</a:t>
            </a:r>
          </a:p>
          <a:p>
            <a:pPr marL="0" indent="0">
              <a:buNone/>
            </a:pPr>
            <a:r>
              <a:rPr lang="en-US" sz="2000" dirty="0"/>
              <a:t>“But Jesus rebuked him, saying: Be quiet, and come out of him!”								           (Mark 1:25)</a:t>
            </a:r>
          </a:p>
          <a:p>
            <a:pPr marL="0" indent="0">
              <a:buNone/>
            </a:pPr>
            <a:r>
              <a:rPr lang="en-US" sz="2000" dirty="0"/>
              <a:t>iii. While he recorded 12 miracles of the 22 miracles written in the Gospel of St. Luke, he added:</a:t>
            </a:r>
          </a:p>
          <a:p>
            <a:pPr marL="0" indent="0">
              <a:buNone/>
            </a:pPr>
            <a:r>
              <a:rPr lang="en-US" sz="2000" dirty="0"/>
              <a:t>- ‘Walking on the Sea’:</a:t>
            </a:r>
          </a:p>
          <a:p>
            <a:pPr marL="0" indent="0">
              <a:buNone/>
            </a:pPr>
            <a:r>
              <a:rPr lang="en-US" sz="2000" dirty="0"/>
              <a:t>“And when they saw Him walking on the sea, they supposed it was a ghost, and cried out; for they all saw Him and were troubled”								           (Mark 6:49)</a:t>
            </a:r>
          </a:p>
        </p:txBody>
      </p:sp>
    </p:spTree>
    <p:extLst>
      <p:ext uri="{BB962C8B-B14F-4D97-AF65-F5344CB8AC3E}">
        <p14:creationId xmlns:p14="http://schemas.microsoft.com/office/powerpoint/2010/main" val="339541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 ‘Feeding the Four Thousand’:</a:t>
            </a:r>
          </a:p>
          <a:p>
            <a:pPr marL="0" indent="0">
              <a:buNone/>
            </a:pPr>
            <a:r>
              <a:rPr lang="en-US" sz="2000" dirty="0"/>
              <a:t>“Now those who had eaten were about four thousand”									             (Mark 8:9)</a:t>
            </a:r>
          </a:p>
          <a:p>
            <a:pPr marL="0" indent="0">
              <a:buNone/>
            </a:pPr>
            <a:r>
              <a:rPr lang="en-US" sz="2000" dirty="0"/>
              <a:t>- ‘Withering the Fig Tree’:</a:t>
            </a:r>
          </a:p>
          <a:p>
            <a:pPr marL="0" indent="0">
              <a:buNone/>
            </a:pPr>
            <a:r>
              <a:rPr lang="en-US" sz="2000" dirty="0"/>
              <a:t>“Now in the morning, as they passed by, they saw the fig tree dried up from the roots”														         (Mark 11:20)</a:t>
            </a:r>
          </a:p>
          <a:p>
            <a:pPr marL="0" indent="0">
              <a:buNone/>
            </a:pPr>
            <a:r>
              <a:rPr lang="en-US" sz="2000" dirty="0"/>
              <a:t>b) Parables:</a:t>
            </a:r>
          </a:p>
          <a:p>
            <a:pPr marL="0" indent="0">
              <a:buNone/>
            </a:pPr>
            <a:r>
              <a:rPr lang="en-US" sz="2000" dirty="0"/>
              <a:t>- St. Mark mentioned 6 parables only:</a:t>
            </a:r>
          </a:p>
          <a:p>
            <a:pPr marL="0" indent="0">
              <a:buNone/>
            </a:pPr>
            <a:r>
              <a:rPr lang="en-US" sz="2000" dirty="0"/>
              <a:t>ii. ‘The Sower’:</a:t>
            </a:r>
          </a:p>
        </p:txBody>
      </p:sp>
    </p:spTree>
    <p:extLst>
      <p:ext uri="{BB962C8B-B14F-4D97-AF65-F5344CB8AC3E}">
        <p14:creationId xmlns:p14="http://schemas.microsoft.com/office/powerpoint/2010/main" val="339541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t>4. His father ‘</a:t>
            </a:r>
            <a:r>
              <a:rPr lang="en-US" sz="2000" dirty="0" err="1"/>
              <a:t>Aristopolos</a:t>
            </a:r>
            <a:r>
              <a:rPr lang="en-US" sz="2000" dirty="0"/>
              <a:t>’ was the cousin of St. Peter’s wife.</a:t>
            </a:r>
            <a:endParaRPr lang="en-US" sz="2000" dirty="0">
              <a:solidFill>
                <a:prstClr val="black">
                  <a:lumMod val="65000"/>
                  <a:lumOff val="35000"/>
                </a:prstClr>
              </a:solidFill>
            </a:endParaRPr>
          </a:p>
          <a:p>
            <a:pPr marL="0" indent="0">
              <a:buClr>
                <a:srgbClr val="2C7C9F">
                  <a:lumMod val="60000"/>
                  <a:lumOff val="40000"/>
                </a:srgbClr>
              </a:buClr>
              <a:buNone/>
            </a:pPr>
            <a:r>
              <a:rPr lang="en-US" sz="2000" dirty="0"/>
              <a:t>5. His mother was ‘Mary,’ one of the women who ministered to the Lord of their substance</a:t>
            </a:r>
            <a:r>
              <a:rPr lang="en-US" sz="2000" dirty="0">
                <a:solidFill>
                  <a:prstClr val="black">
                    <a:lumMod val="65000"/>
                    <a:lumOff val="35000"/>
                  </a:prstClr>
                </a:solidFill>
              </a:rPr>
              <a:t>.</a:t>
            </a:r>
          </a:p>
          <a:p>
            <a:pPr marL="0" indent="0">
              <a:buClr>
                <a:srgbClr val="2C7C9F">
                  <a:lumMod val="60000"/>
                  <a:lumOff val="40000"/>
                </a:srgbClr>
              </a:buClr>
              <a:buNone/>
            </a:pPr>
            <a:r>
              <a:rPr lang="en-US" sz="2000" dirty="0">
                <a:solidFill>
                  <a:prstClr val="black">
                    <a:lumMod val="65000"/>
                    <a:lumOff val="35000"/>
                  </a:prstClr>
                </a:solidFill>
              </a:rPr>
              <a:t>- She was a highly respected woman among the early Christians and her house was the first church in the era of the Apostles. In this same house many important events took place:</a:t>
            </a:r>
          </a:p>
          <a:p>
            <a:pPr marL="0" indent="0">
              <a:buClr>
                <a:srgbClr val="2C7C9F">
                  <a:lumMod val="60000"/>
                  <a:lumOff val="40000"/>
                </a:srgbClr>
              </a:buClr>
              <a:buNone/>
            </a:pPr>
            <a:r>
              <a:rPr lang="en-US" sz="2000" dirty="0">
                <a:solidFill>
                  <a:prstClr val="black">
                    <a:lumMod val="65000"/>
                    <a:lumOff val="35000"/>
                  </a:prstClr>
                </a:solidFill>
              </a:rPr>
              <a:t>a) Christ ate His last Passover with His disciples, washed their feet and instituted the Sacrament of Eucharist:</a:t>
            </a:r>
          </a:p>
          <a:p>
            <a:pPr marL="0" indent="0">
              <a:buClr>
                <a:srgbClr val="2C7C9F">
                  <a:lumMod val="60000"/>
                  <a:lumOff val="40000"/>
                </a:srgbClr>
              </a:buClr>
              <a:buNone/>
            </a:pPr>
            <a:r>
              <a:rPr lang="en-US" sz="2000" dirty="0">
                <a:solidFill>
                  <a:prstClr val="black">
                    <a:lumMod val="65000"/>
                    <a:lumOff val="35000"/>
                  </a:prstClr>
                </a:solidFill>
              </a:rPr>
              <a:t>“</a:t>
            </a:r>
            <a:r>
              <a:rPr lang="en-US" sz="2000" dirty="0"/>
              <a:t>Go into the city to a certain man, and say to him: The Teacher says: My time is at hand; I will keep the Passover at your house with My disciples”							    (Matthew 26:18)</a:t>
            </a:r>
          </a:p>
        </p:txBody>
      </p:sp>
    </p:spTree>
    <p:extLst>
      <p:ext uri="{BB962C8B-B14F-4D97-AF65-F5344CB8AC3E}">
        <p14:creationId xmlns:p14="http://schemas.microsoft.com/office/powerpoint/2010/main" val="93621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“Listen! Behold, a sower went out to sow”											             (Mark 4:3)</a:t>
            </a:r>
          </a:p>
          <a:p>
            <a:pPr marL="0" indent="0">
              <a:buNone/>
            </a:pPr>
            <a:r>
              <a:rPr lang="en-US" sz="2000" dirty="0"/>
              <a:t>ii. ‘The Growing Seed,’ where he stands alone in writing this parable:</a:t>
            </a:r>
          </a:p>
          <a:p>
            <a:pPr marL="0" indent="0">
              <a:buNone/>
            </a:pPr>
            <a:r>
              <a:rPr lang="en-US" sz="2000" dirty="0"/>
              <a:t>“The kingdom of God is as if a man should scatter seed on the ground, and should sleep by night and rise by day, and the seed should sprout and grow, he himself does not know how”										      (Mark 4:26-27)</a:t>
            </a:r>
          </a:p>
          <a:p>
            <a:pPr marL="0" indent="0">
              <a:buNone/>
            </a:pPr>
            <a:r>
              <a:rPr lang="en-US" sz="2000" dirty="0"/>
              <a:t>iii. ‘The Mustard Seed’:</a:t>
            </a:r>
          </a:p>
          <a:p>
            <a:pPr marL="0" indent="0">
              <a:buNone/>
            </a:pPr>
            <a:r>
              <a:rPr lang="en-US" sz="2000" dirty="0"/>
              <a:t>“To what shall we liken the kingdom of God? Or with what parable shall we picture it? It is like a mustard seed which, when it is sown on the ground, is smaller than all the seeds on earth”										                 (Mark 4:30-31)</a:t>
            </a:r>
          </a:p>
        </p:txBody>
      </p:sp>
    </p:spTree>
    <p:extLst>
      <p:ext uri="{BB962C8B-B14F-4D97-AF65-F5344CB8AC3E}">
        <p14:creationId xmlns:p14="http://schemas.microsoft.com/office/powerpoint/2010/main" val="339541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iv. ‘The Wicked Vinedressers’:</a:t>
            </a:r>
          </a:p>
          <a:p>
            <a:pPr marL="0" indent="0">
              <a:buNone/>
            </a:pPr>
            <a:r>
              <a:rPr lang="en-US" sz="2000" dirty="0"/>
              <a:t>“A man planted a vineyard and set a hedge around it, dug a place for the wine vat and built a tower. And he leased it to vinedressers and went into a far country”															           (Mark 12:1)</a:t>
            </a:r>
          </a:p>
          <a:p>
            <a:pPr marL="0" indent="0">
              <a:buNone/>
            </a:pPr>
            <a:r>
              <a:rPr lang="en-US" sz="2000" dirty="0"/>
              <a:t>v. ‘The Fig Tree’:</a:t>
            </a:r>
          </a:p>
          <a:p>
            <a:pPr marL="0" indent="0">
              <a:buNone/>
            </a:pPr>
            <a:r>
              <a:rPr lang="en-US" sz="2000" dirty="0"/>
              <a:t>“Now learn this parable from the fig tree: When its branch has already become tender, and puts forth leaves, you know that summer is near. So you also, when you see these things happening, know that it is near—at the doors!”															    (Mark 13:28-29)</a:t>
            </a:r>
          </a:p>
          <a:p>
            <a:pPr marL="0" indent="0">
              <a:buNone/>
            </a:pPr>
            <a:r>
              <a:rPr lang="en-US" sz="2000" dirty="0"/>
              <a:t>vi. ‘The Master Returning to His Servants’:</a:t>
            </a:r>
          </a:p>
        </p:txBody>
      </p:sp>
    </p:spTree>
    <p:extLst>
      <p:ext uri="{BB962C8B-B14F-4D97-AF65-F5344CB8AC3E}">
        <p14:creationId xmlns:p14="http://schemas.microsoft.com/office/powerpoint/2010/main" val="339541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“It is like a man going to a far country, who left his house and gave authority to his servants, and to each his work, and commanded the doorkeeper to watch”														         (Mark 13:34)</a:t>
            </a:r>
          </a:p>
          <a:p>
            <a:pPr marL="0" indent="0">
              <a:buNone/>
            </a:pPr>
            <a:r>
              <a:rPr lang="en-US" sz="2000" dirty="0"/>
              <a:t>c) Similes:</a:t>
            </a:r>
          </a:p>
          <a:p>
            <a:pPr marL="0" indent="0">
              <a:buNone/>
            </a:pPr>
            <a:r>
              <a:rPr lang="en-US" sz="2000" dirty="0"/>
              <a:t>St. Mark recorded only 3 similes:</a:t>
            </a:r>
          </a:p>
          <a:p>
            <a:pPr marL="0" indent="0">
              <a:buNone/>
            </a:pPr>
            <a:r>
              <a:rPr lang="en-US" sz="2000" dirty="0" err="1"/>
              <a:t>i</a:t>
            </a:r>
            <a:r>
              <a:rPr lang="en-US" sz="2000" dirty="0"/>
              <a:t>. ‘New Cloth on Old Garment’:</a:t>
            </a:r>
          </a:p>
          <a:p>
            <a:pPr marL="0" indent="0">
              <a:buNone/>
            </a:pPr>
            <a:r>
              <a:rPr lang="en-US" sz="2000" dirty="0"/>
              <a:t>“No one sews a piece of </a:t>
            </a:r>
            <a:r>
              <a:rPr lang="en-US" sz="2000" dirty="0" err="1"/>
              <a:t>unshrunk</a:t>
            </a:r>
            <a:r>
              <a:rPr lang="en-US" sz="2000" dirty="0"/>
              <a:t> cloth on an old garment; or else the new piece pulls away from the old, and the tear is made worse”								           (Mark 2:21)</a:t>
            </a:r>
          </a:p>
          <a:p>
            <a:pPr marL="0" indent="0">
              <a:buNone/>
            </a:pPr>
            <a:r>
              <a:rPr lang="en-US" sz="2000" dirty="0"/>
              <a:t>ii. ‘New Wine in Old Wineskins’:</a:t>
            </a:r>
          </a:p>
        </p:txBody>
      </p:sp>
    </p:spTree>
    <p:extLst>
      <p:ext uri="{BB962C8B-B14F-4D97-AF65-F5344CB8AC3E}">
        <p14:creationId xmlns:p14="http://schemas.microsoft.com/office/powerpoint/2010/main" val="339541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“And no one puts new wine into old wineskins; or else the new wine bursts the wineskins, the wine is spilled, and the wineskins are ruined. But new wine must be put into new wineskins”												           (Mark 2:22)</a:t>
            </a:r>
          </a:p>
          <a:p>
            <a:pPr marL="0" indent="0">
              <a:buNone/>
            </a:pPr>
            <a:r>
              <a:rPr lang="en-US" sz="2000" dirty="0"/>
              <a:t>iii. ‘Lamp Under a Basket’:</a:t>
            </a:r>
          </a:p>
          <a:p>
            <a:pPr marL="0" indent="0">
              <a:buNone/>
            </a:pPr>
            <a:r>
              <a:rPr lang="en-US" sz="2000" dirty="0"/>
              <a:t>“Also He said to them: Is a lamp brought to be put under a basket or under a bed? Is it not to be set on a lampstand?”										           (Mark 4:21)</a:t>
            </a:r>
          </a:p>
          <a:p>
            <a:pPr marL="0" indent="0">
              <a:buNone/>
            </a:pPr>
            <a:r>
              <a:rPr lang="en-US" sz="2000" dirty="0"/>
              <a:t>d) The discourse of the Lord about ‘the Desolation of Jerusalem’ and ‘the End of the World’ was the only one recorded:</a:t>
            </a:r>
          </a:p>
          <a:p>
            <a:pPr marL="0" indent="0">
              <a:buNone/>
            </a:pPr>
            <a:r>
              <a:rPr lang="en-US" sz="2000" dirty="0"/>
              <a:t>“But in those days, after that tribulation, the sun will be darkened, and the moon will not give its light; the stars of heaven will fall, and the</a:t>
            </a:r>
            <a:r>
              <a:rPr lang="is-IS" sz="2000" dirty="0"/>
              <a:t>… </a:t>
            </a:r>
            <a:endParaRPr lang="en-US" sz="2000" dirty="0"/>
          </a:p>
        </p:txBody>
      </p:sp>
    </p:spTree>
    <p:extLst>
      <p:ext uri="{BB962C8B-B14F-4D97-AF65-F5344CB8AC3E}">
        <p14:creationId xmlns:p14="http://schemas.microsoft.com/office/powerpoint/2010/main" val="339541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powers in the heavens will be shaken. Then they will see the Son of Man coming in the clouds with great power and glory. And then He will send His angels, and gather together His elect from the four winds, from the farthest part of earth to the farthest part of heaven”										    (Mark 13:24-26)</a:t>
            </a:r>
          </a:p>
          <a:p>
            <a:pPr marL="0" indent="0">
              <a:buNone/>
            </a:pPr>
            <a:r>
              <a:rPr lang="en-US" sz="2000" dirty="0"/>
              <a:t>e) St. Mark referred to other teachings and oracles of the Lord Jesus, without recording them:</a:t>
            </a:r>
          </a:p>
          <a:p>
            <a:pPr marL="0" indent="0">
              <a:buNone/>
            </a:pPr>
            <a:r>
              <a:rPr lang="en-US" sz="2000" dirty="0"/>
              <a:t>“And Jesus, when He came out, saw a great multitude and was moved with compassion for them, because they were like sheep not having a shepherd. So He began to teach them many things”										           (Mark 6:34)</a:t>
            </a:r>
          </a:p>
          <a:p>
            <a:pPr marL="0" indent="0">
              <a:buNone/>
            </a:pPr>
            <a:r>
              <a:rPr lang="en-US" sz="2000" dirty="0"/>
              <a:t>“Then He arose from there and came to the region of Judea by the other side of the Jordan. And multitudes gathered to Him again, and as He</a:t>
            </a:r>
            <a:r>
              <a:rPr lang="is-IS" sz="2000" dirty="0"/>
              <a:t>… </a:t>
            </a:r>
            <a:endParaRPr lang="en-US" sz="2000" dirty="0"/>
          </a:p>
        </p:txBody>
      </p:sp>
    </p:spTree>
    <p:extLst>
      <p:ext uri="{BB962C8B-B14F-4D97-AF65-F5344CB8AC3E}">
        <p14:creationId xmlns:p14="http://schemas.microsoft.com/office/powerpoint/2010/main" val="339541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was accustomed, He taught them again”											           (Mark 10:1)</a:t>
            </a:r>
          </a:p>
          <a:p>
            <a:pPr marL="0" indent="0">
              <a:buNone/>
            </a:pPr>
            <a:r>
              <a:rPr lang="en-US" sz="2000" dirty="0"/>
              <a:t>3. Romans believed in authority and power thus St. Mark presented the Lord as the One who has supreme authority over everything:</a:t>
            </a:r>
          </a:p>
          <a:p>
            <a:pPr marL="0" indent="0">
              <a:buNone/>
            </a:pPr>
            <a:r>
              <a:rPr lang="en-US" sz="2000" dirty="0"/>
              <a:t>a) Death:</a:t>
            </a:r>
          </a:p>
          <a:p>
            <a:pPr marL="0" indent="0">
              <a:buNone/>
            </a:pPr>
            <a:r>
              <a:rPr lang="en-US" sz="2000" dirty="0"/>
              <a:t>- Raises others:</a:t>
            </a:r>
          </a:p>
          <a:p>
            <a:pPr marL="0" indent="0">
              <a:buNone/>
            </a:pPr>
            <a:r>
              <a:rPr lang="en-US" sz="2000" dirty="0"/>
              <a:t>“Then He took the child by the hand, and said to her: </a:t>
            </a:r>
            <a:r>
              <a:rPr lang="en-US" sz="2000" dirty="0" err="1"/>
              <a:t>Talitha</a:t>
            </a:r>
            <a:r>
              <a:rPr lang="en-US" sz="2000" dirty="0"/>
              <a:t>, </a:t>
            </a:r>
            <a:r>
              <a:rPr lang="en-US" sz="2000" dirty="0" err="1"/>
              <a:t>cumi</a:t>
            </a:r>
            <a:r>
              <a:rPr lang="en-US" sz="2000" dirty="0"/>
              <a:t>, which is translated: Little girl, I say to you, arise. Immediately the girl arose and walked, for she was twelve years of age. ”											      (Mark 5:41-42)</a:t>
            </a:r>
          </a:p>
          <a:p>
            <a:pPr marL="0" indent="0">
              <a:buNone/>
            </a:pPr>
            <a:r>
              <a:rPr lang="en-US" sz="2000" dirty="0"/>
              <a:t>- He Himself rose from the dead:</a:t>
            </a:r>
          </a:p>
        </p:txBody>
      </p:sp>
    </p:spTree>
    <p:extLst>
      <p:ext uri="{BB962C8B-B14F-4D97-AF65-F5344CB8AC3E}">
        <p14:creationId xmlns:p14="http://schemas.microsoft.com/office/powerpoint/2010/main" val="339541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“Now when He rose early on the first day of the week, He appeared first to Mary Magdalene, out of whom He had cast seven demons”									           (Mark 16:9)</a:t>
            </a:r>
          </a:p>
          <a:p>
            <a:pPr marL="0" indent="0">
              <a:buNone/>
            </a:pPr>
            <a:r>
              <a:rPr lang="en-US" sz="2000" dirty="0"/>
              <a:t>b) The devils:</a:t>
            </a:r>
          </a:p>
          <a:p>
            <a:pPr marL="0" indent="0">
              <a:buNone/>
            </a:pPr>
            <a:r>
              <a:rPr lang="en-US" sz="2000" dirty="0"/>
              <a:t>“Then they were all amazed, so that they questioned among themselves, saying: What is this? What new doctrine is this? For with authority He commands even the unclean spirits, and they obey Him”									           (Mark 1:27)</a:t>
            </a:r>
          </a:p>
          <a:p>
            <a:pPr marL="0" indent="0">
              <a:buNone/>
            </a:pPr>
            <a:r>
              <a:rPr lang="en-US" sz="2000" dirty="0"/>
              <a:t>c) Diseases:</a:t>
            </a:r>
          </a:p>
          <a:p>
            <a:pPr marL="0" indent="0">
              <a:buNone/>
            </a:pPr>
            <a:r>
              <a:rPr lang="en-US" sz="2000" dirty="0"/>
              <a:t>“Wherever He entered, into villages, cities, or the country, they laid the the sick in the marketplaces, and begged Him that they might just touch the hem of His garment. And as many as touched Him were made well”								           (Mark 6:56)</a:t>
            </a:r>
          </a:p>
        </p:txBody>
      </p:sp>
    </p:spTree>
    <p:extLst>
      <p:ext uri="{BB962C8B-B14F-4D97-AF65-F5344CB8AC3E}">
        <p14:creationId xmlns:p14="http://schemas.microsoft.com/office/powerpoint/2010/main" val="2237169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d) Nature:</a:t>
            </a:r>
          </a:p>
          <a:p>
            <a:pPr marL="0" indent="0">
              <a:buNone/>
            </a:pPr>
            <a:r>
              <a:rPr lang="en-US" sz="2000" dirty="0"/>
              <a:t>“Then He arose and rebuked the wind, and said to the sea: Peace, be still! And the wind ceased and there was a great calm… And they feared exceedingly, and said to one another: Who can this be, that even the wind and the sea obey Him!”													      (Mark 4:39-41)</a:t>
            </a:r>
          </a:p>
          <a:p>
            <a:pPr marL="0" indent="0">
              <a:buNone/>
            </a:pPr>
            <a:r>
              <a:rPr lang="en-US" sz="2000" dirty="0"/>
              <a:t>e) Plants:</a:t>
            </a:r>
          </a:p>
          <a:p>
            <a:pPr marL="0" indent="0">
              <a:buNone/>
            </a:pPr>
            <a:r>
              <a:rPr lang="en-US" sz="2000" dirty="0"/>
              <a:t>“And Peter, remembering, said to Him: Rabbi, look! The fig tree which You cursed has withered away”													         (Mark 11:21)</a:t>
            </a:r>
          </a:p>
          <a:p>
            <a:pPr marL="0" indent="0">
              <a:buNone/>
            </a:pPr>
            <a:r>
              <a:rPr lang="en-US" sz="2000" dirty="0"/>
              <a:t>f) In the temple:</a:t>
            </a:r>
          </a:p>
        </p:txBody>
      </p:sp>
    </p:spTree>
    <p:extLst>
      <p:ext uri="{BB962C8B-B14F-4D97-AF65-F5344CB8AC3E}">
        <p14:creationId xmlns:p14="http://schemas.microsoft.com/office/powerpoint/2010/main" val="603391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“Then Jesus went into the temple and began to drive out those who bought and sold in the temple, and overturned the tables of the money changers and the seats of those who sold doves”										         (Mark 11:15)</a:t>
            </a:r>
          </a:p>
          <a:p>
            <a:pPr marL="0" indent="0">
              <a:buNone/>
            </a:pPr>
            <a:r>
              <a:rPr lang="en-US" sz="2000" dirty="0"/>
              <a:t>g) The Sabbath:</a:t>
            </a:r>
          </a:p>
          <a:p>
            <a:pPr marL="0" indent="0">
              <a:buNone/>
            </a:pPr>
            <a:r>
              <a:rPr lang="en-US" sz="2000" dirty="0"/>
              <a:t>“Therefore the Son of Man is also Lord of the Sabbath”									           (Mark 2:28)</a:t>
            </a:r>
          </a:p>
          <a:p>
            <a:pPr marL="0" indent="0">
              <a:buNone/>
            </a:pPr>
            <a:r>
              <a:rPr lang="en-US" sz="2000" dirty="0"/>
              <a:t>h) Knows the thoughts of the hearts:</a:t>
            </a:r>
          </a:p>
          <a:p>
            <a:pPr marL="0" indent="0">
              <a:buNone/>
            </a:pPr>
            <a:r>
              <a:rPr lang="en-US" sz="2000" dirty="0"/>
              <a:t>“But immediately, when Jesus perceived in His spirit that they reasoned thus within themselves, He said to them: Why do you reason about these things in your hearts?”														             (Mark 2:8)</a:t>
            </a:r>
          </a:p>
        </p:txBody>
      </p:sp>
    </p:spTree>
    <p:extLst>
      <p:ext uri="{BB962C8B-B14F-4D97-AF65-F5344CB8AC3E}">
        <p14:creationId xmlns:p14="http://schemas.microsoft.com/office/powerpoint/2010/main" val="339541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err="1"/>
              <a:t>i</a:t>
            </a:r>
            <a:r>
              <a:rPr lang="en-US" sz="2000" dirty="0"/>
              <a:t>) Speaks with authority:</a:t>
            </a:r>
          </a:p>
          <a:p>
            <a:pPr marL="0" indent="0">
              <a:buNone/>
            </a:pPr>
            <a:r>
              <a:rPr lang="en-US" sz="2000" dirty="0"/>
              <a:t>“And they were astonished at His teaching, for He taught them as one having authority, and not as the scribes”											           (Mark 1:22)</a:t>
            </a:r>
          </a:p>
          <a:p>
            <a:pPr marL="0" indent="0">
              <a:buNone/>
            </a:pPr>
            <a:r>
              <a:rPr lang="en-US" sz="2000" dirty="0"/>
              <a:t>j) Reveals the future:</a:t>
            </a:r>
          </a:p>
          <a:p>
            <a:pPr marL="0" indent="0">
              <a:buNone/>
            </a:pPr>
            <a:r>
              <a:rPr lang="en-US" sz="2000" dirty="0"/>
              <a:t>“For many will come in My name, saying: I am He, and will deceive many. But when you hear of wars and rumors of wars, do not be troubled; for such things must happen, but the end is not yet”										        (Mark 13:6-7)</a:t>
            </a:r>
          </a:p>
          <a:p>
            <a:pPr marL="0" indent="0">
              <a:buNone/>
            </a:pPr>
            <a:r>
              <a:rPr lang="en-US" sz="2000" dirty="0"/>
              <a:t>k) Feeds the multitudes:</a:t>
            </a:r>
          </a:p>
          <a:p>
            <a:pPr marL="0" indent="0">
              <a:buNone/>
            </a:pPr>
            <a:r>
              <a:rPr lang="en-US" sz="2000" dirty="0"/>
              <a:t>“When I broke the five loaves for the five thousand, how many baskets</a:t>
            </a:r>
            <a:r>
              <a:rPr lang="is-IS" sz="2000" dirty="0"/>
              <a:t>… </a:t>
            </a:r>
            <a:endParaRPr lang="en-US" sz="2000" dirty="0"/>
          </a:p>
        </p:txBody>
      </p:sp>
    </p:spTree>
    <p:extLst>
      <p:ext uri="{BB962C8B-B14F-4D97-AF65-F5344CB8AC3E}">
        <p14:creationId xmlns:p14="http://schemas.microsoft.com/office/powerpoint/2010/main" val="3294539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Clr>
                <a:srgbClr val="2C7C9F">
                  <a:lumMod val="60000"/>
                  <a:lumOff val="40000"/>
                </a:srgbClr>
              </a:buClr>
              <a:buNone/>
            </a:pPr>
            <a:r>
              <a:rPr lang="en-US" sz="2000" dirty="0"/>
              <a:t>b) It was the meeting place of the disciples after the crucifixion of Christ:</a:t>
            </a:r>
          </a:p>
          <a:p>
            <a:pPr marL="0" indent="0">
              <a:buClr>
                <a:srgbClr val="2C7C9F">
                  <a:lumMod val="60000"/>
                  <a:lumOff val="40000"/>
                </a:srgbClr>
              </a:buClr>
              <a:buNone/>
            </a:pPr>
            <a:r>
              <a:rPr lang="en-US" sz="2000" dirty="0">
                <a:solidFill>
                  <a:prstClr val="black">
                    <a:lumMod val="65000"/>
                    <a:lumOff val="35000"/>
                  </a:prstClr>
                </a:solidFill>
              </a:rPr>
              <a:t>“And when they had entered, they went up into the upper room where they were staying… These all continued with one accord in prayer and supplication”															       (Acts 1:13-14)</a:t>
            </a:r>
          </a:p>
          <a:p>
            <a:pPr marL="0" indent="0">
              <a:buClr>
                <a:srgbClr val="2C7C9F">
                  <a:lumMod val="60000"/>
                  <a:lumOff val="40000"/>
                </a:srgbClr>
              </a:buClr>
              <a:buNone/>
            </a:pPr>
            <a:r>
              <a:rPr lang="en-US" sz="2000" dirty="0">
                <a:solidFill>
                  <a:prstClr val="black">
                    <a:lumMod val="65000"/>
                    <a:lumOff val="35000"/>
                  </a:prstClr>
                </a:solidFill>
              </a:rPr>
              <a:t>c) The Holy Spirit descended upon the disciples in this same house on the day of Pentecost:</a:t>
            </a:r>
          </a:p>
          <a:p>
            <a:pPr marL="0" indent="0">
              <a:buClr>
                <a:srgbClr val="2C7C9F">
                  <a:lumMod val="60000"/>
                  <a:lumOff val="40000"/>
                </a:srgbClr>
              </a:buClr>
              <a:buNone/>
            </a:pPr>
            <a:r>
              <a:rPr lang="en-US" sz="2000" dirty="0">
                <a:solidFill>
                  <a:prstClr val="black">
                    <a:lumMod val="65000"/>
                    <a:lumOff val="35000"/>
                  </a:prstClr>
                </a:solidFill>
              </a:rPr>
              <a:t>“When the Day of Pentecost had fully come, they were all with one accord in one place. And suddenly there came a sound from heaven, as of a rushing mighty wind, and it filled the whole house where they were sitting. Then there appeared to them divided tongues, as of fire, and one sat upon each of them. And they were all filled with the Holy Spirit and began to speak with other tongues, as the Spirit gave them utterance”								           (Acts 2:1-4)</a:t>
            </a:r>
          </a:p>
        </p:txBody>
      </p:sp>
    </p:spTree>
    <p:extLst>
      <p:ext uri="{BB962C8B-B14F-4D97-AF65-F5344CB8AC3E}">
        <p14:creationId xmlns:p14="http://schemas.microsoft.com/office/powerpoint/2010/main" val="93621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full of fragments did you take up? They said to Him: Twelve. Also, when I broke the seven for the four thousand, how many large baskets full of fragments did you take up? And they said: Seven”										      (Mark 8:19-20)</a:t>
            </a:r>
          </a:p>
          <a:p>
            <a:pPr marL="0" indent="0">
              <a:buNone/>
            </a:pPr>
            <a:r>
              <a:rPr lang="en-US" sz="2000" dirty="0"/>
              <a:t>l) His power follows those who follow Him:</a:t>
            </a:r>
          </a:p>
          <a:p>
            <a:pPr marL="0" indent="0">
              <a:buNone/>
            </a:pPr>
            <a:r>
              <a:rPr lang="en-US" sz="2000" dirty="0"/>
              <a:t>“And these signs will follow those who believe:… and if they drink anything deadly, it will by no means hurt them; they will lay hands on the sick, and they will recover”														    (Mark 16:17-18)</a:t>
            </a:r>
          </a:p>
          <a:p>
            <a:pPr marL="0" indent="0">
              <a:buNone/>
            </a:pPr>
            <a:r>
              <a:rPr lang="en-US" sz="2000" dirty="0"/>
              <a:t>m) Breaks the bondage of the letter:</a:t>
            </a:r>
          </a:p>
          <a:p>
            <a:pPr marL="0" indent="0">
              <a:buNone/>
            </a:pPr>
            <a:r>
              <a:rPr lang="en-US" sz="2000" dirty="0"/>
              <a:t>“There is nothing that enters a man from outside which can defile him; but the things which come out of him, those are the things that defile a man”																           (Mark 7:15)</a:t>
            </a:r>
          </a:p>
        </p:txBody>
      </p:sp>
    </p:spTree>
    <p:extLst>
      <p:ext uri="{BB962C8B-B14F-4D97-AF65-F5344CB8AC3E}">
        <p14:creationId xmlns:p14="http://schemas.microsoft.com/office/powerpoint/2010/main" val="567876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n) Releases us from hypocrisy:</a:t>
            </a:r>
          </a:p>
          <a:p>
            <a:pPr marL="0" indent="0">
              <a:buNone/>
            </a:pPr>
            <a:r>
              <a:rPr lang="en-US" sz="2000" dirty="0"/>
              <a:t>“Then He charged them, saying: Take heed, beware of the leaven of the Pharisees and the leaven of Herod”												           (Mark 8:15)</a:t>
            </a:r>
          </a:p>
          <a:p>
            <a:pPr marL="0" indent="0">
              <a:buNone/>
            </a:pPr>
            <a:r>
              <a:rPr lang="en-US" sz="2000" dirty="0"/>
              <a:t>4. While authority for the Romans was based on violence and dominating others, the Evangelist declares the authority of Christ through love, humbleness and serving others:</a:t>
            </a:r>
          </a:p>
          <a:p>
            <a:pPr marL="0" indent="0">
              <a:buNone/>
            </a:pPr>
            <a:r>
              <a:rPr lang="en-US" sz="2000" dirty="0"/>
              <a:t>“You know that those who are considered rulers over the Gentiles lord it over them, and their great ones exercise authority over them. Yet it shall not be so among you; but whoever desires to become great among you shall be your servant. And whoever of you desires to be first shall be slave of all”																    (Mark 10:42-44)</a:t>
            </a:r>
          </a:p>
        </p:txBody>
      </p:sp>
    </p:spTree>
    <p:extLst>
      <p:ext uri="{BB962C8B-B14F-4D97-AF65-F5344CB8AC3E}">
        <p14:creationId xmlns:p14="http://schemas.microsoft.com/office/powerpoint/2010/main" val="2779066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5. Though the Gospel according to St. Mark is the shortest among the four Gospels, he narrates the substance of his Gospel in more details.</a:t>
            </a:r>
          </a:p>
          <a:p>
            <a:pPr marL="0" indent="0">
              <a:buNone/>
            </a:pPr>
            <a:r>
              <a:rPr lang="en-US" sz="2000" dirty="0"/>
              <a:t>6. He sometimes uses repetitions, giving more details to his narration:</a:t>
            </a:r>
          </a:p>
          <a:p>
            <a:pPr marL="0" indent="0">
              <a:buNone/>
            </a:pPr>
            <a:r>
              <a:rPr lang="en-US" sz="2000" dirty="0"/>
              <a:t>“At evening, when the sun had set, they brought to Him all who were sick and those who were demon-possessed”											           (Mark 1:32)</a:t>
            </a:r>
          </a:p>
          <a:p>
            <a:pPr marL="0" indent="0">
              <a:buNone/>
            </a:pPr>
            <a:r>
              <a:rPr lang="en-US" sz="2000" dirty="0"/>
              <a:t>“However, he went out and began to proclaim it freely, and to spread the matter, so that Jesus could no longer openly enter the city, but was outside in deserted places; and they came to Him from every direction”							           (Mark 1:45)</a:t>
            </a:r>
          </a:p>
          <a:p>
            <a:pPr marL="0" indent="0">
              <a:buNone/>
            </a:pPr>
            <a:r>
              <a:rPr lang="en-US" sz="2000" dirty="0"/>
              <a:t>“Teacher, see what manner of stones and what buildings are here!”								           (Mark 13:1)</a:t>
            </a:r>
          </a:p>
        </p:txBody>
      </p:sp>
    </p:spTree>
    <p:extLst>
      <p:ext uri="{BB962C8B-B14F-4D97-AF65-F5344CB8AC3E}">
        <p14:creationId xmlns:p14="http://schemas.microsoft.com/office/powerpoint/2010/main" val="339541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“Assuredly, I say to you that today, even this night, before the rooster crows twice, you will deny Me three times”											         (Mark 14:30)</a:t>
            </a:r>
          </a:p>
          <a:p>
            <a:pPr marL="0" indent="0">
              <a:buNone/>
            </a:pPr>
            <a:r>
              <a:rPr lang="en-US" sz="2000" dirty="0"/>
              <a:t>“But he denied it, saying: I neither know nor understand what you are saying. And he went out on the porch, and a rooster crowed”									         (Mark 14:68)</a:t>
            </a:r>
          </a:p>
          <a:p>
            <a:pPr marL="0" indent="0">
              <a:buNone/>
            </a:pPr>
            <a:r>
              <a:rPr lang="en-US" sz="2000" dirty="0"/>
              <a:t>7. St. Mark is keen to elaborate on details:</a:t>
            </a:r>
          </a:p>
          <a:p>
            <a:pPr marL="0" indent="0">
              <a:buNone/>
            </a:pPr>
            <a:r>
              <a:rPr lang="en-US" sz="2000" dirty="0"/>
              <a:t>a) Names:</a:t>
            </a:r>
          </a:p>
          <a:p>
            <a:pPr marL="0" indent="0">
              <a:buNone/>
            </a:pPr>
            <a:r>
              <a:rPr lang="en-US" sz="2000" dirty="0"/>
              <a:t>“As He passed by, He saw Levi the son of </a:t>
            </a:r>
            <a:r>
              <a:rPr lang="en-US" sz="2000" dirty="0" err="1"/>
              <a:t>Alphaeus</a:t>
            </a:r>
            <a:r>
              <a:rPr lang="en-US" sz="2000" dirty="0"/>
              <a:t> sitting at the tax office”																           (Mark 2:14)</a:t>
            </a:r>
          </a:p>
        </p:txBody>
      </p:sp>
    </p:spTree>
    <p:extLst>
      <p:ext uri="{BB962C8B-B14F-4D97-AF65-F5344CB8AC3E}">
        <p14:creationId xmlns:p14="http://schemas.microsoft.com/office/powerpoint/2010/main" val="339541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“Now they came to Jericho. As He went out of Jericho with His disciples and a great multitude, blind </a:t>
            </a:r>
            <a:r>
              <a:rPr lang="en-US" sz="2000" dirty="0" err="1"/>
              <a:t>Bartimaeus</a:t>
            </a:r>
            <a:r>
              <a:rPr lang="en-US" sz="2000" dirty="0"/>
              <a:t>, the son of </a:t>
            </a:r>
            <a:r>
              <a:rPr lang="en-US" sz="2000" dirty="0" err="1"/>
              <a:t>Timaeus</a:t>
            </a:r>
            <a:r>
              <a:rPr lang="en-US" sz="2000" dirty="0"/>
              <a:t>, sat by the road begging”															         (Mark 10:46)</a:t>
            </a:r>
          </a:p>
          <a:p>
            <a:pPr marL="0" indent="0">
              <a:buNone/>
            </a:pPr>
            <a:r>
              <a:rPr lang="en-US" sz="2000" dirty="0"/>
              <a:t>“Then they compelled a certain man, Simon a </a:t>
            </a:r>
            <a:r>
              <a:rPr lang="en-US" sz="2000" dirty="0" err="1"/>
              <a:t>Cyrenian</a:t>
            </a:r>
            <a:r>
              <a:rPr lang="en-US" sz="2000" dirty="0"/>
              <a:t>, the father of Alexander and Rufus, as he was coming out of the country and passing by, to bear His cross”														         (Mark 15:21)</a:t>
            </a:r>
          </a:p>
          <a:p>
            <a:pPr marL="0" indent="0">
              <a:buNone/>
            </a:pPr>
            <a:r>
              <a:rPr lang="en-US" sz="2000" dirty="0"/>
              <a:t>“There were also women looking on from afar, among whom were Mary Magdalene, Mary the mother of James the Less and of </a:t>
            </a:r>
            <a:r>
              <a:rPr lang="en-US" sz="2000" dirty="0" err="1"/>
              <a:t>Joses</a:t>
            </a:r>
            <a:r>
              <a:rPr lang="en-US" sz="2000" dirty="0"/>
              <a:t>, and Salome”															         (Mark 15:40)</a:t>
            </a:r>
          </a:p>
          <a:p>
            <a:pPr marL="0" indent="0">
              <a:buNone/>
            </a:pPr>
            <a:r>
              <a:rPr lang="en-US" sz="2000" dirty="0"/>
              <a:t>“Now when the Sabbath was past, Mary Magdalene, Mary the mother of</a:t>
            </a:r>
            <a:r>
              <a:rPr lang="is-IS" sz="2000" dirty="0"/>
              <a:t>… </a:t>
            </a:r>
            <a:endParaRPr lang="en-US" sz="2000" dirty="0"/>
          </a:p>
        </p:txBody>
      </p:sp>
    </p:spTree>
    <p:extLst>
      <p:ext uri="{BB962C8B-B14F-4D97-AF65-F5344CB8AC3E}">
        <p14:creationId xmlns:p14="http://schemas.microsoft.com/office/powerpoint/2010/main" val="2886324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James, and Salome bought spices, that they might come and anoint Him”							           (Mark 16:1)</a:t>
            </a:r>
          </a:p>
          <a:p>
            <a:pPr marL="0" indent="0">
              <a:buNone/>
            </a:pPr>
            <a:r>
              <a:rPr lang="en-US" sz="2000" dirty="0"/>
              <a:t>b) Places:</a:t>
            </a:r>
          </a:p>
          <a:p>
            <a:pPr marL="0" indent="0">
              <a:buNone/>
            </a:pPr>
            <a:r>
              <a:rPr lang="en-US" sz="2000" dirty="0"/>
              <a:t>“And again He began to teach by the sea. And a great multitude was gathered to Him, so that He got into a boat and sat in it on the sea; and the whole multitude was on the land facing the sea”										             (Mark 4:1)</a:t>
            </a:r>
          </a:p>
          <a:p>
            <a:pPr marL="0" indent="0">
              <a:buNone/>
            </a:pPr>
            <a:r>
              <a:rPr lang="en-US" sz="2000" dirty="0"/>
              <a:t>“But He was in the stern, asleep on a pillow”											           (Mark 4:38)</a:t>
            </a:r>
          </a:p>
          <a:p>
            <a:pPr marL="0" indent="0">
              <a:buNone/>
            </a:pPr>
            <a:r>
              <a:rPr lang="en-US" sz="2000" dirty="0"/>
              <a:t>“Again, departing from the region of </a:t>
            </a:r>
            <a:r>
              <a:rPr lang="en-US" sz="2000" dirty="0" err="1"/>
              <a:t>Tyre</a:t>
            </a:r>
            <a:r>
              <a:rPr lang="en-US" sz="2000" dirty="0"/>
              <a:t> and Sidon, He came through the midst of the region of Decapolis to the Sea of Galilee”									           (Mark 7:31)</a:t>
            </a:r>
          </a:p>
        </p:txBody>
      </p:sp>
    </p:spTree>
    <p:extLst>
      <p:ext uri="{BB962C8B-B14F-4D97-AF65-F5344CB8AC3E}">
        <p14:creationId xmlns:p14="http://schemas.microsoft.com/office/powerpoint/2010/main" val="3365505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c) Numbers:</a:t>
            </a:r>
          </a:p>
          <a:p>
            <a:pPr marL="0" indent="0">
              <a:buNone/>
            </a:pPr>
            <a:r>
              <a:rPr lang="en-US" sz="2000" dirty="0"/>
              <a:t>Then the unclean spirits went out and entered the swine (there were about two thousand)”														           (Mark 5:13)</a:t>
            </a:r>
          </a:p>
          <a:p>
            <a:pPr marL="0" indent="0">
              <a:buNone/>
            </a:pPr>
            <a:r>
              <a:rPr lang="en-US" sz="2000" dirty="0"/>
              <a:t>“And He called the twelve to Himself, and began to send them out two by two, and gave them power over unclean spirits”										             (Mark 6:7)</a:t>
            </a:r>
          </a:p>
          <a:p>
            <a:pPr marL="0" indent="0">
              <a:buNone/>
            </a:pPr>
            <a:r>
              <a:rPr lang="en-US" sz="2000" dirty="0"/>
              <a:t>“So they sat down in ranks, in hundreds and in fifties”									           (Mark 6:40)</a:t>
            </a:r>
          </a:p>
          <a:p>
            <a:pPr marL="0" indent="0">
              <a:buNone/>
            </a:pPr>
            <a:r>
              <a:rPr lang="en-US" sz="2000" dirty="0"/>
              <a:t>d) Colors:</a:t>
            </a:r>
          </a:p>
          <a:p>
            <a:pPr marL="0" indent="0">
              <a:buNone/>
            </a:pPr>
            <a:r>
              <a:rPr lang="en-US" sz="2000" dirty="0"/>
              <a:t>“Then He commanded them to make them all sit down in groups on the green grass”															           (Mark 6:39)</a:t>
            </a:r>
          </a:p>
        </p:txBody>
      </p:sp>
    </p:spTree>
    <p:extLst>
      <p:ext uri="{BB962C8B-B14F-4D97-AF65-F5344CB8AC3E}">
        <p14:creationId xmlns:p14="http://schemas.microsoft.com/office/powerpoint/2010/main" val="3365505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“His clothes became shining, exceedingly white, like snow, such as no launderer on earth can whiten them”												             (Mark 9:3)</a:t>
            </a:r>
          </a:p>
          <a:p>
            <a:pPr marL="0" indent="0">
              <a:buNone/>
            </a:pPr>
            <a:r>
              <a:rPr lang="en-US" sz="2000" dirty="0"/>
              <a:t>e) Thoughts:</a:t>
            </a:r>
          </a:p>
          <a:p>
            <a:pPr marL="0" indent="0">
              <a:buNone/>
            </a:pPr>
            <a:r>
              <a:rPr lang="en-US" sz="2000" dirty="0"/>
              <a:t>“And some of the scribes were sitting there and reasoning in their hearts: Why does this Man speak blasphemies like this? Who can forgive sins but God alone?”															          (Mark 2:6-7)</a:t>
            </a:r>
          </a:p>
          <a:p>
            <a:pPr marL="0" indent="0">
              <a:buNone/>
            </a:pPr>
            <a:r>
              <a:rPr lang="en-US" sz="2000" dirty="0"/>
              <a:t>f) Feelings and Emotions:</a:t>
            </a:r>
          </a:p>
          <a:p>
            <a:pPr marL="0" indent="0">
              <a:buNone/>
            </a:pPr>
            <a:r>
              <a:rPr lang="en-US" sz="2000" dirty="0"/>
              <a:t>- The Disciples:</a:t>
            </a:r>
          </a:p>
          <a:p>
            <a:pPr marL="0" indent="0">
              <a:buNone/>
            </a:pPr>
            <a:r>
              <a:rPr lang="en-US" sz="2000" dirty="0"/>
              <a:t>“And they were greatly amazed in themselves beyond measure, and marveled”															           (Mark 6:51)</a:t>
            </a:r>
          </a:p>
        </p:txBody>
      </p:sp>
    </p:spTree>
    <p:extLst>
      <p:ext uri="{BB962C8B-B14F-4D97-AF65-F5344CB8AC3E}">
        <p14:creationId xmlns:p14="http://schemas.microsoft.com/office/powerpoint/2010/main" val="339541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“How hard it is for those who have riches to enter the kingdom of God! And the disciples were astonished at His words”										    (Mark 10:23-24)</a:t>
            </a:r>
          </a:p>
          <a:p>
            <a:pPr marL="0" indent="0">
              <a:buNone/>
            </a:pPr>
            <a:r>
              <a:rPr lang="en-US" sz="2000" dirty="0"/>
              <a:t>“Now they were on the road, going up to Jerusalem, and Jesus was going before them; and they were amazed. And as they followed they were afraid”																         (Mark 10:32)</a:t>
            </a:r>
          </a:p>
          <a:p>
            <a:pPr marL="0" indent="0">
              <a:buNone/>
            </a:pPr>
            <a:r>
              <a:rPr lang="en-US" sz="2000" dirty="0"/>
              <a:t>- The Lord Jesus:</a:t>
            </a:r>
          </a:p>
          <a:p>
            <a:pPr marL="0" indent="0">
              <a:buNone/>
            </a:pPr>
            <a:r>
              <a:rPr lang="en-US" sz="2000" dirty="0"/>
              <a:t>“Then Jesus, moved with compassion, stretched out His hand and touched him”															           (Mark 1:41)</a:t>
            </a:r>
          </a:p>
          <a:p>
            <a:pPr marL="0" indent="0">
              <a:buNone/>
            </a:pPr>
            <a:r>
              <a:rPr lang="en-US" sz="2000" dirty="0"/>
              <a:t>“And when He had looked around at them with anger, being grieved by</a:t>
            </a:r>
            <a:r>
              <a:rPr lang="is-IS" sz="2000" dirty="0"/>
              <a:t>… </a:t>
            </a:r>
            <a:endParaRPr lang="en-US" sz="2000" dirty="0"/>
          </a:p>
        </p:txBody>
      </p:sp>
    </p:spTree>
    <p:extLst>
      <p:ext uri="{BB962C8B-B14F-4D97-AF65-F5344CB8AC3E}">
        <p14:creationId xmlns:p14="http://schemas.microsoft.com/office/powerpoint/2010/main" val="339541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the hardness of their hearts, He said to the man: Stretch out your hand. </a:t>
            </a:r>
            <a:r>
              <a:rPr lang="en-US" sz="2000" dirty="0">
                <a:solidFill>
                  <a:prstClr val="black">
                    <a:lumMod val="65000"/>
                    <a:lumOff val="35000"/>
                  </a:prstClr>
                </a:solidFill>
              </a:rPr>
              <a:t>And he stretched it out, and his hand was restored as whole as the other</a:t>
            </a:r>
            <a:r>
              <a:rPr lang="en-US" sz="2000" dirty="0"/>
              <a:t>”							             (Mark 3:5)</a:t>
            </a:r>
          </a:p>
          <a:p>
            <a:pPr marL="0" indent="0">
              <a:buNone/>
            </a:pPr>
            <a:r>
              <a:rPr lang="en-US" sz="2000" dirty="0"/>
              <a:t>“But He sighed deeply in His spirit, and said: Why does this generation seek a sign?”															           (Mark 8:12)</a:t>
            </a:r>
          </a:p>
          <a:p>
            <a:pPr marL="0" indent="0">
              <a:buNone/>
            </a:pPr>
            <a:r>
              <a:rPr lang="en-US" sz="2000" dirty="0"/>
              <a:t>“But when Jesus saw it, He was greatly displeased and said to them: Let the little children come to Me, and do not forbid them; for of such is the kingdom of God”														         (Mark 10:14)</a:t>
            </a:r>
          </a:p>
          <a:p>
            <a:pPr marL="0" indent="0">
              <a:buNone/>
            </a:pPr>
            <a:r>
              <a:rPr lang="en-US" sz="2000" dirty="0"/>
              <a:t>“Then Jesus, looking at him, loved him”											         (Mark 10:21)</a:t>
            </a:r>
          </a:p>
        </p:txBody>
      </p:sp>
    </p:spTree>
    <p:extLst>
      <p:ext uri="{BB962C8B-B14F-4D97-AF65-F5344CB8AC3E}">
        <p14:creationId xmlns:p14="http://schemas.microsoft.com/office/powerpoint/2010/main" val="339541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a:solidFill>
                  <a:prstClr val="black">
                    <a:lumMod val="65000"/>
                    <a:lumOff val="35000"/>
                  </a:prstClr>
                </a:solidFill>
              </a:rPr>
              <a:t>d) St. Peter resorted to this house when he was miraculously delivered from the prison by the angel:</a:t>
            </a:r>
          </a:p>
          <a:p>
            <a:pPr marL="0" indent="0">
              <a:buClr>
                <a:srgbClr val="2C7C9F">
                  <a:lumMod val="60000"/>
                  <a:lumOff val="40000"/>
                </a:srgbClr>
              </a:buClr>
              <a:buNone/>
            </a:pPr>
            <a:r>
              <a:rPr lang="en-US" sz="2000" dirty="0">
                <a:solidFill>
                  <a:prstClr val="black">
                    <a:lumMod val="65000"/>
                    <a:lumOff val="35000"/>
                  </a:prstClr>
                </a:solidFill>
              </a:rPr>
              <a:t>“So, when he had considered this, he came to the house of Mary, the mother of John whose surname was Mark, where many were gathered together praying”													                     (Acts 12:12)</a:t>
            </a:r>
          </a:p>
          <a:p>
            <a:pPr marL="0" indent="0">
              <a:buClr>
                <a:srgbClr val="2C7C9F">
                  <a:lumMod val="60000"/>
                  <a:lumOff val="40000"/>
                </a:srgbClr>
              </a:buClr>
              <a:buNone/>
            </a:pPr>
            <a:r>
              <a:rPr lang="en-US" sz="2000" dirty="0">
                <a:solidFill>
                  <a:prstClr val="black">
                    <a:lumMod val="65000"/>
                    <a:lumOff val="35000"/>
                  </a:prstClr>
                </a:solidFill>
              </a:rPr>
              <a:t>6. St. Mark was the nephew of St. Barnabas, one of the 72 apostles, or they might be cousins:</a:t>
            </a:r>
          </a:p>
          <a:p>
            <a:pPr marL="0" indent="0">
              <a:buClr>
                <a:srgbClr val="2C7C9F">
                  <a:lumMod val="60000"/>
                  <a:lumOff val="40000"/>
                </a:srgbClr>
              </a:buClr>
              <a:buNone/>
            </a:pPr>
            <a:r>
              <a:rPr lang="en-US" sz="2000" dirty="0"/>
              <a:t>“Aristarchus my fellow prisoner greets you, with Mark the cousin of Barnabas (about whom you received instructions: if he comes to you, welcome him)”															  (Colossians 4:10)</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93621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“And He took Peter, James, and John with Him, and He began to be</a:t>
            </a:r>
            <a:r>
              <a:rPr lang="is-IS" sz="2000" dirty="0"/>
              <a:t> </a:t>
            </a:r>
            <a:r>
              <a:rPr lang="en-US" sz="2000" dirty="0"/>
              <a:t>troubled and deeply distressed. Then He said to them: My soul is exceedingly sorrowful, even to death. Stay here and watch”									    (Mark 14:33-34)</a:t>
            </a:r>
          </a:p>
          <a:p>
            <a:pPr marL="0" indent="0">
              <a:buNone/>
            </a:pPr>
            <a:r>
              <a:rPr lang="en-US" sz="2000" dirty="0"/>
              <a:t>8. St. Mark offers his version of Christ’s life, acts, crucifixion and resurrection in a graphic, swift, consequent, chronological and wonderful way.</a:t>
            </a:r>
          </a:p>
          <a:p>
            <a:pPr marL="0" indent="0">
              <a:buNone/>
            </a:pPr>
            <a:r>
              <a:rPr lang="en-US" sz="2000" dirty="0"/>
              <a:t>9. He always intended to portray the events in a very colorful, graphic, meticulous and live way and the present tense is used frequently.</a:t>
            </a:r>
          </a:p>
          <a:p>
            <a:pPr marL="0" indent="0">
              <a:buNone/>
            </a:pPr>
            <a:r>
              <a:rPr lang="en-US" sz="2000" dirty="0"/>
              <a:t>10. Though his style appears to be simple and spontaneous, it is very vivid and bright.</a:t>
            </a:r>
          </a:p>
          <a:p>
            <a:pPr marL="0" indent="0">
              <a:buNone/>
            </a:pPr>
            <a:r>
              <a:rPr lang="en-US" sz="2000" dirty="0"/>
              <a:t>11. He uses certain words frequently:</a:t>
            </a:r>
          </a:p>
        </p:txBody>
      </p:sp>
    </p:spTree>
    <p:extLst>
      <p:ext uri="{BB962C8B-B14F-4D97-AF65-F5344CB8AC3E}">
        <p14:creationId xmlns:p14="http://schemas.microsoft.com/office/powerpoint/2010/main" val="339541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 ‘Immediately,’ 36 times:</a:t>
            </a:r>
          </a:p>
          <a:p>
            <a:pPr marL="0" indent="0">
              <a:buNone/>
            </a:pPr>
            <a:r>
              <a:rPr lang="en-US" sz="2000" dirty="0"/>
              <a:t>“And immediately, coming up from the water, He saw the heavens parting and the Spirit descending upon Him like a dove”										           (Mark 1:10)</a:t>
            </a:r>
          </a:p>
          <a:p>
            <a:pPr marL="0" indent="0">
              <a:buNone/>
            </a:pPr>
            <a:r>
              <a:rPr lang="en-US" sz="2000" dirty="0"/>
              <a:t>b) ‘Many,’ 44 times:</a:t>
            </a:r>
          </a:p>
          <a:p>
            <a:pPr marL="0" indent="0">
              <a:buNone/>
            </a:pPr>
            <a:r>
              <a:rPr lang="en-US" sz="2000" dirty="0"/>
              <a:t>“For He healed many, so that as many as had afflictions pressed about Him to touch Him”														           (Mark 3:10)</a:t>
            </a:r>
          </a:p>
          <a:p>
            <a:pPr marL="0" indent="0">
              <a:buNone/>
            </a:pPr>
            <a:r>
              <a:rPr lang="en-US" sz="2000" dirty="0"/>
              <a:t>c) ‘All,’ 79 times. While St. Mark wrote originally to the Romans, he used this word much to show the universality of the message of the Gospel, which includes the Gentiles also:</a:t>
            </a:r>
          </a:p>
        </p:txBody>
      </p:sp>
    </p:spTree>
    <p:extLst>
      <p:ext uri="{BB962C8B-B14F-4D97-AF65-F5344CB8AC3E}">
        <p14:creationId xmlns:p14="http://schemas.microsoft.com/office/powerpoint/2010/main" val="2769762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“And he departed and began to proclaim in Decapolis all that Jesus had done for him; and all marveled”												           (Mark 5:20)</a:t>
            </a:r>
          </a:p>
          <a:p>
            <a:pPr marL="0" indent="0">
              <a:buNone/>
            </a:pPr>
            <a:r>
              <a:rPr lang="en-US" sz="2000" dirty="0"/>
              <a:t>12. The word ‘gospel’ seems to be close to St. Mark’s heart:</a:t>
            </a:r>
          </a:p>
          <a:p>
            <a:pPr marL="0" indent="0">
              <a:buNone/>
            </a:pPr>
            <a:r>
              <a:rPr lang="en-US" sz="2000" dirty="0"/>
              <a:t>a) Most scholars believe that he was the first to use it to denote the book that presents the life of our Lord Jesus Christ as glad tidings to the world. He starts with it as a title to his book:</a:t>
            </a:r>
          </a:p>
          <a:p>
            <a:pPr marL="0" indent="0">
              <a:buNone/>
            </a:pPr>
            <a:r>
              <a:rPr lang="en-US" sz="2000" dirty="0"/>
              <a:t>“The beginning of the gospel of Jesus Christ”										             (Mark 1:1)</a:t>
            </a:r>
          </a:p>
          <a:p>
            <a:pPr marL="0" indent="0">
              <a:buNone/>
            </a:pPr>
            <a:r>
              <a:rPr lang="en-US" sz="2000" dirty="0"/>
              <a:t>b) The word ‘gospel’ is repeated 8 times throughout his Gospel, which is more than it is in any other Gospel. As he preached among the Gentiles, pagans and philosophers especially in Alexandria, he felt the true joy</a:t>
            </a:r>
            <a:r>
              <a:rPr lang="is-IS" sz="2000" dirty="0"/>
              <a:t>… </a:t>
            </a:r>
            <a:endParaRPr lang="en-US" sz="2000" dirty="0"/>
          </a:p>
        </p:txBody>
      </p:sp>
    </p:spTree>
    <p:extLst>
      <p:ext uri="{BB962C8B-B14F-4D97-AF65-F5344CB8AC3E}">
        <p14:creationId xmlns:p14="http://schemas.microsoft.com/office/powerpoint/2010/main" val="1320814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1"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uiExpand="1"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that came upon them by the coming of the Savior and reconciling them with God by means of the sacrifice of the Cross:</a:t>
            </a:r>
          </a:p>
          <a:p>
            <a:pPr marL="0" indent="0">
              <a:buNone/>
            </a:pPr>
            <a:r>
              <a:rPr lang="en-US" sz="2000" dirty="0"/>
              <a:t>“The time is fulfilled, and the kingdom of God is at hand. Repent, and believe in the gospel”														           (Mark 1:15)</a:t>
            </a:r>
          </a:p>
          <a:p>
            <a:pPr marL="0" indent="0">
              <a:buNone/>
            </a:pPr>
            <a:r>
              <a:rPr lang="en-US" sz="2000" dirty="0"/>
              <a:t>c) We see only St. Mark mentioning the word ‘gospel,’ while quoting the Lord’s saying in:</a:t>
            </a:r>
          </a:p>
          <a:p>
            <a:pPr marL="0" indent="0">
              <a:buNone/>
            </a:pPr>
            <a:r>
              <a:rPr lang="en-US" sz="2000" dirty="0" err="1"/>
              <a:t>i</a:t>
            </a:r>
            <a:r>
              <a:rPr lang="en-US" sz="2000" dirty="0"/>
              <a:t>. “For whoever desires to save his life will lose it, but whoever loses his life for My sake and the gospel’s will save it”											           (Mark 8:35)</a:t>
            </a:r>
          </a:p>
          <a:p>
            <a:pPr marL="0" indent="0">
              <a:buNone/>
            </a:pPr>
            <a:r>
              <a:rPr lang="en-US" sz="2000" dirty="0"/>
              <a:t>“For whoever desires to save his life will lose it, but whoever loses his life for My sake will find it”													    (Matthew 16:25)</a:t>
            </a:r>
          </a:p>
        </p:txBody>
      </p:sp>
    </p:spTree>
    <p:extLst>
      <p:ext uri="{BB962C8B-B14F-4D97-AF65-F5344CB8AC3E}">
        <p14:creationId xmlns:p14="http://schemas.microsoft.com/office/powerpoint/2010/main" val="4011351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“For whoever desires to save his life will lose it, but whoever loses his life for My sake will save it”													           (Luke 9:24)</a:t>
            </a:r>
          </a:p>
          <a:p>
            <a:pPr marL="0" indent="0">
              <a:buNone/>
            </a:pPr>
            <a:r>
              <a:rPr lang="en-US" sz="2000" dirty="0"/>
              <a:t>ii. “Assuredly, I say to you, there is no one who has left house or brothers or sisters or father or mother or wife or children or lands, for My sake and the gospel’s, who shall not receive a hundredfold now in this time—houses and brothers and sisters and mothers and children and lands, with persecutions—and in the age to come, eternal life”										    (Mark 10:29-30)</a:t>
            </a:r>
          </a:p>
          <a:p>
            <a:pPr marL="0" indent="0">
              <a:buNone/>
            </a:pPr>
            <a:r>
              <a:rPr lang="en-US" sz="2000" dirty="0"/>
              <a:t>“And everyone who has left houses or brothers or sisters or father or mother or wife or children or lands, for My name’s sake, shall receive a hundredfold, and inherit eternal life”												    (Matthew 19:29)</a:t>
            </a:r>
          </a:p>
        </p:txBody>
      </p:sp>
    </p:spTree>
    <p:extLst>
      <p:ext uri="{BB962C8B-B14F-4D97-AF65-F5344CB8AC3E}">
        <p14:creationId xmlns:p14="http://schemas.microsoft.com/office/powerpoint/2010/main" val="3176981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“Assuredly, I say to you, there is no one who has left house or parents or brothers or wife or children, for the sake of the kingdom of God, who shall not receive many times more in this present time, and in the age to come eternal life”														         (Luke 18:28)</a:t>
            </a:r>
          </a:p>
          <a:p>
            <a:pPr marL="0" indent="0">
              <a:buNone/>
            </a:pPr>
            <a:r>
              <a:rPr lang="en-US" sz="2000" dirty="0"/>
              <a:t>13. The book revolves around the suffering of the Lord Christ, thus it may be called ‘the Gospel of the Suffering Christ’:</a:t>
            </a:r>
          </a:p>
          <a:p>
            <a:pPr marL="0" indent="0">
              <a:buNone/>
            </a:pPr>
            <a:r>
              <a:rPr lang="en-US" sz="2000" dirty="0"/>
              <a:t>- The sayings of our Lord about pain and suffering constitutes a major principal in this Gospel. Also, around one third of the Gospel narrates the events of the Passion week:</a:t>
            </a:r>
          </a:p>
          <a:p>
            <a:pPr marL="0" indent="0">
              <a:buNone/>
            </a:pPr>
            <a:r>
              <a:rPr lang="en-US" sz="2000" dirty="0"/>
              <a:t>“She has done what she could. She has come beforehand to anoint My body for burial”														           (Mark 14:8)</a:t>
            </a:r>
          </a:p>
        </p:txBody>
      </p:sp>
    </p:spTree>
    <p:extLst>
      <p:ext uri="{BB962C8B-B14F-4D97-AF65-F5344CB8AC3E}">
        <p14:creationId xmlns:p14="http://schemas.microsoft.com/office/powerpoint/2010/main" val="3176981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 The Gospel focuses on the necessity of accepting the sufferings, sharing our Lord in His sufferings for us. This made some call it ‘the Gospel of the Martyr’, where they claimed it to be written mainly to a group of suffering Christians, in order to help and encourage them while facing martyrdom:</a:t>
            </a:r>
          </a:p>
          <a:p>
            <a:pPr marL="0" indent="0">
              <a:buNone/>
            </a:pPr>
            <a:r>
              <a:rPr lang="en-US" sz="2000" dirty="0"/>
              <a:t>“Whoever desires to come after Me, let him deny himself, and take up his cross, and follow Me”														           (Mark 8:34)</a:t>
            </a:r>
          </a:p>
          <a:p>
            <a:pPr marL="0" indent="0">
              <a:buNone/>
            </a:pPr>
            <a:r>
              <a:rPr lang="en-US" sz="2000" dirty="0"/>
              <a:t>14. The Evangelist highlighted the conflict between the Lord Christ and the Jews, to encourage the Romans to accept Him whom the Jews rejected:</a:t>
            </a:r>
          </a:p>
          <a:p>
            <a:pPr marL="0" indent="0">
              <a:buNone/>
            </a:pPr>
            <a:r>
              <a:rPr lang="en-US" sz="2000" dirty="0"/>
              <a:t>- This is especially that the Lord always faced them with power and defeated them with His wisdom:</a:t>
            </a:r>
          </a:p>
        </p:txBody>
      </p:sp>
    </p:spTree>
    <p:extLst>
      <p:ext uri="{BB962C8B-B14F-4D97-AF65-F5344CB8AC3E}">
        <p14:creationId xmlns:p14="http://schemas.microsoft.com/office/powerpoint/2010/main" val="3176981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“Therefore what will the owner of the vineyard do? He will come and destroy the vinedressers, and give the vineyard to others… And they sought to lay hands on Him, but feared the multitude, for they knew He had spoken the parable against them. So they left Him and went away”							      (Mark 12:9,12)</a:t>
            </a:r>
          </a:p>
          <a:p>
            <a:pPr marL="0" indent="0">
              <a:buNone/>
            </a:pPr>
            <a:r>
              <a:rPr lang="en-US" sz="2000" dirty="0"/>
              <a:t>- When they crucified Him, it was not out of weakness on His side, where He went ahead and declared to His Disciples about His crucifixion, affirming that at three different times, assuring that He would rise after three days:</a:t>
            </a:r>
          </a:p>
          <a:p>
            <a:pPr marL="0" indent="0">
              <a:buNone/>
            </a:pPr>
            <a:r>
              <a:rPr lang="en-US" sz="2000" dirty="0"/>
              <a:t>“Then He took the twelve aside again and began to tell them the things that would happen to Him: Behold, we are going up to Jerusalem, and the Son of Man will be betrayed to the chief priests and to the scribes; and they will condemn Him to death and deliver Him to the Gentiles; and they will mock Him, and scourge Him, and spit on Him, and kill Him. And the</a:t>
            </a:r>
            <a:r>
              <a:rPr lang="is-IS" sz="2000" dirty="0"/>
              <a:t>… </a:t>
            </a:r>
            <a:endParaRPr lang="en-US" sz="2000" dirty="0"/>
          </a:p>
        </p:txBody>
      </p:sp>
    </p:spTree>
    <p:extLst>
      <p:ext uri="{BB962C8B-B14F-4D97-AF65-F5344CB8AC3E}">
        <p14:creationId xmlns:p14="http://schemas.microsoft.com/office/powerpoint/2010/main" val="3176981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third day He will rise again”													    (Mark 10:32-34)</a:t>
            </a:r>
          </a:p>
          <a:p>
            <a:pPr marL="0" indent="0">
              <a:buNone/>
            </a:pPr>
            <a:r>
              <a:rPr lang="en-US" sz="2000" dirty="0"/>
              <a:t>15. The Gospel presented the Lord Jesus as a unique Teacher:</a:t>
            </a:r>
          </a:p>
          <a:p>
            <a:pPr marL="0" indent="0">
              <a:buNone/>
            </a:pPr>
            <a:r>
              <a:rPr lang="en-US" sz="2000" dirty="0"/>
              <a:t>a) He did not come with teachings and commandments only, but rather He taught through practical love and compassion, with power and authority and thus people were attracted to Him.</a:t>
            </a:r>
          </a:p>
          <a:p>
            <a:pPr marL="0" indent="0">
              <a:buNone/>
            </a:pPr>
            <a:r>
              <a:rPr lang="en-US" sz="2000" dirty="0"/>
              <a:t>b) He did not use the traditional way of the Rabbis in teaching, where they used to sit and those who learn sit around them, but He was that Teacher who lived among His Disciples, and they accompanied Him in a practical fellowship.</a:t>
            </a:r>
          </a:p>
          <a:p>
            <a:pPr marL="0" indent="0">
              <a:buNone/>
            </a:pPr>
            <a:r>
              <a:rPr lang="en-US" sz="2000" dirty="0"/>
              <a:t>c) He teaches everyone and everywhere:</a:t>
            </a:r>
          </a:p>
        </p:txBody>
      </p:sp>
    </p:spTree>
    <p:extLst>
      <p:ext uri="{BB962C8B-B14F-4D97-AF65-F5344CB8AC3E}">
        <p14:creationId xmlns:p14="http://schemas.microsoft.com/office/powerpoint/2010/main" val="3176981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err="1"/>
              <a:t>i</a:t>
            </a:r>
            <a:r>
              <a:rPr lang="en-US" sz="2000" dirty="0"/>
              <a:t>. In the synagogue and the temple:</a:t>
            </a:r>
          </a:p>
          <a:p>
            <a:pPr marL="0" indent="0">
              <a:buNone/>
            </a:pPr>
            <a:r>
              <a:rPr lang="en-US" sz="2000" dirty="0"/>
              <a:t>“Then they went into Capernaum, and immediately on the Sabbath He entered the synagogue and taught”												           (Mark 1:21)</a:t>
            </a:r>
          </a:p>
          <a:p>
            <a:pPr marL="0" indent="0">
              <a:buNone/>
            </a:pPr>
            <a:r>
              <a:rPr lang="en-US" sz="2000" dirty="0"/>
              <a:t>ii. Teaches the multitudes:</a:t>
            </a:r>
          </a:p>
          <a:p>
            <a:pPr marL="0" indent="0">
              <a:buNone/>
            </a:pPr>
            <a:r>
              <a:rPr lang="en-US" sz="2000" dirty="0"/>
              <a:t>“Then He went out again by the sea; and all the multitude came to Him, and He taught them”														           (Mark 2:13)</a:t>
            </a:r>
          </a:p>
          <a:p>
            <a:pPr marL="0" indent="0">
              <a:buNone/>
            </a:pPr>
            <a:r>
              <a:rPr lang="en-US" sz="2000" dirty="0"/>
              <a:t>iii. Teaches His Disciples:</a:t>
            </a:r>
          </a:p>
          <a:p>
            <a:pPr marL="0" indent="0">
              <a:buNone/>
            </a:pPr>
            <a:r>
              <a:rPr lang="en-US" sz="2000" dirty="0"/>
              <a:t>“When He had entered a house away from the crowd, His disciples asked Him concerning the parable. So He said to them: Are you thus without</a:t>
            </a:r>
            <a:r>
              <a:rPr lang="is-IS" sz="2000" dirty="0"/>
              <a:t>… </a:t>
            </a:r>
            <a:endParaRPr lang="en-US" sz="2000" dirty="0"/>
          </a:p>
        </p:txBody>
      </p:sp>
    </p:spTree>
    <p:extLst>
      <p:ext uri="{BB962C8B-B14F-4D97-AF65-F5344CB8AC3E}">
        <p14:creationId xmlns:p14="http://schemas.microsoft.com/office/powerpoint/2010/main" val="2441118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solidFill>
                  <a:prstClr val="black">
                    <a:lumMod val="65000"/>
                    <a:lumOff val="35000"/>
                  </a:prstClr>
                </a:solidFill>
              </a:rPr>
              <a:t>“</a:t>
            </a:r>
            <a:r>
              <a:rPr lang="en-US" sz="2000" dirty="0"/>
              <a:t>And Marcus, sister's son to Barnabas”										       (Colossians 4:10 KJV)</a:t>
            </a:r>
          </a:p>
          <a:p>
            <a:pPr marL="0" indent="0">
              <a:buClr>
                <a:srgbClr val="2C7C9F">
                  <a:lumMod val="60000"/>
                  <a:lumOff val="40000"/>
                </a:srgbClr>
              </a:buClr>
              <a:buNone/>
            </a:pPr>
            <a:r>
              <a:rPr lang="en-US" sz="2000" dirty="0">
                <a:solidFill>
                  <a:prstClr val="black">
                    <a:lumMod val="65000"/>
                    <a:lumOff val="35000"/>
                  </a:prstClr>
                </a:solidFill>
              </a:rPr>
              <a:t>7. St. Mark was of a rich family, well educated religiously and secularly, fluent in Hebrew, Latin and Greek.</a:t>
            </a:r>
          </a:p>
          <a:p>
            <a:pPr marL="0" indent="0">
              <a:buClr>
                <a:srgbClr val="2C7C9F">
                  <a:lumMod val="60000"/>
                  <a:lumOff val="40000"/>
                </a:srgbClr>
              </a:buClr>
              <a:buNone/>
            </a:pPr>
            <a:r>
              <a:rPr lang="en-US" sz="2000" i="1" dirty="0"/>
              <a:t>III. </a:t>
            </a:r>
            <a:r>
              <a:rPr lang="en-US" sz="2000" i="1" u="sng" dirty="0"/>
              <a:t>His Discipleship to the Lord Christ:</a:t>
            </a:r>
          </a:p>
          <a:p>
            <a:pPr marL="0" lvl="0" indent="0">
              <a:buClr>
                <a:srgbClr val="2C7C9F">
                  <a:lumMod val="60000"/>
                  <a:lumOff val="40000"/>
                </a:srgbClr>
              </a:buClr>
              <a:buNone/>
            </a:pPr>
            <a:r>
              <a:rPr lang="en-US" sz="2000" dirty="0">
                <a:solidFill>
                  <a:prstClr val="black">
                    <a:lumMod val="65000"/>
                    <a:lumOff val="35000"/>
                  </a:prstClr>
                </a:solidFill>
              </a:rPr>
              <a:t>1. St. Mark was one of the 72 apostles, whom our Lord appointed for Ministry.</a:t>
            </a:r>
          </a:p>
          <a:p>
            <a:pPr marL="0" indent="0">
              <a:buClr>
                <a:srgbClr val="2C7C9F">
                  <a:lumMod val="60000"/>
                  <a:lumOff val="40000"/>
                </a:srgbClr>
              </a:buClr>
              <a:buNone/>
            </a:pPr>
            <a:r>
              <a:rPr lang="en-US" sz="2000" dirty="0">
                <a:solidFill>
                  <a:prstClr val="black">
                    <a:lumMod val="65000"/>
                    <a:lumOff val="35000"/>
                  </a:prstClr>
                </a:solidFill>
              </a:rPr>
              <a:t>2. </a:t>
            </a:r>
            <a:r>
              <a:rPr lang="en-US" sz="2000" dirty="0"/>
              <a:t>Church tradition states that St. Mark was one of the attendants who served at the feast in Cana of Galilee at which our Lord turned the water into wine:</a:t>
            </a:r>
          </a:p>
          <a:p>
            <a:pPr marL="0" indent="0">
              <a:buClr>
                <a:srgbClr val="2C7C9F">
                  <a:lumMod val="60000"/>
                  <a:lumOff val="40000"/>
                </a:srgbClr>
              </a:buClr>
              <a:buNone/>
            </a:pPr>
            <a:r>
              <a:rPr lang="en-US" sz="2000" dirty="0">
                <a:solidFill>
                  <a:prstClr val="black">
                    <a:lumMod val="65000"/>
                    <a:lumOff val="35000"/>
                  </a:prstClr>
                </a:solidFill>
              </a:rPr>
              <a:t>“On the third day there was a wedding in Cana of Galilee, and the… </a:t>
            </a:r>
          </a:p>
        </p:txBody>
      </p:sp>
    </p:spTree>
    <p:extLst>
      <p:ext uri="{BB962C8B-B14F-4D97-AF65-F5344CB8AC3E}">
        <p14:creationId xmlns:p14="http://schemas.microsoft.com/office/powerpoint/2010/main" val="93621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understanding also? Do you not perceive that whatever enters a man from outside cannot defile him, because it does not enter his heart but his stomach, and is eliminated, thus purifying all foods?”									      (Mark 7:17-19)</a:t>
            </a:r>
          </a:p>
          <a:p>
            <a:pPr marL="0" indent="0">
              <a:buNone/>
            </a:pPr>
            <a:r>
              <a:rPr lang="en-US" sz="2000" dirty="0"/>
              <a:t>d) His main teaching subject is more than giving a group of teachings and commandments; it is that He is giving Himself for us, that we may receive Him and share with Him in the sufferings:</a:t>
            </a:r>
          </a:p>
          <a:p>
            <a:pPr marL="0" indent="0">
              <a:buNone/>
            </a:pPr>
            <a:r>
              <a:rPr lang="en-US" sz="2000" dirty="0"/>
              <a:t>“For He taught His disciples and said to them: The Son of Man is being betrayed into the hands of men, and they will kill Him. And after He is killed, He will rise the third day”												           (Mark 9:31)</a:t>
            </a:r>
          </a:p>
          <a:p>
            <a:pPr marL="0" indent="0">
              <a:buNone/>
            </a:pPr>
            <a:r>
              <a:rPr lang="en-US" sz="2000" dirty="0"/>
              <a:t>e) The Greek word ‘</a:t>
            </a:r>
            <a:r>
              <a:rPr lang="en-US" sz="2000" dirty="0" err="1"/>
              <a:t>Didasklon</a:t>
            </a:r>
            <a:r>
              <a:rPr lang="en-US" sz="2000" dirty="0"/>
              <a:t>’, which is in English ‘to teach’, appeared in the Gospel of St. Mark more than in any other book in the New Testament:</a:t>
            </a:r>
          </a:p>
        </p:txBody>
      </p:sp>
    </p:spTree>
    <p:extLst>
      <p:ext uri="{BB962C8B-B14F-4D97-AF65-F5344CB8AC3E}">
        <p14:creationId xmlns:p14="http://schemas.microsoft.com/office/powerpoint/2010/main" val="3176981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“And when the Sabbath had come, He began to teach in the synagogue”							             (Mark 6:2)</a:t>
            </a:r>
          </a:p>
          <a:p>
            <a:pPr marL="0" indent="0">
              <a:buNone/>
            </a:pPr>
            <a:r>
              <a:rPr lang="en-US" sz="2000" dirty="0"/>
              <a:t>f) The Lord Christ was called ‘Teacher’ 12 times in this Gospel, not only by Himself, His Disciples and the multitudes, but also by those who were resisting Him as the Pharisees, the </a:t>
            </a:r>
            <a:r>
              <a:rPr lang="en-US" sz="2000" dirty="0" err="1"/>
              <a:t>Herodians</a:t>
            </a:r>
            <a:r>
              <a:rPr lang="en-US" sz="2000" dirty="0"/>
              <a:t>, the Sadducees and the Scribes:</a:t>
            </a:r>
          </a:p>
          <a:p>
            <a:pPr marL="0" indent="0">
              <a:buNone/>
            </a:pPr>
            <a:r>
              <a:rPr lang="en-US" sz="2000" dirty="0"/>
              <a:t>“Then they sent to Him some of the Pharisees and the </a:t>
            </a:r>
            <a:r>
              <a:rPr lang="en-US" sz="2000" dirty="0" err="1"/>
              <a:t>Herodians</a:t>
            </a:r>
            <a:r>
              <a:rPr lang="en-US" sz="2000" dirty="0"/>
              <a:t>, to catch Him in His words. When they had come, they said to Him: Teacher, we know that You are true, and care about no one; for You do not regard the person of men, but teach the way of God in truth. Is it lawful to pay taxes to Caesar, or not? Shall we pay, or shall we not pay?”									    (Mark 12:13-15)</a:t>
            </a:r>
          </a:p>
          <a:p>
            <a:pPr marL="0" indent="0">
              <a:buNone/>
            </a:pPr>
            <a:r>
              <a:rPr lang="en-US" sz="2000" dirty="0"/>
              <a:t>16. The Gospel of St. Mark is ‘the Gospel of Victory’. It is victory over</a:t>
            </a:r>
            <a:r>
              <a:rPr lang="is-IS" sz="2000" dirty="0"/>
              <a:t>… </a:t>
            </a:r>
            <a:endParaRPr lang="en-US" sz="2000" dirty="0"/>
          </a:p>
        </p:txBody>
      </p:sp>
    </p:spTree>
    <p:extLst>
      <p:ext uri="{BB962C8B-B14F-4D97-AF65-F5344CB8AC3E}">
        <p14:creationId xmlns:p14="http://schemas.microsoft.com/office/powerpoint/2010/main" val="3176981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the evil powers and saving the creation from their authority, through having a personal relationship with the Teacher, as a Conqueror and Victor:</a:t>
            </a:r>
          </a:p>
          <a:p>
            <a:pPr marL="0" indent="0">
              <a:buNone/>
            </a:pPr>
            <a:r>
              <a:rPr lang="en-US" sz="2000" dirty="0"/>
              <a:t>“He who believes and is baptized will be saved; but he who does not believe will be condemned… In My name they will cast out demons; they will speak with new tongues; they will take up serpents”									    (Mark 16:16-18)</a:t>
            </a:r>
          </a:p>
          <a:p>
            <a:pPr marL="0" lvl="0" indent="0">
              <a:buClr>
                <a:srgbClr val="2C7C9F">
                  <a:lumMod val="60000"/>
                  <a:lumOff val="40000"/>
                </a:srgbClr>
              </a:buClr>
              <a:buNone/>
            </a:pPr>
            <a:r>
              <a:rPr lang="en-US" b="1" dirty="0">
                <a:solidFill>
                  <a:prstClr val="black">
                    <a:lumMod val="65000"/>
                    <a:lumOff val="35000"/>
                  </a:prstClr>
                </a:solidFill>
              </a:rPr>
              <a:t>Purpose of Writing:</a:t>
            </a:r>
          </a:p>
          <a:p>
            <a:pPr marL="0" lvl="0" indent="0">
              <a:buClr>
                <a:srgbClr val="2C7C9F">
                  <a:lumMod val="60000"/>
                  <a:lumOff val="40000"/>
                </a:srgbClr>
              </a:buClr>
              <a:buNone/>
            </a:pPr>
            <a:r>
              <a:rPr lang="en-US" sz="2000" i="1" dirty="0">
                <a:solidFill>
                  <a:prstClr val="black">
                    <a:lumMod val="65000"/>
                    <a:lumOff val="35000"/>
                  </a:prstClr>
                </a:solidFill>
              </a:rPr>
              <a:t>1. </a:t>
            </a:r>
            <a:r>
              <a:rPr lang="en-US" sz="2000" i="1" u="sng" dirty="0">
                <a:solidFill>
                  <a:prstClr val="black">
                    <a:lumMod val="65000"/>
                    <a:lumOff val="35000"/>
                  </a:prstClr>
                </a:solidFill>
              </a:rPr>
              <a:t>To Introduce Christ as the Mighty Savior, Who Being the Son of God, Became the Son of Man, to Serve and Save Mankind from the Evil Powers of the World:</a:t>
            </a:r>
          </a:p>
          <a:p>
            <a:pPr marL="0" lvl="0" indent="0">
              <a:buClr>
                <a:srgbClr val="2C7C9F">
                  <a:lumMod val="60000"/>
                  <a:lumOff val="40000"/>
                </a:srgbClr>
              </a:buClr>
              <a:buNone/>
            </a:pPr>
            <a:r>
              <a:rPr lang="en-US" sz="2000" dirty="0">
                <a:solidFill>
                  <a:prstClr val="black">
                    <a:lumMod val="65000"/>
                    <a:lumOff val="35000"/>
                  </a:prstClr>
                </a:solidFill>
              </a:rPr>
              <a:t>“For even the Son of Man did not come to be served, but to serve, and to give His life a ransom for many”												         (Mark 10:45)</a:t>
            </a:r>
            <a:endParaRPr lang="en-US" sz="2000" dirty="0"/>
          </a:p>
        </p:txBody>
      </p:sp>
    </p:spTree>
    <p:extLst>
      <p:ext uri="{BB962C8B-B14F-4D97-AF65-F5344CB8AC3E}">
        <p14:creationId xmlns:p14="http://schemas.microsoft.com/office/powerpoint/2010/main" val="3176981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i="1" dirty="0">
                <a:solidFill>
                  <a:prstClr val="black">
                    <a:lumMod val="65000"/>
                    <a:lumOff val="35000"/>
                  </a:prstClr>
                </a:solidFill>
              </a:rPr>
              <a:t>2. </a:t>
            </a:r>
            <a:r>
              <a:rPr lang="en-US" sz="2000" i="1" u="sng" dirty="0">
                <a:solidFill>
                  <a:prstClr val="black">
                    <a:lumMod val="65000"/>
                    <a:lumOff val="35000"/>
                  </a:prstClr>
                </a:solidFill>
              </a:rPr>
              <a:t>To Present Him as the Sovereign King, Who has Ultimate Authority, the Miracle and Wonder Maker:</a:t>
            </a:r>
          </a:p>
          <a:p>
            <a:pPr marL="0" indent="0">
              <a:buClr>
                <a:srgbClr val="2C7C9F">
                  <a:lumMod val="60000"/>
                  <a:lumOff val="40000"/>
                </a:srgbClr>
              </a:buClr>
              <a:buNone/>
            </a:pPr>
            <a:r>
              <a:rPr lang="en-US" sz="2000" dirty="0">
                <a:solidFill>
                  <a:prstClr val="black">
                    <a:lumMod val="65000"/>
                    <a:lumOff val="35000"/>
                  </a:prstClr>
                </a:solidFill>
              </a:rPr>
              <a:t>“Then He healed many who were sick with various diseases, and cast out many demons; and He did not allow the demons to speak, because they knew Him”															           (Mark 1:34)</a:t>
            </a:r>
          </a:p>
          <a:p>
            <a:pPr marL="0" indent="0">
              <a:buNone/>
            </a:pPr>
            <a:r>
              <a:rPr lang="en-US" b="1" dirty="0"/>
              <a:t>Contents</a:t>
            </a:r>
          </a:p>
          <a:p>
            <a:pPr marL="0" indent="0">
              <a:buNone/>
            </a:pPr>
            <a:r>
              <a:rPr lang="en-US" sz="2200" dirty="0"/>
              <a:t>I. </a:t>
            </a:r>
            <a:r>
              <a:rPr lang="en-US" sz="2200" u="sng" dirty="0"/>
              <a:t>The Preparation for the Lord’s Ministry:</a:t>
            </a:r>
            <a:r>
              <a:rPr lang="en-US" sz="2200" dirty="0"/>
              <a:t> (Ch. 1)</a:t>
            </a:r>
          </a:p>
          <a:p>
            <a:pPr marL="0" indent="0">
              <a:buNone/>
            </a:pPr>
            <a:r>
              <a:rPr lang="en-US" sz="2000" i="1" dirty="0"/>
              <a:t>1. John the Baptist Prepares the Way:</a:t>
            </a:r>
          </a:p>
          <a:p>
            <a:pPr marL="0" indent="0">
              <a:buNone/>
            </a:pPr>
            <a:r>
              <a:rPr lang="en-US" sz="2000" dirty="0"/>
              <a:t>“John came baptizing in the wilderness and preaching a baptism of repentance for the remission of sins. Then all the land of Judea, and</a:t>
            </a:r>
            <a:r>
              <a:rPr lang="is-IS" sz="2000" dirty="0"/>
              <a:t>… </a:t>
            </a:r>
            <a:endParaRPr lang="en-US" sz="2000" dirty="0"/>
          </a:p>
        </p:txBody>
      </p:sp>
    </p:spTree>
    <p:extLst>
      <p:ext uri="{BB962C8B-B14F-4D97-AF65-F5344CB8AC3E}">
        <p14:creationId xmlns:p14="http://schemas.microsoft.com/office/powerpoint/2010/main" val="1466202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those from Jerusalem, went out to him and were all baptized by him in the Jordan River, confessing their sins”										                     (Mark 1:4-5)</a:t>
            </a:r>
          </a:p>
          <a:p>
            <a:pPr marL="0" indent="0">
              <a:buNone/>
            </a:pPr>
            <a:r>
              <a:rPr lang="en-US" sz="2000" dirty="0"/>
              <a:t>“And he preached, saying: There comes One after me who is mightier than I, whose sandal strap I am not worthy to stoop down and loose. I indeed baptized you with water, but He will baptize you with the Holy Spirit”						                     (Mark 1:7-8)</a:t>
            </a:r>
          </a:p>
          <a:p>
            <a:pPr marL="0" indent="0">
              <a:buNone/>
            </a:pPr>
            <a:r>
              <a:rPr lang="en-US" sz="2000" i="1" dirty="0"/>
              <a:t>2. John Baptizes Jesus:</a:t>
            </a:r>
          </a:p>
          <a:p>
            <a:pPr marL="0" indent="0">
              <a:buNone/>
            </a:pPr>
            <a:r>
              <a:rPr lang="en-US" sz="2000" dirty="0"/>
              <a:t>“It came to pass in those days that Jesus came from Nazareth of Galilee, and was baptized by John in the Jordan”											             (Mark 1:9)</a:t>
            </a:r>
          </a:p>
          <a:p>
            <a:pPr marL="0" indent="0">
              <a:buNone/>
            </a:pPr>
            <a:r>
              <a:rPr lang="en-US" sz="2000" i="1" dirty="0"/>
              <a:t>3. Satan Tempts Jesus:</a:t>
            </a:r>
          </a:p>
        </p:txBody>
      </p:sp>
    </p:spTree>
    <p:extLst>
      <p:ext uri="{BB962C8B-B14F-4D97-AF65-F5344CB8AC3E}">
        <p14:creationId xmlns:p14="http://schemas.microsoft.com/office/powerpoint/2010/main" val="3176981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t>“And He was there in the wilderness forty days, tempted by Satan, and was with the wild beasts; and the angels ministered to Him”									           (Mark 1:13)</a:t>
            </a:r>
          </a:p>
          <a:p>
            <a:pPr marL="0" lvl="0" indent="0">
              <a:buClr>
                <a:srgbClr val="2C7C9F">
                  <a:lumMod val="60000"/>
                  <a:lumOff val="40000"/>
                </a:srgbClr>
              </a:buClr>
              <a:buNone/>
            </a:pPr>
            <a:r>
              <a:rPr lang="en-US" sz="2200" dirty="0">
                <a:solidFill>
                  <a:prstClr val="black">
                    <a:lumMod val="65000"/>
                    <a:lumOff val="35000"/>
                  </a:prstClr>
                </a:solidFill>
              </a:rPr>
              <a:t>II. </a:t>
            </a:r>
            <a:r>
              <a:rPr lang="en-US" sz="2200" u="sng" dirty="0">
                <a:solidFill>
                  <a:prstClr val="black">
                    <a:lumMod val="65000"/>
                    <a:lumOff val="35000"/>
                  </a:prstClr>
                </a:solidFill>
              </a:rPr>
              <a:t>His Ministry in Galilee:</a:t>
            </a:r>
            <a:r>
              <a:rPr lang="en-US" sz="2200" dirty="0">
                <a:solidFill>
                  <a:prstClr val="black">
                    <a:lumMod val="65000"/>
                    <a:lumOff val="35000"/>
                  </a:prstClr>
                </a:solidFill>
              </a:rPr>
              <a:t> (</a:t>
            </a:r>
            <a:r>
              <a:rPr lang="en-US" sz="2200" dirty="0" err="1">
                <a:solidFill>
                  <a:prstClr val="black">
                    <a:lumMod val="65000"/>
                    <a:lumOff val="35000"/>
                  </a:prstClr>
                </a:solidFill>
              </a:rPr>
              <a:t>Chs</a:t>
            </a:r>
            <a:r>
              <a:rPr lang="en-US" sz="2200" dirty="0">
                <a:solidFill>
                  <a:prstClr val="black">
                    <a:lumMod val="65000"/>
                    <a:lumOff val="35000"/>
                  </a:prstClr>
                </a:solidFill>
              </a:rPr>
              <a:t>. 1-9)</a:t>
            </a:r>
          </a:p>
          <a:p>
            <a:pPr marL="0" lvl="0" indent="0">
              <a:buClr>
                <a:srgbClr val="2C7C9F">
                  <a:lumMod val="60000"/>
                  <a:lumOff val="40000"/>
                </a:srgbClr>
              </a:buClr>
              <a:buNone/>
            </a:pPr>
            <a:r>
              <a:rPr lang="en-US" sz="2000" i="1" dirty="0">
                <a:solidFill>
                  <a:prstClr val="black">
                    <a:lumMod val="65000"/>
                    <a:lumOff val="35000"/>
                  </a:prstClr>
                </a:solidFill>
              </a:rPr>
              <a:t>1. The Lord Jesus Begins His Galilean Ministry:</a:t>
            </a:r>
          </a:p>
          <a:p>
            <a:pPr marL="0" indent="0">
              <a:buNone/>
            </a:pPr>
            <a:r>
              <a:rPr lang="en-US" sz="2000" dirty="0"/>
              <a:t>“Now after John was put in prison, Jesus came to Galilee, preaching the gospel of the kingdom of God”												           (Mark 1:14)</a:t>
            </a:r>
          </a:p>
          <a:p>
            <a:pPr marL="0" indent="0">
              <a:buNone/>
            </a:pPr>
            <a:r>
              <a:rPr lang="en-US" sz="2000" i="1" dirty="0"/>
              <a:t>2. The Calling of Peter, Andrew, James and John:</a:t>
            </a:r>
            <a:endParaRPr lang="en-US" sz="2000" dirty="0"/>
          </a:p>
          <a:p>
            <a:pPr marL="0" indent="0">
              <a:buNone/>
            </a:pPr>
            <a:r>
              <a:rPr lang="en-US" sz="2000" dirty="0"/>
              <a:t>“And as He walked by the Sea of Galilee, He saw Simon and Andrew his brother casting a net into the sea; for they were fishermen. Then Jesus</a:t>
            </a:r>
            <a:r>
              <a:rPr lang="is-IS" sz="2000" dirty="0"/>
              <a:t>… </a:t>
            </a:r>
            <a:endParaRPr lang="en-US" sz="2000" dirty="0"/>
          </a:p>
        </p:txBody>
      </p:sp>
    </p:spTree>
    <p:extLst>
      <p:ext uri="{BB962C8B-B14F-4D97-AF65-F5344CB8AC3E}">
        <p14:creationId xmlns:p14="http://schemas.microsoft.com/office/powerpoint/2010/main" val="3176981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said to them: Follow Me, and I will make you become fishers of men. They immediately left their nets and followed Him”											      (Mark 1:16-18)</a:t>
            </a:r>
          </a:p>
          <a:p>
            <a:pPr marL="0" indent="0">
              <a:buNone/>
            </a:pPr>
            <a:r>
              <a:rPr lang="en-US" sz="2000" dirty="0"/>
              <a:t>“When He had gone a little farther from there, He saw James the son of Zebedee, and John his brother, who also were in the boat mending their nets. And immediately He called them, and they left their father Zebedee in the boat with the hired servants, and went after Him”									      (Mark 1:19-20)</a:t>
            </a:r>
          </a:p>
          <a:p>
            <a:pPr marL="0" indent="0">
              <a:buNone/>
            </a:pPr>
            <a:r>
              <a:rPr lang="en-US" sz="2000" i="1" dirty="0"/>
              <a:t>3. The Lord Casts Out an Unclean Spirit:</a:t>
            </a:r>
          </a:p>
          <a:p>
            <a:pPr marL="0" indent="0">
              <a:buNone/>
            </a:pPr>
            <a:r>
              <a:rPr lang="en-US" sz="2000" dirty="0"/>
              <a:t>“And when the unclean spirit had convulsed him and cried out with a loud voice, he came out of him”												                      (Mark 1:26)</a:t>
            </a:r>
          </a:p>
        </p:txBody>
      </p:sp>
    </p:spTree>
    <p:extLst>
      <p:ext uri="{BB962C8B-B14F-4D97-AF65-F5344CB8AC3E}">
        <p14:creationId xmlns:p14="http://schemas.microsoft.com/office/powerpoint/2010/main" val="2532985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i="1" dirty="0"/>
              <a:t>4. He Heals Peter’s Mother-in-Law:</a:t>
            </a:r>
          </a:p>
          <a:p>
            <a:pPr marL="0" indent="0">
              <a:buNone/>
            </a:pPr>
            <a:r>
              <a:rPr lang="en-US" sz="2000" dirty="0"/>
              <a:t>“But Simon’s wife’s mother lay sick with a fever, and they told Him about her at once. So He came and took her by the hand and lifted her up, and immediately the fever left her. And she served them”										      (Mark 1:30-31)</a:t>
            </a:r>
          </a:p>
          <a:p>
            <a:pPr marL="0" indent="0">
              <a:buNone/>
            </a:pPr>
            <a:r>
              <a:rPr lang="en-US" sz="2000" dirty="0"/>
              <a:t>“Now in the morning, having risen a long while before daylight, He went out and departed to a solitary place; and there He prayed”									           (Mark 1:35)</a:t>
            </a:r>
          </a:p>
          <a:p>
            <a:pPr marL="0" indent="0">
              <a:buNone/>
            </a:pPr>
            <a:r>
              <a:rPr lang="en-US" sz="2000" i="1" dirty="0"/>
              <a:t>5. Jesus Cleanses a Leper:</a:t>
            </a:r>
          </a:p>
          <a:p>
            <a:pPr marL="0" indent="0">
              <a:buNone/>
            </a:pPr>
            <a:r>
              <a:rPr lang="en-US" sz="2000" dirty="0"/>
              <a:t>“Now a leper came to Him, imploring Him, kneeling down to Him and saying to Him: If You are willing, You can make me clean”									           (Mark 1:40)</a:t>
            </a:r>
          </a:p>
        </p:txBody>
      </p:sp>
    </p:spTree>
    <p:extLst>
      <p:ext uri="{BB962C8B-B14F-4D97-AF65-F5344CB8AC3E}">
        <p14:creationId xmlns:p14="http://schemas.microsoft.com/office/powerpoint/2010/main" val="2532985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is-IS" sz="2000" dirty="0"/>
              <a:t>“</a:t>
            </a:r>
            <a:r>
              <a:rPr lang="en-US" sz="2000" dirty="0"/>
              <a:t>And said to him: I am willing; be cleansed. As soon as He had spoken, immediately the leprosy left him, and he was cleansed”									      (Mark 1:41-42)</a:t>
            </a:r>
          </a:p>
          <a:p>
            <a:pPr marL="0" indent="0">
              <a:buNone/>
            </a:pPr>
            <a:r>
              <a:rPr lang="en-US" sz="2000" i="1" dirty="0"/>
              <a:t>6. He Heals the Paralytic Carried by Four Men:</a:t>
            </a:r>
          </a:p>
          <a:p>
            <a:pPr marL="0" indent="0">
              <a:buNone/>
            </a:pPr>
            <a:r>
              <a:rPr lang="en-US" sz="2000" dirty="0"/>
              <a:t>“And when they could not come near Him because of the crowd, they uncovered the roof where He was. So when they had broken through, they let down the bed on which the paralytic was lying. When Jesus saw their faith, He said to the paralytic: Son, your sins are forgiven you”								          (Mark 2:4-5)</a:t>
            </a:r>
          </a:p>
          <a:p>
            <a:pPr marL="0" indent="0">
              <a:buNone/>
            </a:pPr>
            <a:r>
              <a:rPr lang="en-US" sz="2000" dirty="0"/>
              <a:t>“But that you may know that the Son of Man has power on earth to forgive sins—He said to the paralytic: I say to you, arise, take up your bed, and go to your house. Immediately he arose, took up the bed, and went out in the presence of them all, so that all were amazed and glorified</a:t>
            </a:r>
            <a:r>
              <a:rPr lang="is-IS" sz="2000" dirty="0"/>
              <a:t>… </a:t>
            </a:r>
            <a:endParaRPr lang="en-US" sz="2000" dirty="0"/>
          </a:p>
        </p:txBody>
      </p:sp>
    </p:spTree>
    <p:extLst>
      <p:ext uri="{BB962C8B-B14F-4D97-AF65-F5344CB8AC3E}">
        <p14:creationId xmlns:p14="http://schemas.microsoft.com/office/powerpoint/2010/main" val="2532985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God, saying: We never saw anything like this!”										      (Mark 2:10-12)</a:t>
            </a:r>
          </a:p>
          <a:p>
            <a:pPr marL="0" indent="0">
              <a:buNone/>
            </a:pPr>
            <a:r>
              <a:rPr lang="en-US" sz="2000" i="1" dirty="0"/>
              <a:t>7. Calling Matthew the Tax Collector:</a:t>
            </a:r>
          </a:p>
          <a:p>
            <a:pPr marL="0" indent="0">
              <a:buNone/>
            </a:pPr>
            <a:r>
              <a:rPr lang="en-US" sz="2000" dirty="0"/>
              <a:t>“And He said to him: Follow Me. So he arose and followed Him”								           (Mark 2:14)</a:t>
            </a:r>
          </a:p>
          <a:p>
            <a:pPr marL="0" indent="0">
              <a:buNone/>
            </a:pPr>
            <a:r>
              <a:rPr lang="en-US" sz="2000" dirty="0"/>
              <a:t>“Those who are well have no need of a physician, but those who are sick. I did not come to call the righteous, but sinners, to repentance”								           (Mark 2:17)</a:t>
            </a:r>
          </a:p>
          <a:p>
            <a:pPr marL="0" indent="0">
              <a:buNone/>
            </a:pPr>
            <a:r>
              <a:rPr lang="en-US" sz="2000" i="1" dirty="0"/>
              <a:t>8. New Concept of Fasting:</a:t>
            </a:r>
          </a:p>
          <a:p>
            <a:pPr marL="0" indent="0">
              <a:buNone/>
            </a:pPr>
            <a:r>
              <a:rPr lang="en-US" sz="2000" dirty="0"/>
              <a:t>“Can the friends of the bridegroom fast while the bridegroom is with them? As long as they have the bridegroom with them they cannot fast</a:t>
            </a:r>
            <a:r>
              <a:rPr lang="is-IS" sz="2000" dirty="0"/>
              <a:t>…. </a:t>
            </a:r>
          </a:p>
        </p:txBody>
      </p:sp>
    </p:spTree>
    <p:extLst>
      <p:ext uri="{BB962C8B-B14F-4D97-AF65-F5344CB8AC3E}">
        <p14:creationId xmlns:p14="http://schemas.microsoft.com/office/powerpoint/2010/main" val="2532985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a:solidFill>
                  <a:prstClr val="black">
                    <a:lumMod val="65000"/>
                    <a:lumOff val="35000"/>
                  </a:prstClr>
                </a:solidFill>
              </a:rPr>
              <a:t>mother of Jesus was there. Now both Jesus and His disciples were invited to the wedding”														          (John 2:1-2)</a:t>
            </a:r>
          </a:p>
          <a:p>
            <a:pPr marL="0" indent="0">
              <a:buClr>
                <a:srgbClr val="2C7C9F">
                  <a:lumMod val="60000"/>
                  <a:lumOff val="40000"/>
                </a:srgbClr>
              </a:buClr>
              <a:buNone/>
            </a:pPr>
            <a:r>
              <a:rPr lang="en-US" sz="2000" dirty="0">
                <a:solidFill>
                  <a:prstClr val="black">
                    <a:lumMod val="65000"/>
                    <a:lumOff val="35000"/>
                  </a:prstClr>
                </a:solidFill>
              </a:rPr>
              <a:t>3. Most of the Biblical scholars agree that he was the man carrying the pitcher of water, whom Jesus referred to while instructing His disciples to prepare for the Passover:</a:t>
            </a:r>
          </a:p>
          <a:p>
            <a:pPr marL="0" indent="0">
              <a:buClr>
                <a:srgbClr val="2C7C9F">
                  <a:lumMod val="60000"/>
                  <a:lumOff val="40000"/>
                </a:srgbClr>
              </a:buClr>
              <a:buNone/>
            </a:pPr>
            <a:r>
              <a:rPr lang="en-US" sz="2000" dirty="0"/>
              <a:t>“And He sent out two of His disciples and said to them: Go into the city, and a man will meet you carrying a pitcher of water; follow him. Wherever he goes in, say to the master of the house: The Teacher says: Where is the guest room in which I may eat the Passover with My disciples? Then he will show you a large upper room, furnished and prepared; there make ready for us”															    (Mark 14:13-15)</a:t>
            </a:r>
          </a:p>
        </p:txBody>
      </p:sp>
    </p:spTree>
    <p:extLst>
      <p:ext uri="{BB962C8B-B14F-4D97-AF65-F5344CB8AC3E}">
        <p14:creationId xmlns:p14="http://schemas.microsoft.com/office/powerpoint/2010/main" val="93621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But the days will come when the bridegroom will be taken away from them, and then they will fast in those days”											      (Mark 2:19-20)</a:t>
            </a:r>
          </a:p>
          <a:p>
            <a:pPr marL="0" indent="0">
              <a:buNone/>
            </a:pPr>
            <a:r>
              <a:rPr lang="en-US" sz="2000" i="1" dirty="0"/>
              <a:t>9. Jesus is Lord of the Sabbath:</a:t>
            </a:r>
          </a:p>
          <a:p>
            <a:pPr marL="0" indent="0">
              <a:buNone/>
            </a:pPr>
            <a:r>
              <a:rPr lang="en-US" sz="2000" dirty="0"/>
              <a:t>“The Sabbath was made for man, and not man for the Sabbath”								           (Mark 2:27)</a:t>
            </a:r>
          </a:p>
          <a:p>
            <a:pPr marL="0" indent="0">
              <a:buNone/>
            </a:pPr>
            <a:r>
              <a:rPr lang="en-US" sz="2000" i="1" dirty="0"/>
              <a:t>10. Appointing the Twelve Apostles:</a:t>
            </a:r>
          </a:p>
          <a:p>
            <a:pPr marL="0" indent="0">
              <a:buNone/>
            </a:pPr>
            <a:r>
              <a:rPr lang="en-US" sz="2000" dirty="0"/>
              <a:t>“And He went up on the mountain and called to Him those He Himself wanted. And they came to Him”												           (Mark 3:13)</a:t>
            </a:r>
          </a:p>
          <a:p>
            <a:pPr marL="0" indent="0">
              <a:buNone/>
            </a:pPr>
            <a:r>
              <a:rPr lang="en-US" sz="2000" i="1" dirty="0"/>
              <a:t>11. The Unpardonable Sin:</a:t>
            </a:r>
          </a:p>
        </p:txBody>
      </p:sp>
    </p:spTree>
    <p:extLst>
      <p:ext uri="{BB962C8B-B14F-4D97-AF65-F5344CB8AC3E}">
        <p14:creationId xmlns:p14="http://schemas.microsoft.com/office/powerpoint/2010/main" val="2532985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“Assuredly, I say to you, all sins will be forgiven the sons of men, and whatever blasphemies they may utter; but he who blasphemes against the Holy Spirit never has forgiveness, but is subject to eternal condemnation”							      (Mark 3:28-29)</a:t>
            </a:r>
          </a:p>
          <a:p>
            <a:pPr marL="0" indent="0">
              <a:buNone/>
            </a:pPr>
            <a:r>
              <a:rPr lang="en-US" sz="2000" i="1" dirty="0"/>
              <a:t>12. Jesus’ Mothers and Brothers:</a:t>
            </a:r>
          </a:p>
          <a:p>
            <a:pPr marL="0" indent="0">
              <a:buNone/>
            </a:pPr>
            <a:r>
              <a:rPr lang="en-US" sz="2000" dirty="0"/>
              <a:t>“But He answered them, saying: Who is My mother, or My brothers? And He looked around in a circle at those who sat about Him, and said: Here are My mother and My brothers! For whoever does the will of God is My brother and My sister and mother”												      (Mark 3:33-35)</a:t>
            </a:r>
          </a:p>
          <a:p>
            <a:pPr marL="0" indent="0">
              <a:buNone/>
            </a:pPr>
            <a:r>
              <a:rPr lang="en-US" sz="2000" i="1" dirty="0"/>
              <a:t>13. The Parable of the Sower:</a:t>
            </a:r>
          </a:p>
          <a:p>
            <a:pPr marL="0" indent="0">
              <a:buNone/>
            </a:pPr>
            <a:r>
              <a:rPr lang="en-US" sz="2000" dirty="0"/>
              <a:t>“And He said to them: He who has ears to hear, let him hear!”								             (Mark 4:9)</a:t>
            </a:r>
          </a:p>
        </p:txBody>
      </p:sp>
    </p:spTree>
    <p:extLst>
      <p:ext uri="{BB962C8B-B14F-4D97-AF65-F5344CB8AC3E}">
        <p14:creationId xmlns:p14="http://schemas.microsoft.com/office/powerpoint/2010/main" val="2532985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“But these are the ones sown on good ground, those who hear the word, accept it, and bear fruit: some thirtyfold, some sixty, and some a hundred”															           (Mark 4:20)</a:t>
            </a:r>
          </a:p>
          <a:p>
            <a:pPr marL="0" indent="0">
              <a:buNone/>
            </a:pPr>
            <a:r>
              <a:rPr lang="en-US" sz="2000" i="1" dirty="0"/>
              <a:t>14. A Lamp is to be Set on a Lampstand:</a:t>
            </a:r>
          </a:p>
          <a:p>
            <a:pPr marL="0" indent="0">
              <a:buNone/>
            </a:pPr>
            <a:r>
              <a:rPr lang="en-US" sz="2000" dirty="0"/>
              <a:t>“For there is nothing hidden which will not be revealed, nor has anything been kept secret but that it should come to light”										           (Mark 4:22)</a:t>
            </a:r>
          </a:p>
          <a:p>
            <a:pPr marL="0" indent="0">
              <a:buNone/>
            </a:pPr>
            <a:r>
              <a:rPr lang="en-US" sz="2000" dirty="0"/>
              <a:t>“Then He said to them: Take heed what you hear. With the same measure you use, it will be measured to you; and to you who hear, more will be given. For whoever has, to him more will be given; but whoever does not have, even what he has will be taken away from him”										      (Mark 4:24-25)</a:t>
            </a:r>
          </a:p>
        </p:txBody>
      </p:sp>
    </p:spTree>
    <p:extLst>
      <p:ext uri="{BB962C8B-B14F-4D97-AF65-F5344CB8AC3E}">
        <p14:creationId xmlns:p14="http://schemas.microsoft.com/office/powerpoint/2010/main" val="2532985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a:t>15. The Parable of the Growing Seed:</a:t>
            </a:r>
          </a:p>
          <a:p>
            <a:pPr marL="0" indent="0">
              <a:buNone/>
            </a:pPr>
            <a:r>
              <a:rPr lang="en-US" sz="2000" dirty="0"/>
              <a:t>“For the earth yields crops by itself: first the blade, then the head, after that the full grain in the head. But when the grain ripens, immediately he puts in the sickle, because the harvest has come”										      (Mark 4:28-29)</a:t>
            </a:r>
          </a:p>
          <a:p>
            <a:pPr marL="0" indent="0">
              <a:buNone/>
            </a:pPr>
            <a:r>
              <a:rPr lang="en-US" sz="2000" i="1" dirty="0"/>
              <a:t>16. The Parable of the Mustard Seed:</a:t>
            </a:r>
          </a:p>
          <a:p>
            <a:pPr marL="0" indent="0">
              <a:buNone/>
            </a:pPr>
            <a:r>
              <a:rPr lang="en-US" sz="2000" dirty="0"/>
              <a:t>“But when it is sown, it grows up and becomes greater than all herbs, and shoots out large branches, so that the birds of the air may nest under its shade”																           (Mark 4:32)</a:t>
            </a:r>
          </a:p>
          <a:p>
            <a:pPr marL="0" indent="0">
              <a:buNone/>
            </a:pPr>
            <a:r>
              <a:rPr lang="en-US" sz="2000" dirty="0"/>
              <a:t>“And with many such parables He spoke the word to them as they were able to hear it. But without a parable He did not speak to them. And</a:t>
            </a:r>
            <a:r>
              <a:rPr lang="is-IS" sz="2000" dirty="0"/>
              <a:t>… </a:t>
            </a:r>
            <a:endParaRPr lang="en-US" sz="2000" dirty="0"/>
          </a:p>
        </p:txBody>
      </p:sp>
    </p:spTree>
    <p:extLst>
      <p:ext uri="{BB962C8B-B14F-4D97-AF65-F5344CB8AC3E}">
        <p14:creationId xmlns:p14="http://schemas.microsoft.com/office/powerpoint/2010/main" val="2532985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when they were alone, He explained all things to His disciples”								      (Mark 4:33-34)</a:t>
            </a:r>
          </a:p>
          <a:p>
            <a:pPr marL="0" indent="0">
              <a:buNone/>
            </a:pPr>
            <a:r>
              <a:rPr lang="en-US" sz="2000" i="1" dirty="0"/>
              <a:t>17. Jesus Calms the Storm:</a:t>
            </a:r>
          </a:p>
          <a:p>
            <a:pPr marL="0" indent="0">
              <a:buNone/>
            </a:pPr>
            <a:r>
              <a:rPr lang="en-US" sz="2000" dirty="0"/>
              <a:t>“And a great windstorm arose, and the waves beat into the boat, so that it was already filling”														           (Mark 4:37)</a:t>
            </a:r>
          </a:p>
          <a:p>
            <a:pPr marL="0" indent="0">
              <a:buNone/>
            </a:pPr>
            <a:r>
              <a:rPr lang="en-US" sz="2000" i="1" dirty="0"/>
              <a:t>18. Healing a Demon-Possessed Man:</a:t>
            </a:r>
          </a:p>
          <a:p>
            <a:pPr marL="0" indent="0">
              <a:buNone/>
            </a:pPr>
            <a:r>
              <a:rPr lang="en-US" sz="2000" dirty="0"/>
              <a:t>“Immediately there met Him out of the tombs a man with an unclean spirit, who had his dwelling among the tombs; and no one could bind him, not even with chains, because he had often been bound with shackles and chains… And always, night and day, he was in the mountains and in the tombs, crying out and cutting himself with stones”										          (Mark 5:2-5)</a:t>
            </a:r>
          </a:p>
        </p:txBody>
      </p:sp>
    </p:spTree>
    <p:extLst>
      <p:ext uri="{BB962C8B-B14F-4D97-AF65-F5344CB8AC3E}">
        <p14:creationId xmlns:p14="http://schemas.microsoft.com/office/powerpoint/2010/main" val="2532985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“So all the demons begged Him, saying: Send us to the swine, that we may enter them.</a:t>
            </a:r>
            <a:r>
              <a:rPr lang="en-US" sz="2000" b="1" dirty="0"/>
              <a:t> </a:t>
            </a:r>
            <a:r>
              <a:rPr lang="en-US" sz="2000" dirty="0"/>
              <a:t>And at once Jesus gave them permission</a:t>
            </a:r>
            <a:r>
              <a:rPr lang="is-IS" sz="2000" dirty="0"/>
              <a:t>… a</a:t>
            </a:r>
            <a:r>
              <a:rPr lang="en-US" sz="2000" dirty="0" err="1"/>
              <a:t>nd</a:t>
            </a:r>
            <a:r>
              <a:rPr lang="en-US" sz="2000" dirty="0"/>
              <a:t> the herd ran violently down the steep place into the sea, and drowned in the sea”							      (Mark 5:12-13)</a:t>
            </a:r>
          </a:p>
          <a:p>
            <a:pPr marL="0" indent="0">
              <a:buNone/>
            </a:pPr>
            <a:r>
              <a:rPr lang="en-US" sz="2000" dirty="0"/>
              <a:t>“Then they came to Jesus, and saw the one who had been demon-possessed and had the legion, sitting and clothed and in his right mind. And they were afraid”														           (Mark 5:15)</a:t>
            </a:r>
          </a:p>
          <a:p>
            <a:pPr marL="0" indent="0">
              <a:buNone/>
            </a:pPr>
            <a:r>
              <a:rPr lang="en-US" sz="2000" i="1" dirty="0"/>
              <a:t>19. Healing the Woman with Flow of Blood:</a:t>
            </a:r>
          </a:p>
          <a:p>
            <a:pPr marL="0" indent="0">
              <a:buNone/>
            </a:pPr>
            <a:r>
              <a:rPr lang="en-US" sz="2000" dirty="0"/>
              <a:t>“Now a certain woman had a flow of blood for twelve years, and had suffered many things from many physicians. She had spent all that she had and was no better, but rather grew worse. When she heard about Jesus, she came behind Him in the crowd and touched His garment. For</a:t>
            </a:r>
            <a:r>
              <a:rPr lang="is-IS" sz="2000" dirty="0"/>
              <a:t>… </a:t>
            </a:r>
            <a:endParaRPr lang="en-US" sz="2000" dirty="0"/>
          </a:p>
        </p:txBody>
      </p:sp>
    </p:spTree>
    <p:extLst>
      <p:ext uri="{BB962C8B-B14F-4D97-AF65-F5344CB8AC3E}">
        <p14:creationId xmlns:p14="http://schemas.microsoft.com/office/powerpoint/2010/main" val="2532985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she said: If only I may touch His clothes, I shall be made well. Immediately the fountain of her blood was dried up, and she felt in her body that she was healed of the affliction”											      (Mark 5:25-29)</a:t>
            </a:r>
          </a:p>
          <a:p>
            <a:pPr marL="0" indent="0">
              <a:buNone/>
            </a:pPr>
            <a:r>
              <a:rPr lang="en-US" sz="2000" dirty="0"/>
              <a:t>“And Jesus, immediately knowing in Himself that power had gone out of Him, turned around in the crowd and said: Who touched My clothes?... And He looked around to see her who had done this thing”									      (Mark 5:30,32)</a:t>
            </a:r>
          </a:p>
          <a:p>
            <a:pPr marL="0" indent="0">
              <a:buNone/>
            </a:pPr>
            <a:r>
              <a:rPr lang="en-US" sz="2000" dirty="0"/>
              <a:t>“And He said to her: Daughter, your faith has made you well. Go in peace, and be healed of your affliction”												           (Mark 5:34)</a:t>
            </a:r>
          </a:p>
          <a:p>
            <a:pPr marL="0" indent="0">
              <a:buNone/>
            </a:pPr>
            <a:r>
              <a:rPr lang="en-US" sz="2000" i="1" dirty="0"/>
              <a:t>20. Raising the Daughter of </a:t>
            </a:r>
            <a:r>
              <a:rPr lang="en-US" sz="2000" i="1" dirty="0" err="1"/>
              <a:t>Jairus</a:t>
            </a:r>
            <a:r>
              <a:rPr lang="en-US" sz="2000" i="1" dirty="0"/>
              <a:t> from the Dead:</a:t>
            </a:r>
          </a:p>
        </p:txBody>
      </p:sp>
    </p:spTree>
    <p:extLst>
      <p:ext uri="{BB962C8B-B14F-4D97-AF65-F5344CB8AC3E}">
        <p14:creationId xmlns:p14="http://schemas.microsoft.com/office/powerpoint/2010/main" val="2532985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“And behold, one of the rulers of the synagogue came, </a:t>
            </a:r>
            <a:r>
              <a:rPr lang="en-US" sz="2000" dirty="0" err="1"/>
              <a:t>Jairus</a:t>
            </a:r>
            <a:r>
              <a:rPr lang="en-US" sz="2000" dirty="0"/>
              <a:t> by name. And when he saw Him, he fell at His feet and begged Him earnestly, saying: My little daughter lies at the point of death. Come and lay Your hands on her, that she may be healed, and she will live”									      (Mark 5:22-23)</a:t>
            </a:r>
          </a:p>
          <a:p>
            <a:pPr marL="0" indent="0">
              <a:buNone/>
            </a:pPr>
            <a:r>
              <a:rPr lang="en-US" sz="2000" dirty="0"/>
              <a:t>“While He was still speaking, some came from the ruler of the synagogue’s house who said: Your daughter is dead. Why trouble the Teacher any further? As soon as Jesus heard the word that was spoken, He said to the ruler of the synagogue: Do not be afraid; only believe”							      (Mark 5:35-36)</a:t>
            </a:r>
          </a:p>
          <a:p>
            <a:pPr marL="0" indent="0">
              <a:buNone/>
            </a:pPr>
            <a:r>
              <a:rPr lang="en-US" sz="2000" dirty="0"/>
              <a:t>“And they were overcome with great amazement. But He commanded them strictly that no one should know it, and said that something should be given her to eat”														      (Mark 5:42-43)</a:t>
            </a:r>
          </a:p>
        </p:txBody>
      </p:sp>
    </p:spTree>
    <p:extLst>
      <p:ext uri="{BB962C8B-B14F-4D97-AF65-F5344CB8AC3E}">
        <p14:creationId xmlns:p14="http://schemas.microsoft.com/office/powerpoint/2010/main" val="2532985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i="1" dirty="0"/>
              <a:t>21. Sending Out the Twelve:</a:t>
            </a:r>
          </a:p>
          <a:p>
            <a:pPr marL="0" indent="0">
              <a:buNone/>
            </a:pPr>
            <a:r>
              <a:rPr lang="en-US" sz="2000" dirty="0"/>
              <a:t>“So they went out and preached that people should repent. And they cast out many demons, and anointed with oil many who were sick, and healed them”																      (Mark 6:12-13)</a:t>
            </a:r>
          </a:p>
          <a:p>
            <a:pPr marL="0" indent="0">
              <a:buNone/>
            </a:pPr>
            <a:r>
              <a:rPr lang="en-US" sz="2000" i="1" dirty="0"/>
              <a:t>22. John the Baptist Beheaded:</a:t>
            </a:r>
          </a:p>
          <a:p>
            <a:pPr marL="0" indent="0">
              <a:buNone/>
            </a:pPr>
            <a:r>
              <a:rPr lang="en-US" sz="2000" dirty="0"/>
              <a:t>“Immediately the king sent an executioner and commanded his head to be brought. And he went and beheaded him in prison”									           (Mark 6:27)</a:t>
            </a:r>
          </a:p>
          <a:p>
            <a:pPr marL="0" indent="0">
              <a:buNone/>
            </a:pPr>
            <a:r>
              <a:rPr lang="en-US" sz="2000" i="1" dirty="0"/>
              <a:t>23. Feeding the Five Thousand:</a:t>
            </a:r>
          </a:p>
          <a:p>
            <a:pPr marL="0" indent="0">
              <a:buNone/>
            </a:pPr>
            <a:r>
              <a:rPr lang="en-US" sz="2000" dirty="0"/>
              <a:t>“But He answered and said to them: You give them something to eat”							           (Mark 6:37)</a:t>
            </a:r>
          </a:p>
        </p:txBody>
      </p:sp>
    </p:spTree>
    <p:extLst>
      <p:ext uri="{BB962C8B-B14F-4D97-AF65-F5344CB8AC3E}">
        <p14:creationId xmlns:p14="http://schemas.microsoft.com/office/powerpoint/2010/main" val="2532985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“And when He had taken the five loaves and the two fish, He looked up to heaven, blessed and broke the loaves, and gave them to His disciples to set before them; and the two fish He divided among them all. So they all ate and were filled</a:t>
            </a:r>
            <a:r>
              <a:rPr lang="is-IS" sz="2000" dirty="0"/>
              <a:t>… </a:t>
            </a:r>
            <a:r>
              <a:rPr lang="en-US" sz="2000" dirty="0"/>
              <a:t>Now those who had eaten the loaves were about five thousand men”														 (Mark 6:41-42,44)</a:t>
            </a:r>
          </a:p>
          <a:p>
            <a:pPr marL="0" indent="0">
              <a:buNone/>
            </a:pPr>
            <a:r>
              <a:rPr lang="en-US" sz="2000" i="1" dirty="0"/>
              <a:t>24. Walking on the Sea:</a:t>
            </a:r>
          </a:p>
          <a:p>
            <a:pPr marL="0" indent="0">
              <a:buNone/>
            </a:pPr>
            <a:r>
              <a:rPr lang="en-US" sz="2000" dirty="0"/>
              <a:t>“Then He saw them straining at rowing, for the wind was against them. Now about the fourth watch of the night He came to them, walking on the sea, and would have passed them by”												           (Mark 6:48)</a:t>
            </a:r>
          </a:p>
          <a:p>
            <a:pPr marL="0" indent="0">
              <a:buNone/>
            </a:pPr>
            <a:r>
              <a:rPr lang="en-US" sz="2000" dirty="0"/>
              <a:t>“But immediately He talked with them and said to them: Be of good cheer! It is I; do not be afraid”													           (Mark 6:50)</a:t>
            </a:r>
          </a:p>
        </p:txBody>
      </p:sp>
    </p:spTree>
    <p:extLst>
      <p:ext uri="{BB962C8B-B14F-4D97-AF65-F5344CB8AC3E}">
        <p14:creationId xmlns:p14="http://schemas.microsoft.com/office/powerpoint/2010/main" val="243575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t>4. He was the young man who fled during the arrest of the Lord Jesus and him alone recorded this incident in his Gospel:</a:t>
            </a:r>
          </a:p>
          <a:p>
            <a:pPr marL="0" indent="0">
              <a:buClr>
                <a:srgbClr val="2C7C9F">
                  <a:lumMod val="60000"/>
                  <a:lumOff val="40000"/>
                </a:srgbClr>
              </a:buClr>
              <a:buNone/>
            </a:pPr>
            <a:r>
              <a:rPr lang="en-US" sz="2000" dirty="0"/>
              <a:t>“Now a certain young man followed Him, having a linen cloth thrown around his naked body. And the young men laid hold of him, and he left the linen cloth and fled from them naked”											    (Mark 14:51-52)</a:t>
            </a:r>
          </a:p>
          <a:p>
            <a:pPr marL="0" lvl="0" indent="0">
              <a:buClr>
                <a:srgbClr val="2C7C9F">
                  <a:lumMod val="60000"/>
                  <a:lumOff val="40000"/>
                </a:srgbClr>
              </a:buClr>
              <a:buNone/>
            </a:pPr>
            <a:r>
              <a:rPr lang="en-US" sz="2000" dirty="0">
                <a:solidFill>
                  <a:prstClr val="black">
                    <a:lumMod val="65000"/>
                    <a:lumOff val="35000"/>
                  </a:prstClr>
                </a:solidFill>
              </a:rPr>
              <a:t>5. Our Church call him ‘the Beholder of God,’ ‘the Evangelist,’ ‘the holy Apostle and Martyr.’</a:t>
            </a:r>
          </a:p>
          <a:p>
            <a:pPr marL="0" indent="0">
              <a:buClr>
                <a:srgbClr val="2C7C9F">
                  <a:lumMod val="60000"/>
                  <a:lumOff val="40000"/>
                </a:srgbClr>
              </a:buClr>
              <a:buNone/>
            </a:pPr>
            <a:r>
              <a:rPr lang="en-US" sz="2000" i="1" dirty="0"/>
              <a:t>IV. </a:t>
            </a:r>
            <a:r>
              <a:rPr lang="en-US" sz="2000" i="1" u="sng" dirty="0"/>
              <a:t>St. Mark and the Lion:</a:t>
            </a:r>
          </a:p>
          <a:p>
            <a:pPr marL="0" indent="0">
              <a:buClr>
                <a:srgbClr val="2C7C9F">
                  <a:lumMod val="60000"/>
                  <a:lumOff val="40000"/>
                </a:srgbClr>
              </a:buClr>
              <a:buNone/>
            </a:pPr>
            <a:r>
              <a:rPr lang="en-US" sz="2000" dirty="0">
                <a:solidFill>
                  <a:prstClr val="black">
                    <a:lumMod val="65000"/>
                    <a:lumOff val="35000"/>
                  </a:prstClr>
                </a:solidFill>
              </a:rPr>
              <a:t>+ St. Mark is symbolized to by a lion:</a:t>
            </a:r>
          </a:p>
          <a:p>
            <a:pPr marL="0" indent="0">
              <a:buClr>
                <a:srgbClr val="2C7C9F">
                  <a:lumMod val="60000"/>
                  <a:lumOff val="40000"/>
                </a:srgbClr>
              </a:buClr>
              <a:buNone/>
            </a:pPr>
            <a:r>
              <a:rPr lang="en-US" sz="2000" dirty="0">
                <a:solidFill>
                  <a:prstClr val="black">
                    <a:lumMod val="65000"/>
                    <a:lumOff val="35000"/>
                  </a:prstClr>
                </a:solidFill>
              </a:rPr>
              <a:t>1. </a:t>
            </a:r>
            <a:r>
              <a:rPr lang="en-US" sz="2000" dirty="0"/>
              <a:t>St. Mark and his father encountered a raving lion and a lioness, while… </a:t>
            </a:r>
          </a:p>
        </p:txBody>
      </p:sp>
    </p:spTree>
    <p:extLst>
      <p:ext uri="{BB962C8B-B14F-4D97-AF65-F5344CB8AC3E}">
        <p14:creationId xmlns:p14="http://schemas.microsoft.com/office/powerpoint/2010/main" val="93621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“Then He went up into the boat to them, and the wind ceased”								           (Mark 6:51)</a:t>
            </a:r>
          </a:p>
          <a:p>
            <a:pPr marL="0" indent="0">
              <a:buNone/>
            </a:pPr>
            <a:r>
              <a:rPr lang="en-US" sz="2000" i="1" dirty="0"/>
              <a:t>25. Defilement Comes from Within:</a:t>
            </a:r>
          </a:p>
          <a:p>
            <a:pPr marL="0" indent="0">
              <a:buNone/>
            </a:pPr>
            <a:r>
              <a:rPr lang="en-US" sz="2000" dirty="0"/>
              <a:t>“When He had called all the multitude to Himself, He said to them: Hear Me, everyone, and understand: There is nothing that enters a man from outside which can defile him; but the things which come out of him, those are the things that defile a man. If anyone has ears to hear, let him hear!”							      (Mark 7:14-16)</a:t>
            </a:r>
          </a:p>
          <a:p>
            <a:pPr marL="0" indent="0">
              <a:buNone/>
            </a:pPr>
            <a:r>
              <a:rPr lang="en-US" sz="2000" i="1" dirty="0"/>
              <a:t>26. Healing the Daughter of the Phoenician Woman:</a:t>
            </a:r>
          </a:p>
          <a:p>
            <a:pPr marL="0" indent="0">
              <a:buNone/>
            </a:pPr>
            <a:r>
              <a:rPr lang="en-US" sz="2000" dirty="0"/>
              <a:t>“The woman was a Greek, a </a:t>
            </a:r>
            <a:r>
              <a:rPr lang="en-US" sz="2000" dirty="0" err="1"/>
              <a:t>Syro</a:t>
            </a:r>
            <a:r>
              <a:rPr lang="en-US" sz="2000" dirty="0"/>
              <a:t>-Phoenician by birth, and she kept asking Him to cast the demon out of her daughter”											           (Mark 7:26)</a:t>
            </a:r>
          </a:p>
        </p:txBody>
      </p:sp>
    </p:spTree>
    <p:extLst>
      <p:ext uri="{BB962C8B-B14F-4D97-AF65-F5344CB8AC3E}">
        <p14:creationId xmlns:p14="http://schemas.microsoft.com/office/powerpoint/2010/main" val="243575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“Yes, Lord, yet even the little dogs under the table eat from the children’s crumbs. Then He said to her: For this saying go your way; the demon has gone out of your daughter”													      (Mark 7:28-29)</a:t>
            </a:r>
          </a:p>
          <a:p>
            <a:pPr marL="0" indent="0">
              <a:buNone/>
            </a:pPr>
            <a:r>
              <a:rPr lang="en-US" sz="2000" i="1" dirty="0"/>
              <a:t>27. Healing a Deaf-Mute:</a:t>
            </a:r>
          </a:p>
          <a:p>
            <a:pPr marL="0" indent="0">
              <a:buNone/>
            </a:pPr>
            <a:r>
              <a:rPr lang="en-US" sz="2000" dirty="0"/>
              <a:t>“And He took him aside from the multitude, and put His fingers in his ears, and He spat and touched his tongue”										                      (Mark 7:33)</a:t>
            </a:r>
          </a:p>
          <a:p>
            <a:pPr marL="0" indent="0">
              <a:buNone/>
            </a:pPr>
            <a:r>
              <a:rPr lang="en-US" sz="2000" dirty="0"/>
              <a:t>“And they were astonished beyond measure, saying: He has done all things well. He makes both the deaf to hear and the mute to speak”								           (Mark 7:37)</a:t>
            </a:r>
          </a:p>
          <a:p>
            <a:pPr marL="0" indent="0">
              <a:buNone/>
            </a:pPr>
            <a:r>
              <a:rPr lang="en-US" sz="2000" i="1" dirty="0"/>
              <a:t>28. Feeding the Four Thousand:</a:t>
            </a:r>
          </a:p>
        </p:txBody>
      </p:sp>
    </p:spTree>
    <p:extLst>
      <p:ext uri="{BB962C8B-B14F-4D97-AF65-F5344CB8AC3E}">
        <p14:creationId xmlns:p14="http://schemas.microsoft.com/office/powerpoint/2010/main" val="243575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“I have compassion on the multitude, because they have now continued with Me three days and have nothing to eat. And if I send them away hungry to their own houses, they will faint on the way; for some of them have come from afar”														          (Mark 8:2-3)</a:t>
            </a:r>
          </a:p>
          <a:p>
            <a:pPr marL="0" indent="0">
              <a:buNone/>
            </a:pPr>
            <a:r>
              <a:rPr lang="en-US" sz="2000" dirty="0"/>
              <a:t>“And He took the seven loaves and gave thanks, broke them and gave them to His disciples to set before them; and they set them before the multitude. They also had a few small fish; and having blessed them, He said to set them also before them. So they ate and were filled, and they took up seven large baskets of leftover fragments”										          (Mark 8:6-8)</a:t>
            </a:r>
          </a:p>
          <a:p>
            <a:pPr marL="0" indent="0">
              <a:buNone/>
            </a:pPr>
            <a:r>
              <a:rPr lang="en-US" sz="2000" dirty="0"/>
              <a:t>“But Jesus, being aware of it, said to them: Why do you reason because you have no bread? Do you not yet perceive nor understand? Is your heart still hardened? Having eyes, do you not see? And having ears, do you not</a:t>
            </a:r>
            <a:r>
              <a:rPr lang="is-IS" sz="2000" dirty="0"/>
              <a:t>… </a:t>
            </a:r>
            <a:endParaRPr lang="en-US" sz="2000" dirty="0"/>
          </a:p>
        </p:txBody>
      </p:sp>
    </p:spTree>
    <p:extLst>
      <p:ext uri="{BB962C8B-B14F-4D97-AF65-F5344CB8AC3E}">
        <p14:creationId xmlns:p14="http://schemas.microsoft.com/office/powerpoint/2010/main" val="243575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hear? And do you not remember?... How is it you do not understand?”							 (Mark 8:17-18,21)</a:t>
            </a:r>
          </a:p>
          <a:p>
            <a:pPr marL="0" indent="0">
              <a:buNone/>
            </a:pPr>
            <a:r>
              <a:rPr lang="en-US" sz="2000" i="1" dirty="0"/>
              <a:t>29. Jesus Heals a Blind Man at Bethsaida:</a:t>
            </a:r>
          </a:p>
          <a:p>
            <a:pPr marL="0" indent="0">
              <a:buNone/>
            </a:pPr>
            <a:r>
              <a:rPr lang="en-US" sz="2000" dirty="0"/>
              <a:t>“So He took the blind man by the hand and led him out of the town. And when He had spit on his eyes and put His hands on him, He asked him</a:t>
            </a:r>
            <a:r>
              <a:rPr lang="is-IS" sz="2000" dirty="0"/>
              <a:t> </a:t>
            </a:r>
            <a:r>
              <a:rPr lang="en-US" sz="2000" dirty="0"/>
              <a:t>if he saw anything”														           (Mark 8:23)</a:t>
            </a:r>
          </a:p>
          <a:p>
            <a:pPr marL="0" indent="0">
              <a:buNone/>
            </a:pPr>
            <a:r>
              <a:rPr lang="en-US" sz="2000" i="1" dirty="0"/>
              <a:t>30. The Lord Jesus Predicts His Death and Resurrection:</a:t>
            </a:r>
          </a:p>
          <a:p>
            <a:pPr marL="0" indent="0">
              <a:buNone/>
            </a:pPr>
            <a:r>
              <a:rPr lang="en-US" sz="2000" dirty="0"/>
              <a:t>“And He began to teach them that the Son of Man must suffer many things, and be rejected by the elders and chief priests and scribes, and be killed, and after three days rise again. He spoke this word openly”							      (Mark 8:31-32)</a:t>
            </a:r>
          </a:p>
        </p:txBody>
      </p:sp>
    </p:spTree>
    <p:extLst>
      <p:ext uri="{BB962C8B-B14F-4D97-AF65-F5344CB8AC3E}">
        <p14:creationId xmlns:p14="http://schemas.microsoft.com/office/powerpoint/2010/main" val="243575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i="1" dirty="0"/>
              <a:t>31. Discipleship Necessitates Taking Up the Cross:</a:t>
            </a:r>
          </a:p>
          <a:p>
            <a:pPr marL="0" indent="0">
              <a:buNone/>
            </a:pPr>
            <a:r>
              <a:rPr lang="en-US" sz="2000" dirty="0"/>
              <a:t>“ For what will it profit a man if he gains the whole world, and loses his own soul? Or what will a man give in exchange for his soul?									      (Mark 8:36-37)</a:t>
            </a:r>
          </a:p>
          <a:p>
            <a:pPr marL="0" indent="0">
              <a:buNone/>
            </a:pPr>
            <a:r>
              <a:rPr lang="en-US" sz="2000" i="1" dirty="0"/>
              <a:t>32. Transfiguration:</a:t>
            </a:r>
          </a:p>
          <a:p>
            <a:pPr marL="0" indent="0">
              <a:buNone/>
            </a:pPr>
            <a:r>
              <a:rPr lang="en-US" sz="2000" dirty="0"/>
              <a:t>“Now after six days Jesus took Peter, James, and John, and led them up on a high mountain apart by themselves; and He was transfigured before them”																             (Mark 9:2)</a:t>
            </a:r>
          </a:p>
          <a:p>
            <a:pPr marL="0" indent="0">
              <a:buNone/>
            </a:pPr>
            <a:r>
              <a:rPr lang="en-US" sz="2000" dirty="0"/>
              <a:t>“Then Peter answered and said to Jesus: Rabbi, it is good for us to be here”																             (Mark 9:5)</a:t>
            </a:r>
          </a:p>
        </p:txBody>
      </p:sp>
    </p:spTree>
    <p:extLst>
      <p:ext uri="{BB962C8B-B14F-4D97-AF65-F5344CB8AC3E}">
        <p14:creationId xmlns:p14="http://schemas.microsoft.com/office/powerpoint/2010/main" val="243575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a:t>33. The Lord Casts Out a Deaf and Dumb Spirit: </a:t>
            </a:r>
          </a:p>
          <a:p>
            <a:pPr marL="0" indent="0">
              <a:buNone/>
            </a:pPr>
            <a:r>
              <a:rPr lang="en-US" sz="2000" dirty="0"/>
              <a:t>“So He asked his father: How long has this been happening to him? And he said: From childhood. And often he has thrown him both into the fire and into the water to destroy him. But if You can do anything, have compassion on us and help us. Jesus said to him: If you can believe, all things are possible to him who believes. Immediately the father of the child cried out and said with tears: Lord, I believe; help my unbelief!”							      (Mark 9:21-24)</a:t>
            </a:r>
          </a:p>
          <a:p>
            <a:pPr marL="0" indent="0">
              <a:buNone/>
            </a:pPr>
            <a:r>
              <a:rPr lang="en-US" sz="2000" dirty="0"/>
              <a:t>“He rebuked the unclean spirit, saying to it: Deaf and dumb spirit, I command you, come out of him and enter him no more! Then the spirit cried out, convulsed him greatly, and came out of him”									      (Mark 9:25-26)</a:t>
            </a:r>
          </a:p>
          <a:p>
            <a:pPr marL="0" indent="0">
              <a:buNone/>
            </a:pPr>
            <a:r>
              <a:rPr lang="en-US" sz="2000" dirty="0"/>
              <a:t>“And when He had come into the house, His disciples asked Him</a:t>
            </a:r>
            <a:r>
              <a:rPr lang="is-IS" sz="2000" dirty="0"/>
              <a:t>… </a:t>
            </a:r>
            <a:endParaRPr lang="en-US" sz="2000" dirty="0"/>
          </a:p>
        </p:txBody>
      </p:sp>
    </p:spTree>
    <p:extLst>
      <p:ext uri="{BB962C8B-B14F-4D97-AF65-F5344CB8AC3E}">
        <p14:creationId xmlns:p14="http://schemas.microsoft.com/office/powerpoint/2010/main" val="243575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privately: Why could we not cast it out? So He said to them: This kind can come out by nothing but prayer and fasting”											      (Mark 9:28-29)</a:t>
            </a:r>
          </a:p>
          <a:p>
            <a:pPr marL="0" indent="0">
              <a:buNone/>
            </a:pPr>
            <a:r>
              <a:rPr lang="en-US" sz="2000" i="1" dirty="0"/>
              <a:t>34. Dispute over Greatness:</a:t>
            </a:r>
          </a:p>
          <a:p>
            <a:pPr marL="0" indent="0">
              <a:buNone/>
            </a:pPr>
            <a:r>
              <a:rPr lang="en-US" sz="2000" dirty="0"/>
              <a:t>“If anyone desires to be first, he shall be last of all and servant of all”							           (Mark 9:35)</a:t>
            </a:r>
          </a:p>
          <a:p>
            <a:pPr marL="0" indent="0">
              <a:buNone/>
            </a:pPr>
            <a:r>
              <a:rPr lang="en-US" sz="2000" dirty="0"/>
              <a:t>“Whoever receives one of these little children in My name receives Me; and whoever receives Me, receives not Me but Him who sent Me”								           (Mark 9:37)</a:t>
            </a:r>
          </a:p>
          <a:p>
            <a:pPr marL="0" indent="0">
              <a:buNone/>
            </a:pPr>
            <a:r>
              <a:rPr lang="en-US" sz="2000" dirty="0"/>
              <a:t>“For whoever gives you a cup of water to drink in My name, because you belong to Christ, assuredly, I say to you, he will by no means lose his reward”															           (Mark 9:41)</a:t>
            </a:r>
          </a:p>
        </p:txBody>
      </p:sp>
    </p:spTree>
    <p:extLst>
      <p:ext uri="{BB962C8B-B14F-4D97-AF65-F5344CB8AC3E}">
        <p14:creationId xmlns:p14="http://schemas.microsoft.com/office/powerpoint/2010/main" val="243575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i="1" dirty="0"/>
              <a:t>35. Warning of Offenses:</a:t>
            </a:r>
          </a:p>
          <a:p>
            <a:pPr marL="0" indent="0">
              <a:buNone/>
            </a:pPr>
            <a:r>
              <a:rPr lang="en-US" sz="2000" dirty="0"/>
              <a:t>“But whoever causes one of these little ones who believe in Me to stumble, it would be better for him if a millstone were hung around his neck, and he were thrown into the sea”											           (Mark 9:42)</a:t>
            </a:r>
          </a:p>
          <a:p>
            <a:pPr marL="0" indent="0">
              <a:buNone/>
            </a:pPr>
            <a:r>
              <a:rPr lang="en-US" sz="2000" dirty="0"/>
              <a:t>“If your hand causes you to sin, cut it off. It is better for you to enter into life maimed, rather than having two hands, to go to hell, into the fire that shall never be quenched— where their worm does not die and the fire is not quenched”															      (Mark 9:43-44)</a:t>
            </a:r>
          </a:p>
          <a:p>
            <a:pPr marL="0" indent="0">
              <a:buNone/>
            </a:pPr>
            <a:r>
              <a:rPr lang="en-US" sz="2000" dirty="0"/>
              <a:t>“And if your foot causes you to sin, cut it off. It is better for you to enter life lame, rather than having two feet, to be cast into hell, into the fire that shall never be quenched— where their worm does not die, and the fire is not quenched”															      (Mark 9:45-46)</a:t>
            </a:r>
          </a:p>
        </p:txBody>
      </p:sp>
    </p:spTree>
    <p:extLst>
      <p:ext uri="{BB962C8B-B14F-4D97-AF65-F5344CB8AC3E}">
        <p14:creationId xmlns:p14="http://schemas.microsoft.com/office/powerpoint/2010/main" val="243575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“And if your eye causes you to sin, pluck it out. It is better for you to enter the kingdom of God with one eye, rather than having two eyes, to be cast into hell fire— where their worm does not die and the fire is not quenched”															      (Mark 9:47-48)</a:t>
            </a:r>
          </a:p>
          <a:p>
            <a:pPr marL="0" indent="0">
              <a:buNone/>
            </a:pPr>
            <a:r>
              <a:rPr lang="en-US" sz="2000" dirty="0"/>
              <a:t>“For everyone will be seasoned with fire, and every sacrifice will be seasoned with salt”														           (Mark 9:49)</a:t>
            </a:r>
          </a:p>
          <a:p>
            <a:pPr marL="0" indent="0">
              <a:buNone/>
            </a:pPr>
            <a:r>
              <a:rPr lang="en-US" sz="2000" dirty="0"/>
              <a:t>“Salt is good, but if the salt loses its flavor, how will you season it? Have salt in yourselves, and have peace with one another”										           (Mark 9:50)</a:t>
            </a:r>
          </a:p>
        </p:txBody>
      </p:sp>
    </p:spTree>
    <p:extLst>
      <p:ext uri="{BB962C8B-B14F-4D97-AF65-F5344CB8AC3E}">
        <p14:creationId xmlns:p14="http://schemas.microsoft.com/office/powerpoint/2010/main" val="243575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755" y="109495"/>
            <a:ext cx="8318491" cy="1336956"/>
          </a:xfrm>
        </p:spPr>
        <p:txBody>
          <a:bodyPr/>
          <a:lstStyle/>
          <a:p>
            <a:r>
              <a:rPr lang="en-US" dirty="0">
                <a:latin typeface="Times New Roman"/>
                <a:cs typeface="Times New Roman"/>
              </a:rPr>
              <a:t>The Gospel According to St. Mark</a:t>
            </a: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200" dirty="0">
                <a:solidFill>
                  <a:prstClr val="black">
                    <a:lumMod val="65000"/>
                    <a:lumOff val="35000"/>
                  </a:prstClr>
                </a:solidFill>
              </a:rPr>
              <a:t>III. </a:t>
            </a:r>
            <a:r>
              <a:rPr lang="en-US" sz="2200" u="sng" dirty="0">
                <a:solidFill>
                  <a:prstClr val="black">
                    <a:lumMod val="65000"/>
                    <a:lumOff val="35000"/>
                  </a:prstClr>
                </a:solidFill>
              </a:rPr>
              <a:t>His Journey to Jerusalem:</a:t>
            </a:r>
            <a:r>
              <a:rPr lang="en-US" sz="2200" dirty="0">
                <a:solidFill>
                  <a:prstClr val="black">
                    <a:lumMod val="65000"/>
                    <a:lumOff val="35000"/>
                  </a:prstClr>
                </a:solidFill>
              </a:rPr>
              <a:t> (Ch. 10)</a:t>
            </a:r>
          </a:p>
          <a:p>
            <a:pPr marL="0" lvl="0" indent="0">
              <a:buClr>
                <a:srgbClr val="2C7C9F">
                  <a:lumMod val="60000"/>
                  <a:lumOff val="40000"/>
                </a:srgbClr>
              </a:buClr>
              <a:buNone/>
            </a:pPr>
            <a:r>
              <a:rPr lang="en-US" sz="2000" i="1" dirty="0">
                <a:solidFill>
                  <a:prstClr val="black">
                    <a:lumMod val="65000"/>
                    <a:lumOff val="35000"/>
                  </a:prstClr>
                </a:solidFill>
              </a:rPr>
              <a:t>1. Marriage and Divorce:</a:t>
            </a:r>
          </a:p>
          <a:p>
            <a:pPr marL="0" indent="0">
              <a:buClr>
                <a:srgbClr val="2C7C9F">
                  <a:lumMod val="60000"/>
                  <a:lumOff val="40000"/>
                </a:srgbClr>
              </a:buClr>
              <a:buNone/>
            </a:pPr>
            <a:r>
              <a:rPr lang="en-US" sz="2000" dirty="0">
                <a:solidFill>
                  <a:prstClr val="black">
                    <a:lumMod val="65000"/>
                    <a:lumOff val="35000"/>
                  </a:prstClr>
                </a:solidFill>
              </a:rPr>
              <a:t>“But from the beginning of the creation, God made them male and female. For this reason a man shall leave his father and mother and be joined to his wife, and the two shall become one flesh; so then they are no longer two, but one flesh. Therefore what God has joined together, let not man separate”															        (Mark 10:6-9)</a:t>
            </a:r>
          </a:p>
          <a:p>
            <a:pPr marL="0" indent="0">
              <a:buClr>
                <a:srgbClr val="2C7C9F">
                  <a:lumMod val="60000"/>
                  <a:lumOff val="40000"/>
                </a:srgbClr>
              </a:buClr>
              <a:buNone/>
            </a:pPr>
            <a:r>
              <a:rPr lang="en-US" sz="2000" dirty="0"/>
              <a:t>“Whoever divorces his wife and marries another commits adultery against her. And if a woman divorces her husband and marries another, she commits adultery”														    (Mark 10:11-12)</a:t>
            </a:r>
          </a:p>
        </p:txBody>
      </p:sp>
    </p:spTree>
    <p:extLst>
      <p:ext uri="{BB962C8B-B14F-4D97-AF65-F5344CB8AC3E}">
        <p14:creationId xmlns:p14="http://schemas.microsoft.com/office/powerpoint/2010/main" val="243575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7006</TotalTime>
  <Words>6715</Words>
  <Application>Microsoft Macintosh PowerPoint</Application>
  <PresentationFormat>On-screen Show (4:3)</PresentationFormat>
  <Paragraphs>710</Paragraphs>
  <Slides>126</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126</vt:i4>
      </vt:variant>
    </vt:vector>
  </HeadingPairs>
  <TitlesOfParts>
    <vt:vector size="131" baseType="lpstr">
      <vt:lpstr>Calibri</vt:lpstr>
      <vt:lpstr>News Gothic MT</vt:lpstr>
      <vt:lpstr>Times New Roman</vt:lpstr>
      <vt:lpstr>Wingdings 2</vt:lpstr>
      <vt:lpstr>Breeze</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lpstr>The Gospel According to St. Mark</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Amir</dc:creator>
  <cp:lastModifiedBy>Amir Abdou</cp:lastModifiedBy>
  <cp:revision>496</cp:revision>
  <dcterms:created xsi:type="dcterms:W3CDTF">2015-06-25T00:36:02Z</dcterms:created>
  <dcterms:modified xsi:type="dcterms:W3CDTF">2019-12-07T16:39:21Z</dcterms:modified>
</cp:coreProperties>
</file>