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338" r:id="rId2"/>
    <p:sldId id="339" r:id="rId3"/>
    <p:sldId id="331" r:id="rId4"/>
    <p:sldId id="336" r:id="rId5"/>
    <p:sldId id="337" r:id="rId6"/>
    <p:sldId id="327" r:id="rId7"/>
    <p:sldId id="321" r:id="rId8"/>
    <p:sldId id="322" r:id="rId9"/>
    <p:sldId id="320" r:id="rId10"/>
    <p:sldId id="323" r:id="rId11"/>
    <p:sldId id="318" r:id="rId12"/>
    <p:sldId id="268" r:id="rId13"/>
    <p:sldId id="314" r:id="rId14"/>
    <p:sldId id="300" r:id="rId15"/>
    <p:sldId id="266" r:id="rId16"/>
    <p:sldId id="328" r:id="rId17"/>
    <p:sldId id="271" r:id="rId18"/>
    <p:sldId id="28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6" autoAdjust="0"/>
    <p:restoredTop sz="94681" autoAdjust="0"/>
  </p:normalViewPr>
  <p:slideViewPr>
    <p:cSldViewPr snapToGrid="0" snapToObjects="1">
      <p:cViewPr varScale="1">
        <p:scale>
          <a:sx n="150" d="100"/>
          <a:sy n="150" d="100"/>
        </p:scale>
        <p:origin x="-125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1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B183ED-E701-A145-8145-F2566AA0E8CF}" type="datetimeFigureOut">
              <a:rPr lang="en-US" smtClean="0"/>
              <a:t>16-02-06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5396B-D8A2-CE43-AC5E-E4EA9AA9A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111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5396B-D8A2-CE43-AC5E-E4EA9AA9A1C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487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16-02-06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16-02-06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16-02-06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16-02-06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16-02-06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16-02-06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16-02-06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16-02-06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16-02-06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16-02-06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16-02-06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16-02-06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16-02-06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200" b="1" dirty="0">
                <a:solidFill>
                  <a:srgbClr val="2C7C9F"/>
                </a:solidFill>
                <a:latin typeface="Times New Roman"/>
                <a:cs typeface="Times New Roman"/>
              </a:rPr>
              <a:t>The </a:t>
            </a:r>
            <a:r>
              <a:rPr lang="en-US" sz="5200" b="1" dirty="0" smtClean="0">
                <a:solidFill>
                  <a:srgbClr val="2C7C9F"/>
                </a:solidFill>
                <a:latin typeface="Times New Roman"/>
                <a:cs typeface="Times New Roman"/>
              </a:rPr>
              <a:t>Pauline </a:t>
            </a:r>
            <a:r>
              <a:rPr lang="en-US" sz="5200" b="1" dirty="0">
                <a:solidFill>
                  <a:srgbClr val="2C7C9F"/>
                </a:solidFill>
                <a:latin typeface="Times New Roman"/>
                <a:cs typeface="Times New Roman"/>
              </a:rPr>
              <a:t>Epistles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81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1800"/>
            <a:ext cx="5816600" cy="1041400"/>
          </a:xfrm>
        </p:spPr>
        <p:txBody>
          <a:bodyPr/>
          <a:lstStyle/>
          <a:p>
            <a:pPr algn="l"/>
            <a:r>
              <a:rPr lang="en-US" sz="4600" dirty="0" smtClean="0">
                <a:solidFill>
                  <a:srgbClr val="2C7C9F"/>
                </a:solidFill>
                <a:latin typeface="Times New Roman"/>
                <a:cs typeface="Times New Roman"/>
              </a:rPr>
              <a:t>Introduction to</a:t>
            </a:r>
            <a:br>
              <a:rPr lang="en-US" sz="4600" dirty="0" smtClean="0">
                <a:solidFill>
                  <a:srgbClr val="2C7C9F"/>
                </a:solidFill>
                <a:latin typeface="Times New Roman"/>
                <a:cs typeface="Times New Roman"/>
              </a:rPr>
            </a:br>
            <a:r>
              <a:rPr lang="en-US" sz="4600" dirty="0" smtClean="0">
                <a:solidFill>
                  <a:srgbClr val="2C7C9F"/>
                </a:solidFill>
                <a:latin typeface="Times New Roman"/>
                <a:cs typeface="Times New Roman"/>
              </a:rPr>
              <a:t>the Pauline Epistles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1219200"/>
            <a:ext cx="5816600" cy="5638800"/>
          </a:xfrm>
        </p:spPr>
        <p:txBody>
          <a:bodyPr>
            <a:normAutofit fontScale="92500" lnSpcReduction="10000"/>
          </a:bodyPr>
          <a:lstStyle/>
          <a:p>
            <a:pPr algn="l"/>
            <a:endParaRPr lang="en-US" sz="2400" b="1" dirty="0"/>
          </a:p>
          <a:p>
            <a:pPr algn="l"/>
            <a:r>
              <a:rPr lang="en-US" sz="2600" b="1" dirty="0"/>
              <a:t>St. Paul’s Service:</a:t>
            </a:r>
          </a:p>
          <a:p>
            <a:pPr algn="l"/>
            <a:endParaRPr lang="en-US" sz="2400" b="1" dirty="0"/>
          </a:p>
          <a:p>
            <a:pPr algn="l"/>
            <a:r>
              <a:rPr lang="en-US" sz="2000" dirty="0"/>
              <a:t>1. St Paul went back to Damascus:</a:t>
            </a:r>
          </a:p>
          <a:p>
            <a:pPr algn="l"/>
            <a:r>
              <a:rPr lang="en-US" sz="2000" dirty="0"/>
              <a:t>“Immediately he preached the Christ in the synagogues, that He is the Son of God”				     	</a:t>
            </a:r>
            <a:r>
              <a:rPr lang="en-US" sz="2000" dirty="0" smtClean="0"/>
              <a:t>	      (</a:t>
            </a:r>
            <a:r>
              <a:rPr lang="en-US" sz="2000" dirty="0"/>
              <a:t>Acts 9:20)</a:t>
            </a:r>
          </a:p>
          <a:p>
            <a:pPr algn="l"/>
            <a:r>
              <a:rPr lang="en-US" sz="2000" dirty="0"/>
              <a:t>2. The Jews plotted to kill him then he escaped to Jerusalem.</a:t>
            </a:r>
          </a:p>
          <a:p>
            <a:pPr algn="l"/>
            <a:r>
              <a:rPr lang="en-US" sz="2000" dirty="0"/>
              <a:t>3. He spoke boldly at Jerusalem and they plotted to kill him then he was sent to </a:t>
            </a:r>
            <a:r>
              <a:rPr lang="en-US" sz="2000" dirty="0" smtClean="0"/>
              <a:t>Tarsus.</a:t>
            </a:r>
            <a:endParaRPr lang="en-US" sz="2000" dirty="0"/>
          </a:p>
          <a:p>
            <a:pPr algn="l"/>
            <a:r>
              <a:rPr lang="en-US" sz="2000" dirty="0"/>
              <a:t>4. He spent 6 years there, preaching in Syria and Cilicia, and founded many churches. It is most believed that he went through all the hardships he talked about in (2 Corinthians 11:23-26) during this period.</a:t>
            </a:r>
          </a:p>
          <a:p>
            <a:pPr algn="l"/>
            <a:r>
              <a:rPr lang="en-US" sz="2000" dirty="0"/>
              <a:t>5. Barnabas sought Paul at Tarsus till he found him then brought him to Antioch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pic>
        <p:nvPicPr>
          <p:cNvPr id="5" name="Picture 10" descr="stpaul3"/>
          <p:cNvPicPr>
            <a:picLocks noGrp="1" noChangeAspect="1" noChangeArrowheads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7" r="2457"/>
          <a:stretch/>
        </p:blipFill>
        <p:spPr bwMode="auto">
          <a:xfrm>
            <a:off x="5854700" y="550110"/>
            <a:ext cx="3124199" cy="5546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4897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1800"/>
            <a:ext cx="5816600" cy="1041400"/>
          </a:xfrm>
        </p:spPr>
        <p:txBody>
          <a:bodyPr/>
          <a:lstStyle/>
          <a:p>
            <a:pPr algn="l"/>
            <a:r>
              <a:rPr lang="en-US" sz="4600" dirty="0" smtClean="0">
                <a:solidFill>
                  <a:srgbClr val="2C7C9F"/>
                </a:solidFill>
                <a:latin typeface="Times New Roman"/>
                <a:cs typeface="Times New Roman"/>
              </a:rPr>
              <a:t>Introduction to</a:t>
            </a:r>
            <a:br>
              <a:rPr lang="en-US" sz="4600" dirty="0" smtClean="0">
                <a:solidFill>
                  <a:srgbClr val="2C7C9F"/>
                </a:solidFill>
                <a:latin typeface="Times New Roman"/>
                <a:cs typeface="Times New Roman"/>
              </a:rPr>
            </a:br>
            <a:r>
              <a:rPr lang="en-US" sz="4600" dirty="0" smtClean="0">
                <a:solidFill>
                  <a:srgbClr val="2C7C9F"/>
                </a:solidFill>
                <a:latin typeface="Times New Roman"/>
                <a:cs typeface="Times New Roman"/>
              </a:rPr>
              <a:t>the Pauline Epistles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1219200"/>
            <a:ext cx="5816600" cy="5638800"/>
          </a:xfrm>
        </p:spPr>
        <p:txBody>
          <a:bodyPr>
            <a:normAutofit/>
          </a:bodyPr>
          <a:lstStyle/>
          <a:p>
            <a:pPr lvl="0" algn="l">
              <a:buClr>
                <a:srgbClr val="2C7C9F">
                  <a:lumMod val="60000"/>
                  <a:lumOff val="40000"/>
                </a:srgbClr>
              </a:buClr>
            </a:pPr>
            <a:endParaRPr lang="en-US" sz="2000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lvl="0" algn="l">
              <a:buClr>
                <a:srgbClr val="2C7C9F">
                  <a:lumMod val="60000"/>
                  <a:lumOff val="40000"/>
                </a:srgbClr>
              </a:buClr>
            </a:pPr>
            <a:endParaRPr lang="en-US" sz="2000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lvl="0" algn="l">
              <a:buClr>
                <a:srgbClr val="2C7C9F">
                  <a:lumMod val="60000"/>
                  <a:lumOff val="40000"/>
                </a:srgbClr>
              </a:buClr>
            </a:pPr>
            <a:r>
              <a:rPr lang="en-US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6. At Antioch:</a:t>
            </a:r>
          </a:p>
          <a:p>
            <a:pPr lvl="0" algn="l">
              <a:buClr>
                <a:srgbClr val="2C7C9F">
                  <a:lumMod val="60000"/>
                  <a:lumOff val="40000"/>
                </a:srgbClr>
              </a:buClr>
            </a:pPr>
            <a:r>
              <a:rPr lang="en-US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“As they ministered to the Lord and fasted, the Holy Spirit said: Now separate to Me Barnabas and Saul for the work to which I have called them. Then, having fasted and prayed, and laid hands on them, they sent them away”				   (Act 13:2-3)</a:t>
            </a:r>
          </a:p>
          <a:p>
            <a:pPr lvl="0" algn="l">
              <a:buClr>
                <a:srgbClr val="2C7C9F">
                  <a:lumMod val="60000"/>
                  <a:lumOff val="40000"/>
                </a:srgbClr>
              </a:buClr>
            </a:pPr>
            <a:r>
              <a:rPr lang="en-US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- And that was the start of St Paul’s Missionary Trips.</a:t>
            </a:r>
          </a:p>
          <a:p>
            <a:pPr lvl="0" algn="l">
              <a:buClr>
                <a:srgbClr val="2C7C9F">
                  <a:lumMod val="60000"/>
                  <a:lumOff val="40000"/>
                </a:srgbClr>
              </a:buClr>
            </a:pPr>
            <a:r>
              <a:rPr lang="en-US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7. St </a:t>
            </a:r>
            <a:r>
              <a:rPr lang="en-US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Paul had three Missionary Trips in between the </a:t>
            </a:r>
            <a:r>
              <a:rPr lang="en-US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years: A.D. </a:t>
            </a:r>
            <a:r>
              <a:rPr lang="en-US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45-</a:t>
            </a:r>
            <a:r>
              <a:rPr lang="en-US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58.</a:t>
            </a:r>
            <a:endParaRPr lang="en-US" sz="20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lvl="0" algn="l">
              <a:buClr>
                <a:srgbClr val="2C7C9F">
                  <a:lumMod val="60000"/>
                  <a:lumOff val="40000"/>
                </a:srgbClr>
              </a:buClr>
            </a:pPr>
            <a:r>
              <a:rPr lang="en-US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8</a:t>
            </a:r>
            <a:r>
              <a:rPr lang="en-US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. He </a:t>
            </a:r>
            <a:r>
              <a:rPr lang="en-US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did not start writing </a:t>
            </a:r>
            <a:r>
              <a:rPr lang="en-US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till A.D. 52, during </a:t>
            </a:r>
            <a:r>
              <a:rPr lang="en-US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his 2</a:t>
            </a:r>
            <a:r>
              <a:rPr lang="en-US" sz="2000" baseline="30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nd</a:t>
            </a:r>
            <a:r>
              <a:rPr lang="en-US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 missionary </a:t>
            </a:r>
            <a:r>
              <a:rPr lang="en-US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trip, when he wrote </a:t>
            </a:r>
            <a:r>
              <a:rPr lang="en-US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the 1</a:t>
            </a:r>
            <a:r>
              <a:rPr lang="en-US" sz="2000" baseline="30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st</a:t>
            </a:r>
            <a:r>
              <a:rPr lang="en-US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 and 2</a:t>
            </a:r>
            <a:r>
              <a:rPr lang="en-US" sz="2000" baseline="30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nd</a:t>
            </a:r>
            <a:r>
              <a:rPr lang="en-US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 Thessalonians</a:t>
            </a:r>
            <a:r>
              <a:rPr lang="en-US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, while being </a:t>
            </a:r>
            <a:r>
              <a:rPr lang="en-US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in</a:t>
            </a:r>
            <a:r>
              <a:rPr lang="en-US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Corinth.</a:t>
            </a:r>
            <a:endParaRPr lang="en-US" sz="2200" dirty="0" smtClean="0"/>
          </a:p>
          <a:p>
            <a:pPr algn="l"/>
            <a:endParaRPr lang="en-US" sz="2200" b="1" dirty="0" smtClean="0"/>
          </a:p>
        </p:txBody>
      </p:sp>
      <p:pic>
        <p:nvPicPr>
          <p:cNvPr id="5" name="Picture 10" descr="stpaul3"/>
          <p:cNvPicPr>
            <a:picLocks noGrp="1" noChangeAspect="1" noChangeArrowheads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7" r="2457"/>
          <a:stretch/>
        </p:blipFill>
        <p:spPr bwMode="auto">
          <a:xfrm>
            <a:off x="5854700" y="551190"/>
            <a:ext cx="3124199" cy="5546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2806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567" y="105085"/>
            <a:ext cx="8034866" cy="1336956"/>
          </a:xfrm>
        </p:spPr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St. Paul’s Missionary Trips</a:t>
            </a:r>
            <a:endParaRPr lang="en-US" dirty="0">
              <a:latin typeface="Times New Roman"/>
              <a:cs typeface="Times New Roman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9527266"/>
              </p:ext>
            </p:extLst>
          </p:nvPr>
        </p:nvGraphicFramePr>
        <p:xfrm>
          <a:off x="161925" y="2667000"/>
          <a:ext cx="8820150" cy="192024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64030"/>
                <a:gridCol w="1764030"/>
                <a:gridCol w="1764030"/>
                <a:gridCol w="1764030"/>
                <a:gridCol w="176403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 Trip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dirty="0" smtClean="0"/>
                        <a:t> Trip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dirty="0" smtClean="0"/>
                        <a:t> Trip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Journey</a:t>
                      </a:r>
                      <a:r>
                        <a:rPr lang="en-US" baseline="0" dirty="0" smtClean="0"/>
                        <a:t> to Rome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Reference</a:t>
                      </a:r>
                    </a:p>
                    <a:p>
                      <a:pPr algn="ctr"/>
                      <a:endParaRPr kumimoji="0" lang="en-US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Acts (13,14)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Acts (15-18)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Acts (18-21)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Acts (21-28)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Time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A.D.</a:t>
                      </a:r>
                      <a:r>
                        <a:rPr lang="en-US" baseline="0" dirty="0" smtClean="0"/>
                        <a:t> 45-50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A.D.</a:t>
                      </a:r>
                      <a:r>
                        <a:rPr lang="en-US" baseline="0" dirty="0" smtClean="0"/>
                        <a:t> 51-54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A.D. 54-58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A.D.</a:t>
                      </a:r>
                      <a:r>
                        <a:rPr lang="en-US" baseline="0" dirty="0" smtClean="0"/>
                        <a:t> 58-63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6933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9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8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81" tmFilter="0, 0; 0.125,0.2665; 0.25,0.4; 0.375,0.465; 0.5,0.5;  0.625,0.535; 0.75,0.6; 0.875,0.7335; 1,1">
                                          <p:stCondLst>
                                            <p:cond delay="58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90" tmFilter="0, 0; 0.125,0.2665; 0.25,0.4; 0.375,0.465; 0.5,0.5;  0.625,0.535; 0.75,0.6; 0.875,0.7335; 1,1">
                                          <p:stCondLst>
                                            <p:cond delay="115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44" tmFilter="0, 0; 0.125,0.2665; 0.25,0.4; 0.375,0.465; 0.5,0.5;  0.625,0.535; 0.75,0.6; 0.875,0.7335; 1,1">
                                          <p:stCondLst>
                                            <p:cond delay="14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3">
                                          <p:stCondLst>
                                            <p:cond delay="5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45" decel="50000">
                                          <p:stCondLst>
                                            <p:cond delay="59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3">
                                          <p:stCondLst>
                                            <p:cond delay="114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45" decel="50000">
                                          <p:stCondLst>
                                            <p:cond delay="117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3">
                                          <p:stCondLst>
                                            <p:cond delay="143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45" decel="50000">
                                          <p:stCondLst>
                                            <p:cond delay="145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3">
                                          <p:stCondLst>
                                            <p:cond delay="158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45" decel="50000">
                                          <p:stCondLst>
                                            <p:cond delay="160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46100" y="96618"/>
            <a:ext cx="8051801" cy="1336956"/>
          </a:xfrm>
        </p:spPr>
        <p:txBody>
          <a:bodyPr/>
          <a:lstStyle/>
          <a:p>
            <a:r>
              <a:rPr lang="en-US" dirty="0">
                <a:latin typeface="Times New Roman"/>
                <a:cs typeface="Times New Roman"/>
              </a:rPr>
              <a:t>St</a:t>
            </a:r>
            <a:r>
              <a:rPr lang="en-US" dirty="0" smtClean="0">
                <a:latin typeface="Times New Roman"/>
                <a:cs typeface="Times New Roman"/>
              </a:rPr>
              <a:t>. Paul’s 1</a:t>
            </a:r>
            <a:r>
              <a:rPr lang="en-US" baseline="30000" dirty="0" smtClean="0">
                <a:latin typeface="Times New Roman"/>
                <a:cs typeface="Times New Roman"/>
              </a:rPr>
              <a:t>st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Missionary Trip</a:t>
            </a:r>
          </a:p>
        </p:txBody>
      </p:sp>
      <p:pic>
        <p:nvPicPr>
          <p:cNvPr id="4" name="Content Placeholder 3" descr="Pauline Epistles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54" b="15054"/>
          <a:stretch>
            <a:fillRect/>
          </a:stretch>
        </p:blipFill>
        <p:spPr>
          <a:xfrm>
            <a:off x="-584851" y="1350307"/>
            <a:ext cx="10081846" cy="5507693"/>
          </a:xfrm>
        </p:spPr>
      </p:pic>
    </p:spTree>
    <p:extLst>
      <p:ext uri="{BB962C8B-B14F-4D97-AF65-F5344CB8AC3E}">
        <p14:creationId xmlns:p14="http://schemas.microsoft.com/office/powerpoint/2010/main" val="2131565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3983" y="107576"/>
            <a:ext cx="8056034" cy="1336956"/>
          </a:xfrm>
        </p:spPr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St. Paul’s 2</a:t>
            </a:r>
            <a:r>
              <a:rPr lang="en-US" baseline="30000" dirty="0" smtClean="0">
                <a:latin typeface="Times New Roman"/>
                <a:cs typeface="Times New Roman"/>
              </a:rPr>
              <a:t>nd</a:t>
            </a:r>
            <a:r>
              <a:rPr lang="en-US" dirty="0" smtClean="0">
                <a:latin typeface="Times New Roman"/>
                <a:cs typeface="Times New Roman"/>
              </a:rPr>
              <a:t> Missionary Trip</a:t>
            </a:r>
            <a:endParaRPr lang="en-US" dirty="0">
              <a:latin typeface="Times New Roman"/>
              <a:cs typeface="Times New Roman"/>
            </a:endParaRPr>
          </a:p>
        </p:txBody>
      </p:sp>
      <p:pic>
        <p:nvPicPr>
          <p:cNvPr id="4" name="Content Placeholder 3" descr="Pauline Epistles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54" b="15054"/>
          <a:stretch>
            <a:fillRect/>
          </a:stretch>
        </p:blipFill>
        <p:spPr>
          <a:xfrm>
            <a:off x="-662369" y="1355306"/>
            <a:ext cx="10241086" cy="5511161"/>
          </a:xfrm>
        </p:spPr>
      </p:pic>
    </p:spTree>
    <p:extLst>
      <p:ext uri="{BB962C8B-B14F-4D97-AF65-F5344CB8AC3E}">
        <p14:creationId xmlns:p14="http://schemas.microsoft.com/office/powerpoint/2010/main" val="605203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217" y="107576"/>
            <a:ext cx="8047567" cy="1336956"/>
          </a:xfrm>
        </p:spPr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St. Paul’s 3</a:t>
            </a:r>
            <a:r>
              <a:rPr lang="en-US" baseline="30000" dirty="0" smtClean="0">
                <a:latin typeface="Times New Roman"/>
                <a:cs typeface="Times New Roman"/>
              </a:rPr>
              <a:t>rd</a:t>
            </a:r>
            <a:r>
              <a:rPr lang="en-US" dirty="0" smtClean="0">
                <a:latin typeface="Times New Roman"/>
                <a:cs typeface="Times New Roman"/>
              </a:rPr>
              <a:t> Missionary </a:t>
            </a:r>
            <a:r>
              <a:rPr lang="en-US" dirty="0">
                <a:latin typeface="Times New Roman"/>
                <a:cs typeface="Times New Roman"/>
              </a:rPr>
              <a:t>Trip</a:t>
            </a:r>
          </a:p>
        </p:txBody>
      </p:sp>
      <p:pic>
        <p:nvPicPr>
          <p:cNvPr id="10" name="Content Placeholder 9" descr="Pauline Epistles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54" b="15054"/>
          <a:stretch>
            <a:fillRect/>
          </a:stretch>
        </p:blipFill>
        <p:spPr>
          <a:xfrm>
            <a:off x="-628483" y="1355632"/>
            <a:ext cx="10233268" cy="5502368"/>
          </a:xfrm>
        </p:spPr>
      </p:pic>
    </p:spTree>
    <p:extLst>
      <p:ext uri="{BB962C8B-B14F-4D97-AF65-F5344CB8AC3E}">
        <p14:creationId xmlns:p14="http://schemas.microsoft.com/office/powerpoint/2010/main" val="1658133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334" y="107576"/>
            <a:ext cx="8043332" cy="1336956"/>
          </a:xfrm>
        </p:spPr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St. Paul’s Journey to Rome</a:t>
            </a:r>
            <a:endParaRPr lang="en-US" dirty="0">
              <a:latin typeface="Times New Roman"/>
              <a:cs typeface="Times New Roman"/>
            </a:endParaRPr>
          </a:p>
        </p:txBody>
      </p:sp>
      <p:pic>
        <p:nvPicPr>
          <p:cNvPr id="5" name="Content Placeholder 4" descr="Pauline Epistles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54" b="15054"/>
          <a:stretch>
            <a:fillRect/>
          </a:stretch>
        </p:blipFill>
        <p:spPr>
          <a:xfrm>
            <a:off x="-643466" y="1693338"/>
            <a:ext cx="10248900" cy="5740397"/>
          </a:xfrm>
        </p:spPr>
      </p:pic>
    </p:spTree>
    <p:extLst>
      <p:ext uri="{BB962C8B-B14F-4D97-AF65-F5344CB8AC3E}">
        <p14:creationId xmlns:p14="http://schemas.microsoft.com/office/powerpoint/2010/main" val="1610884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105085"/>
            <a:ext cx="8473440" cy="1336956"/>
          </a:xfrm>
        </p:spPr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Introduction to the </a:t>
            </a:r>
            <a:r>
              <a:rPr lang="en-US" dirty="0">
                <a:latin typeface="Times New Roman"/>
                <a:cs typeface="Times New Roman"/>
              </a:rPr>
              <a:t>Pauline Epistles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71134"/>
            <a:ext cx="9144000" cy="4986866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The Outline of the Epistles:</a:t>
            </a:r>
          </a:p>
          <a:p>
            <a:pPr marL="0" indent="0">
              <a:buNone/>
            </a:pPr>
            <a:r>
              <a:rPr lang="en-US" sz="2000" dirty="0" smtClean="0"/>
              <a:t>1. The name of the Sender.</a:t>
            </a:r>
          </a:p>
          <a:p>
            <a:pPr marL="0" indent="0">
              <a:buNone/>
            </a:pPr>
            <a:r>
              <a:rPr lang="en-US" sz="2000" dirty="0" smtClean="0"/>
              <a:t>2. The name of the targeted Church or Person.</a:t>
            </a:r>
          </a:p>
          <a:p>
            <a:pPr marL="0" indent="0">
              <a:buNone/>
            </a:pPr>
            <a:r>
              <a:rPr lang="en-US" sz="2000" dirty="0" smtClean="0"/>
              <a:t>3. The Apostolic Greeting: ‘Grace and Peace.’</a:t>
            </a:r>
          </a:p>
          <a:p>
            <a:pPr marL="0" indent="0">
              <a:buNone/>
            </a:pPr>
            <a:r>
              <a:rPr lang="en-US" sz="2000" dirty="0" smtClean="0"/>
              <a:t>4. Encouraging introduction.</a:t>
            </a:r>
          </a:p>
          <a:p>
            <a:pPr marL="0" indent="0">
              <a:buNone/>
            </a:pPr>
            <a:r>
              <a:rPr lang="en-US" sz="2000" dirty="0" smtClean="0"/>
              <a:t>5. Theoretical or Doctrinal part or solving Problems.</a:t>
            </a:r>
          </a:p>
          <a:p>
            <a:pPr marL="0" indent="0">
              <a:buNone/>
            </a:pPr>
            <a:r>
              <a:rPr lang="en-US" sz="2000" dirty="0" smtClean="0"/>
              <a:t>6. Practical Commandments.</a:t>
            </a:r>
          </a:p>
          <a:p>
            <a:pPr marL="0" indent="0">
              <a:buNone/>
            </a:pPr>
            <a:r>
              <a:rPr lang="en-US" sz="2000" dirty="0" smtClean="0"/>
              <a:t>7. The Closure.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480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9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8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81" tmFilter="0, 0; 0.125,0.2665; 0.25,0.4; 0.375,0.465; 0.5,0.5;  0.625,0.535; 0.75,0.6; 0.875,0.7335; 1,1">
                                          <p:stCondLst>
                                            <p:cond delay="58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90" tmFilter="0, 0; 0.125,0.2665; 0.25,0.4; 0.375,0.465; 0.5,0.5;  0.625,0.535; 0.75,0.6; 0.875,0.7335; 1,1">
                                          <p:stCondLst>
                                            <p:cond delay="11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44" tmFilter="0, 0; 0.125,0.2665; 0.25,0.4; 0.375,0.465; 0.5,0.5;  0.625,0.535; 0.75,0.6; 0.875,0.7335; 1,1">
                                          <p:stCondLst>
                                            <p:cond delay="14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3">
                                          <p:stCondLst>
                                            <p:cond delay="5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45" decel="50000">
                                          <p:stCondLst>
                                            <p:cond delay="59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3">
                                          <p:stCondLst>
                                            <p:cond delay="114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45" decel="50000">
                                          <p:stCondLst>
                                            <p:cond delay="117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3">
                                          <p:stCondLst>
                                            <p:cond delay="143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45" decel="50000">
                                          <p:stCondLst>
                                            <p:cond delay="14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3">
                                          <p:stCondLst>
                                            <p:cond delay="158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45" decel="50000">
                                          <p:stCondLst>
                                            <p:cond delay="160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681" y="121772"/>
            <a:ext cx="8422639" cy="734208"/>
          </a:xfrm>
        </p:spPr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Introduction to the Pauline Epistles</a:t>
            </a:r>
            <a:endParaRPr lang="en-US" dirty="0">
              <a:latin typeface="Times New Roman"/>
              <a:cs typeface="Times New Roman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2918899"/>
              </p:ext>
            </p:extLst>
          </p:nvPr>
        </p:nvGraphicFramePr>
        <p:xfrm>
          <a:off x="63501" y="855980"/>
          <a:ext cx="9016999" cy="5918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5300"/>
                <a:gridCol w="2006600"/>
                <a:gridCol w="1117600"/>
                <a:gridCol w="2425700"/>
                <a:gridCol w="2971799"/>
              </a:tblGrid>
              <a:tr h="586740"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Epistle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Place of Writing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Time of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Writing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Main Theme</a:t>
                      </a:r>
                    </a:p>
                    <a:p>
                      <a:pPr algn="ctr"/>
                      <a:endParaRPr lang="en-US" sz="1800" dirty="0" smtClean="0"/>
                    </a:p>
                  </a:txBody>
                  <a:tcPr/>
                </a:tc>
              </a:tr>
              <a:tr h="462280">
                <a:tc>
                  <a:txBody>
                    <a:bodyPr/>
                    <a:lstStyle/>
                    <a:p>
                      <a:pPr algn="ctr"/>
                      <a:r>
                        <a:rPr lang="en-US" b="0" i="1" baseline="0" dirty="0" smtClean="0"/>
                        <a:t>1</a:t>
                      </a:r>
                      <a:endParaRPr lang="en-US" b="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1800" b="0" i="1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Thessalonians 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Corinth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A.D. 52-53          (2</a:t>
                      </a:r>
                      <a:r>
                        <a:rPr lang="en-US" sz="1400" baseline="30000" dirty="0" smtClean="0"/>
                        <a:t>nd</a:t>
                      </a:r>
                      <a:r>
                        <a:rPr lang="en-US" sz="1400" baseline="0" dirty="0" smtClean="0"/>
                        <a:t> Trip)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The</a:t>
                      </a:r>
                      <a:r>
                        <a:rPr lang="en-US" sz="1400" baseline="0" dirty="0" smtClean="0"/>
                        <a:t> Lord’s Second </a:t>
                      </a:r>
                      <a:r>
                        <a:rPr lang="en-US" sz="1400" dirty="0" smtClean="0"/>
                        <a:t>Coming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baseline="0" dirty="0" smtClean="0"/>
                        <a:t>2</a:t>
                      </a:r>
                      <a:endParaRPr lang="en-US" b="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800" b="0" i="1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nd </a:t>
                      </a: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Thessalonians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Corinth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A.D. 52-53          (2</a:t>
                      </a:r>
                      <a:r>
                        <a:rPr lang="en-US" sz="1400" baseline="30000" dirty="0" smtClean="0"/>
                        <a:t>nd</a:t>
                      </a:r>
                      <a:r>
                        <a:rPr lang="en-US" sz="1400" dirty="0" smtClean="0"/>
                        <a:t> Trip)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The Lord’s Second</a:t>
                      </a:r>
                      <a:r>
                        <a:rPr lang="en-US" sz="1400" baseline="0" dirty="0" smtClean="0"/>
                        <a:t> Coming</a:t>
                      </a:r>
                      <a:endParaRPr lang="en-US" sz="1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1800" b="0" i="1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Corinthians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Ephesus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A.D. 57                (3</a:t>
                      </a:r>
                      <a:r>
                        <a:rPr lang="en-US" sz="1400" baseline="30000" dirty="0" smtClean="0"/>
                        <a:t>rd</a:t>
                      </a:r>
                      <a:r>
                        <a:rPr lang="en-US" sz="1400" dirty="0" smtClean="0"/>
                        <a:t> Trip)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Solving Problems e.g. (Divisions)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800" b="0" i="1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Corinthians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Macedonia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A.D.</a:t>
                      </a:r>
                      <a:r>
                        <a:rPr lang="en-US" sz="1400" baseline="0" dirty="0" smtClean="0"/>
                        <a:t> 57                (3</a:t>
                      </a:r>
                      <a:r>
                        <a:rPr lang="en-US" sz="1400" baseline="30000" dirty="0" smtClean="0"/>
                        <a:t>rd</a:t>
                      </a:r>
                      <a:r>
                        <a:rPr lang="en-US" sz="1400" baseline="0" dirty="0" smtClean="0"/>
                        <a:t> Trip)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Christian</a:t>
                      </a:r>
                      <a:r>
                        <a:rPr lang="en-US" sz="1400" baseline="0" dirty="0" smtClean="0"/>
                        <a:t> Ministry</a:t>
                      </a:r>
                      <a:endParaRPr lang="en-US" sz="1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Galatians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Corinth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A.D. 58             </a:t>
                      </a:r>
                      <a:r>
                        <a:rPr lang="en-US" sz="1400" baseline="0" dirty="0" smtClean="0"/>
                        <a:t>   </a:t>
                      </a:r>
                      <a:r>
                        <a:rPr lang="en-US" sz="1400" dirty="0" smtClean="0"/>
                        <a:t>(3</a:t>
                      </a:r>
                      <a:r>
                        <a:rPr lang="en-US" sz="1400" baseline="30000" dirty="0" smtClean="0"/>
                        <a:t>rd</a:t>
                      </a:r>
                      <a:r>
                        <a:rPr lang="en-US" sz="1400" dirty="0" smtClean="0"/>
                        <a:t> Trip)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Justification by Faith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Romans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Corinth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A.D.</a:t>
                      </a:r>
                      <a:r>
                        <a:rPr lang="en-US" sz="1400" baseline="0" dirty="0" smtClean="0"/>
                        <a:t> 58                (3</a:t>
                      </a:r>
                      <a:r>
                        <a:rPr lang="en-US" sz="1400" baseline="30000" dirty="0" smtClean="0"/>
                        <a:t>rd</a:t>
                      </a:r>
                      <a:r>
                        <a:rPr lang="en-US" sz="1400" baseline="0" dirty="0" smtClean="0"/>
                        <a:t> Trip)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Salvation through Christ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Ephesians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Rome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A.D. 61-63    (1</a:t>
                      </a:r>
                      <a:r>
                        <a:rPr lang="en-US" sz="1400" baseline="30000" dirty="0" smtClean="0"/>
                        <a:t>st </a:t>
                      </a:r>
                      <a:r>
                        <a:rPr lang="en-US" sz="1400" dirty="0" smtClean="0"/>
                        <a:t>Captivity)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Church</a:t>
                      </a:r>
                      <a:r>
                        <a:rPr lang="en-US" sz="1400" baseline="0" dirty="0" smtClean="0"/>
                        <a:t> (Body of Christ)</a:t>
                      </a:r>
                      <a:endParaRPr lang="en-US" sz="1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Philippians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Rome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A.D. 61-63    (1</a:t>
                      </a:r>
                      <a:r>
                        <a:rPr lang="en-US" sz="1400" baseline="30000" dirty="0" smtClean="0"/>
                        <a:t>st </a:t>
                      </a:r>
                      <a:r>
                        <a:rPr lang="en-US" sz="1400" dirty="0" smtClean="0"/>
                        <a:t>Captivity)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Rejoice</a:t>
                      </a:r>
                      <a:r>
                        <a:rPr lang="en-US" sz="1400" baseline="0" dirty="0" smtClean="0"/>
                        <a:t> in the Lord</a:t>
                      </a:r>
                      <a:endParaRPr lang="en-US" sz="1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Colossians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Rome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A.D. 61-63    (1</a:t>
                      </a:r>
                      <a:r>
                        <a:rPr lang="en-US" sz="1400" baseline="30000" dirty="0" smtClean="0"/>
                        <a:t>st </a:t>
                      </a:r>
                      <a:r>
                        <a:rPr lang="en-US" sz="1400" dirty="0" smtClean="0"/>
                        <a:t>Captivity)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Christ (Head of the Church)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Philemon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Rome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A.D. 61-63    (1</a:t>
                      </a:r>
                      <a:r>
                        <a:rPr lang="en-US" sz="1400" baseline="30000" dirty="0" smtClean="0"/>
                        <a:t>st </a:t>
                      </a:r>
                      <a:r>
                        <a:rPr lang="en-US" sz="1400" dirty="0" smtClean="0"/>
                        <a:t>Captivity)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Appeal for </a:t>
                      </a:r>
                      <a:r>
                        <a:rPr lang="en-US" sz="1400" baseline="0" dirty="0" err="1" smtClean="0"/>
                        <a:t>Onesimus</a:t>
                      </a:r>
                      <a:endParaRPr lang="en-US" sz="1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Titus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Ephesus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A.D. 63-64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Church</a:t>
                      </a:r>
                      <a:r>
                        <a:rPr lang="en-US" sz="1400" baseline="0" dirty="0" smtClean="0"/>
                        <a:t> Order</a:t>
                      </a:r>
                      <a:endParaRPr lang="en-US" sz="1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Hebrews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Italy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A.D. 63-64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Christ’s Heavenly Priesthood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1800" b="0" i="1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Timothy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Macedonia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A.D. 64-65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Pastoral Duties</a:t>
                      </a:r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800" b="0" i="1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kumimoji="0" lang="en-US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Timothy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Rome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A.D.</a:t>
                      </a:r>
                      <a:r>
                        <a:rPr lang="en-US" sz="1400" baseline="0" dirty="0" smtClean="0"/>
                        <a:t> 67-68   (</a:t>
                      </a:r>
                      <a:r>
                        <a:rPr lang="en-US" sz="1400" dirty="0" smtClean="0"/>
                        <a:t>2</a:t>
                      </a:r>
                      <a:r>
                        <a:rPr lang="en-US" sz="1400" baseline="30000" dirty="0" smtClean="0"/>
                        <a:t>nd </a:t>
                      </a:r>
                      <a:r>
                        <a:rPr lang="en-US" sz="1400" baseline="0" dirty="0" smtClean="0"/>
                        <a:t>Captivity)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Farewell</a:t>
                      </a:r>
                      <a:r>
                        <a:rPr lang="en-US" sz="1400" baseline="0" dirty="0" smtClean="0"/>
                        <a:t> Discourse</a:t>
                      </a:r>
                      <a:endParaRPr lang="en-US" sz="14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680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2" y="2597149"/>
            <a:ext cx="6498158" cy="1724867"/>
          </a:xfrm>
        </p:spPr>
        <p:txBody>
          <a:bodyPr/>
          <a:lstStyle/>
          <a:p>
            <a:r>
              <a:rPr lang="en-US" sz="4800" b="1" dirty="0" smtClean="0">
                <a:solidFill>
                  <a:srgbClr val="2C7C9F"/>
                </a:solidFill>
                <a:latin typeface="Times New Roman"/>
                <a:cs typeface="Times New Roman"/>
              </a:rPr>
              <a:t>Introduction to </a:t>
            </a:r>
            <a:br>
              <a:rPr lang="en-US" sz="4800" b="1" dirty="0" smtClean="0">
                <a:solidFill>
                  <a:srgbClr val="2C7C9F"/>
                </a:solidFill>
                <a:latin typeface="Times New Roman"/>
                <a:cs typeface="Times New Roman"/>
              </a:rPr>
            </a:br>
            <a:r>
              <a:rPr lang="en-US" sz="4800" b="1" smtClean="0">
                <a:solidFill>
                  <a:srgbClr val="2C7C9F"/>
                </a:solidFill>
                <a:latin typeface="Times New Roman"/>
                <a:cs typeface="Times New Roman"/>
              </a:rPr>
              <a:t>the Pauline </a:t>
            </a:r>
            <a:r>
              <a:rPr lang="en-US" sz="4800" b="1" dirty="0" smtClean="0">
                <a:solidFill>
                  <a:srgbClr val="2C7C9F"/>
                </a:solidFill>
                <a:latin typeface="Times New Roman"/>
                <a:cs typeface="Times New Roman"/>
              </a:rPr>
              <a:t>Epistles</a:t>
            </a:r>
            <a:br>
              <a:rPr lang="en-US" sz="4800" b="1" dirty="0" smtClean="0">
                <a:solidFill>
                  <a:srgbClr val="2C7C9F"/>
                </a:solidFill>
                <a:latin typeface="Times New Roman"/>
                <a:cs typeface="Times New Roman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929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375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375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7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7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739" y="104308"/>
            <a:ext cx="8458523" cy="1336956"/>
          </a:xfrm>
        </p:spPr>
        <p:txBody>
          <a:bodyPr/>
          <a:lstStyle/>
          <a:p>
            <a:r>
              <a:rPr lang="en-US" dirty="0">
                <a:latin typeface="Times New Roman"/>
                <a:cs typeface="Times New Roman"/>
              </a:rPr>
              <a:t>Introduction to t</a:t>
            </a:r>
            <a:r>
              <a:rPr lang="en-US" dirty="0" smtClean="0">
                <a:latin typeface="Times New Roman"/>
                <a:cs typeface="Times New Roman"/>
              </a:rPr>
              <a:t>he </a:t>
            </a:r>
            <a:r>
              <a:rPr lang="en-US" dirty="0">
                <a:latin typeface="Times New Roman"/>
                <a:cs typeface="Times New Roman"/>
              </a:rPr>
              <a:t>Pauline Epistles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62666"/>
            <a:ext cx="9144000" cy="4995334"/>
          </a:xfrm>
        </p:spPr>
        <p:txBody>
          <a:bodyPr>
            <a:noAutofit/>
          </a:bodyPr>
          <a:lstStyle/>
          <a:p>
            <a:pPr marL="0" lvl="0" indent="0">
              <a:buClr>
                <a:srgbClr val="2C7C9F">
                  <a:lumMod val="60000"/>
                  <a:lumOff val="40000"/>
                </a:srgbClr>
              </a:buClr>
              <a:buNone/>
            </a:pPr>
            <a:r>
              <a:rPr lang="en-US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Introduction to </a:t>
            </a:r>
            <a:r>
              <a:rPr lang="en-US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t</a:t>
            </a:r>
            <a:r>
              <a:rPr lang="en-US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he New Testament Epistles:</a:t>
            </a:r>
            <a:endParaRPr lang="en-US" b="1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0" indent="0">
              <a:buNone/>
            </a:pPr>
            <a:r>
              <a:rPr lang="en-US" sz="2000" dirty="0" smtClean="0"/>
              <a:t>+ The New Testament epistles include the Pauline epistles and the Catholic epistles.</a:t>
            </a:r>
          </a:p>
          <a:p>
            <a:pPr marL="0" indent="0">
              <a:buNone/>
            </a:pPr>
            <a:r>
              <a:rPr lang="en-US" sz="2000" dirty="0" smtClean="0"/>
              <a:t>+ The Pauline epistles are 14 epistles written by St. Paul, while the Catholic epistles are 7 epistles, of which St. James wrote one epistle, St. Peter two, St. John three and St. Jude wrote one epistle.</a:t>
            </a:r>
          </a:p>
          <a:p>
            <a:pPr marL="0" indent="0">
              <a:buNone/>
            </a:pPr>
            <a:r>
              <a:rPr lang="en-US" sz="2000" dirty="0" smtClean="0"/>
              <a:t>+ The epistles are not a series of writings, focusing on certain topics but the Holy Spirit guided their author to write regarding certain matters according to church needs.</a:t>
            </a:r>
          </a:p>
          <a:p>
            <a:pPr marL="0" indent="0">
              <a:buNone/>
            </a:pPr>
            <a:r>
              <a:rPr lang="en-US" sz="2000" dirty="0" smtClean="0"/>
              <a:t>+ This leads to the importance of knowing the circumstances of writing each epistle.</a:t>
            </a:r>
          </a:p>
        </p:txBody>
      </p:sp>
    </p:spTree>
    <p:extLst>
      <p:ext uri="{BB962C8B-B14F-4D97-AF65-F5344CB8AC3E}">
        <p14:creationId xmlns:p14="http://schemas.microsoft.com/office/powerpoint/2010/main" val="4288531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75"/>
                            </p:stCondLst>
                            <p:childTnLst>
                              <p:par>
                                <p:cTn id="1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59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8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81" tmFilter="0, 0; 0.125,0.2665; 0.25,0.4; 0.375,0.465; 0.5,0.5;  0.625,0.535; 0.75,0.6; 0.875,0.7335; 1,1">
                                          <p:stCondLst>
                                            <p:cond delay="58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90" tmFilter="0, 0; 0.125,0.2665; 0.25,0.4; 0.375,0.465; 0.5,0.5;  0.625,0.535; 0.75,0.6; 0.875,0.7335; 1,1">
                                          <p:stCondLst>
                                            <p:cond delay="11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44" tmFilter="0, 0; 0.125,0.2665; 0.25,0.4; 0.375,0.465; 0.5,0.5;  0.625,0.535; 0.75,0.6; 0.875,0.7335; 1,1">
                                          <p:stCondLst>
                                            <p:cond delay="14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3">
                                          <p:stCondLst>
                                            <p:cond delay="5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45" decel="50000">
                                          <p:stCondLst>
                                            <p:cond delay="59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3">
                                          <p:stCondLst>
                                            <p:cond delay="114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45" decel="50000">
                                          <p:stCondLst>
                                            <p:cond delay="117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3">
                                          <p:stCondLst>
                                            <p:cond delay="143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45" decel="50000">
                                          <p:stCondLst>
                                            <p:cond delay="14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3">
                                          <p:stCondLst>
                                            <p:cond delay="158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45" decel="50000">
                                          <p:stCondLst>
                                            <p:cond delay="160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739" y="104308"/>
            <a:ext cx="8458523" cy="1336956"/>
          </a:xfrm>
        </p:spPr>
        <p:txBody>
          <a:bodyPr/>
          <a:lstStyle/>
          <a:p>
            <a:r>
              <a:rPr lang="en-US" dirty="0">
                <a:latin typeface="Times New Roman"/>
                <a:cs typeface="Times New Roman"/>
              </a:rPr>
              <a:t>Introduction to t</a:t>
            </a:r>
            <a:r>
              <a:rPr lang="en-US" dirty="0" smtClean="0">
                <a:latin typeface="Times New Roman"/>
                <a:cs typeface="Times New Roman"/>
              </a:rPr>
              <a:t>he </a:t>
            </a:r>
            <a:r>
              <a:rPr lang="en-US" dirty="0">
                <a:latin typeface="Times New Roman"/>
                <a:cs typeface="Times New Roman"/>
              </a:rPr>
              <a:t>Pauline Epistles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62666"/>
            <a:ext cx="9144000" cy="4995334"/>
          </a:xfrm>
        </p:spPr>
        <p:txBody>
          <a:bodyPr>
            <a:noAutofit/>
          </a:bodyPr>
          <a:lstStyle/>
          <a:p>
            <a:pPr marL="0" lvl="0" indent="0">
              <a:buClr>
                <a:srgbClr val="2C7C9F">
                  <a:lumMod val="60000"/>
                  <a:lumOff val="40000"/>
                </a:srgbClr>
              </a:buClr>
              <a:buNone/>
            </a:pPr>
            <a:r>
              <a:rPr lang="en-US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+ It is advisable to read each epistle entirely several times to get the theme then study it in details.</a:t>
            </a:r>
          </a:p>
          <a:p>
            <a:pPr marL="0" lvl="0" indent="0">
              <a:buClr>
                <a:srgbClr val="2C7C9F">
                  <a:lumMod val="60000"/>
                  <a:lumOff val="40000"/>
                </a:srgbClr>
              </a:buClr>
              <a:buNone/>
            </a:pPr>
            <a:r>
              <a:rPr lang="en-US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+ The epistles are useful to all churches in all times.</a:t>
            </a:r>
          </a:p>
          <a:p>
            <a:pPr marL="0" lvl="0" indent="0">
              <a:buClr>
                <a:srgbClr val="2C7C9F">
                  <a:lumMod val="60000"/>
                  <a:lumOff val="40000"/>
                </a:srgbClr>
              </a:buClr>
              <a:buNone/>
            </a:pPr>
            <a:r>
              <a:rPr lang="en-US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Reasons that Necessitated Writing the New Testament Epistles:</a:t>
            </a:r>
          </a:p>
          <a:p>
            <a:pPr marL="0" lvl="0" indent="0">
              <a:buClr>
                <a:srgbClr val="2C7C9F">
                  <a:lumMod val="60000"/>
                  <a:lumOff val="40000"/>
                </a:srgbClr>
              </a:buClr>
              <a:buNone/>
            </a:pPr>
            <a:r>
              <a:rPr lang="en-US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1. Writing gives a precise explanation of ideas and teachings discussed.</a:t>
            </a:r>
          </a:p>
          <a:p>
            <a:pPr marL="0" lvl="0" indent="0">
              <a:buClr>
                <a:srgbClr val="2C7C9F">
                  <a:lumMod val="60000"/>
                  <a:lumOff val="40000"/>
                </a:srgbClr>
              </a:buClr>
              <a:buNone/>
            </a:pPr>
            <a:r>
              <a:rPr lang="en-US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2. It is also a way of conserving the teachings and unifying the churches.</a:t>
            </a:r>
          </a:p>
          <a:p>
            <a:pPr marL="0" lvl="0" indent="0">
              <a:buClr>
                <a:srgbClr val="2C7C9F">
                  <a:lumMod val="60000"/>
                  <a:lumOff val="40000"/>
                </a:srgbClr>
              </a:buClr>
              <a:buNone/>
            </a:pPr>
            <a:r>
              <a:rPr lang="en-US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3. The spread of faith over the Roman Empire and the great increase in number of believers which rendered verbal teachings alone impossible</a:t>
            </a:r>
            <a:r>
              <a:rPr lang="en-US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.</a:t>
            </a:r>
            <a:endParaRPr lang="en-US" sz="20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580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59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8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81" tmFilter="0, 0; 0.125,0.2665; 0.25,0.4; 0.375,0.465; 0.5,0.5;  0.625,0.535; 0.75,0.6; 0.875,0.7335; 1,1">
                                          <p:stCondLst>
                                            <p:cond delay="58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90" tmFilter="0, 0; 0.125,0.2665; 0.25,0.4; 0.375,0.465; 0.5,0.5;  0.625,0.535; 0.75,0.6; 0.875,0.7335; 1,1">
                                          <p:stCondLst>
                                            <p:cond delay="11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44" tmFilter="0, 0; 0.125,0.2665; 0.25,0.4; 0.375,0.465; 0.5,0.5;  0.625,0.535; 0.75,0.6; 0.875,0.7335; 1,1">
                                          <p:stCondLst>
                                            <p:cond delay="14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3">
                                          <p:stCondLst>
                                            <p:cond delay="5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45" decel="50000">
                                          <p:stCondLst>
                                            <p:cond delay="59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3">
                                          <p:stCondLst>
                                            <p:cond delay="114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45" decel="50000">
                                          <p:stCondLst>
                                            <p:cond delay="117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3">
                                          <p:stCondLst>
                                            <p:cond delay="143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45" decel="50000">
                                          <p:stCondLst>
                                            <p:cond delay="14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3">
                                          <p:stCondLst>
                                            <p:cond delay="158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45" decel="50000">
                                          <p:stCondLst>
                                            <p:cond delay="160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739" y="104308"/>
            <a:ext cx="8458523" cy="1336956"/>
          </a:xfrm>
        </p:spPr>
        <p:txBody>
          <a:bodyPr/>
          <a:lstStyle/>
          <a:p>
            <a:r>
              <a:rPr lang="en-US" dirty="0">
                <a:latin typeface="Times New Roman"/>
                <a:cs typeface="Times New Roman"/>
              </a:rPr>
              <a:t>Introduction to t</a:t>
            </a:r>
            <a:r>
              <a:rPr lang="en-US" dirty="0" smtClean="0">
                <a:latin typeface="Times New Roman"/>
                <a:cs typeface="Times New Roman"/>
              </a:rPr>
              <a:t>he </a:t>
            </a:r>
            <a:r>
              <a:rPr lang="en-US" dirty="0">
                <a:latin typeface="Times New Roman"/>
                <a:cs typeface="Times New Roman"/>
              </a:rPr>
              <a:t>Pauline Epistles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62666"/>
            <a:ext cx="9144000" cy="4995334"/>
          </a:xfrm>
        </p:spPr>
        <p:txBody>
          <a:bodyPr>
            <a:noAutofit/>
          </a:bodyPr>
          <a:lstStyle/>
          <a:p>
            <a:pPr marL="0" lvl="0" indent="0">
              <a:buClr>
                <a:srgbClr val="2C7C9F">
                  <a:lumMod val="60000"/>
                  <a:lumOff val="40000"/>
                </a:srgbClr>
              </a:buClr>
              <a:buNone/>
            </a:pPr>
            <a:r>
              <a:rPr lang="en-US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What Facilitated their Spread?</a:t>
            </a:r>
          </a:p>
          <a:p>
            <a:pPr marL="0" lvl="0" indent="0">
              <a:buClr>
                <a:srgbClr val="2C7C9F">
                  <a:lumMod val="60000"/>
                  <a:lumOff val="40000"/>
                </a:srgbClr>
              </a:buClr>
              <a:buNone/>
            </a:pPr>
            <a:r>
              <a:rPr lang="en-US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1. The widespread Greek language, a language of theology and philosophy.</a:t>
            </a:r>
          </a:p>
          <a:p>
            <a:pPr marL="0" lvl="0" indent="0">
              <a:buClr>
                <a:srgbClr val="2C7C9F">
                  <a:lumMod val="60000"/>
                  <a:lumOff val="40000"/>
                </a:srgbClr>
              </a:buClr>
              <a:buNone/>
            </a:pPr>
            <a:r>
              <a:rPr lang="en-US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2. The many transportations and roads created by the Roman Empire</a:t>
            </a:r>
            <a:r>
              <a:rPr lang="en-US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.</a:t>
            </a:r>
            <a:endParaRPr lang="en-US" sz="20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674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9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8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81" tmFilter="0, 0; 0.125,0.2665; 0.25,0.4; 0.375,0.465; 0.5,0.5;  0.625,0.535; 0.75,0.6; 0.875,0.7335; 1,1">
                                          <p:stCondLst>
                                            <p:cond delay="58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90" tmFilter="0, 0; 0.125,0.2665; 0.25,0.4; 0.375,0.465; 0.5,0.5;  0.625,0.535; 0.75,0.6; 0.875,0.7335; 1,1">
                                          <p:stCondLst>
                                            <p:cond delay="11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44" tmFilter="0, 0; 0.125,0.2665; 0.25,0.4; 0.375,0.465; 0.5,0.5;  0.625,0.535; 0.75,0.6; 0.875,0.7335; 1,1">
                                          <p:stCondLst>
                                            <p:cond delay="14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3">
                                          <p:stCondLst>
                                            <p:cond delay="5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45" decel="50000">
                                          <p:stCondLst>
                                            <p:cond delay="59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3">
                                          <p:stCondLst>
                                            <p:cond delay="114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45" decel="50000">
                                          <p:stCondLst>
                                            <p:cond delay="117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3">
                                          <p:stCondLst>
                                            <p:cond delay="143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45" decel="50000">
                                          <p:stCondLst>
                                            <p:cond delay="14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3">
                                          <p:stCondLst>
                                            <p:cond delay="158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45" decel="50000">
                                          <p:stCondLst>
                                            <p:cond delay="160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1800"/>
            <a:ext cx="5816600" cy="1041400"/>
          </a:xfrm>
        </p:spPr>
        <p:txBody>
          <a:bodyPr/>
          <a:lstStyle/>
          <a:p>
            <a:pPr algn="l"/>
            <a:r>
              <a:rPr lang="en-US" sz="4600" dirty="0" smtClean="0">
                <a:solidFill>
                  <a:srgbClr val="2C7C9F"/>
                </a:solidFill>
                <a:latin typeface="Times New Roman"/>
                <a:cs typeface="Times New Roman"/>
              </a:rPr>
              <a:t>Introduction to</a:t>
            </a:r>
            <a:br>
              <a:rPr lang="en-US" sz="4600" dirty="0" smtClean="0">
                <a:solidFill>
                  <a:srgbClr val="2C7C9F"/>
                </a:solidFill>
                <a:latin typeface="Times New Roman"/>
                <a:cs typeface="Times New Roman"/>
              </a:rPr>
            </a:br>
            <a:r>
              <a:rPr lang="en-US" sz="4600" dirty="0" smtClean="0">
                <a:solidFill>
                  <a:srgbClr val="2C7C9F"/>
                </a:solidFill>
                <a:latin typeface="Times New Roman"/>
                <a:cs typeface="Times New Roman"/>
              </a:rPr>
              <a:t>the Pauline Epistles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1219200"/>
            <a:ext cx="5816600" cy="5638800"/>
          </a:xfrm>
        </p:spPr>
        <p:txBody>
          <a:bodyPr>
            <a:noAutofit/>
          </a:bodyPr>
          <a:lstStyle/>
          <a:p>
            <a:pPr algn="l"/>
            <a:endParaRPr lang="en-US" sz="2400" b="1" dirty="0"/>
          </a:p>
          <a:p>
            <a:pPr algn="l"/>
            <a:r>
              <a:rPr lang="en-US" sz="2400" b="1" dirty="0" smtClean="0"/>
              <a:t>Who is Saint Paul?</a:t>
            </a:r>
          </a:p>
          <a:p>
            <a:pPr algn="l"/>
            <a:endParaRPr lang="en-US" sz="2400" b="1" dirty="0" smtClean="0"/>
          </a:p>
          <a:p>
            <a:pPr algn="l"/>
            <a:r>
              <a:rPr lang="en-US" sz="2000" dirty="0" smtClean="0"/>
              <a:t>+ St. Paul was born in A.D. 5 at Tarsus, the capital of Cilicia, located at the south of Asia Minor.</a:t>
            </a:r>
          </a:p>
          <a:p>
            <a:pPr algn="l"/>
            <a:r>
              <a:rPr lang="en-US" sz="2000" dirty="0" smtClean="0"/>
              <a:t>+ His Hebrew name was ‘Saul’ and his Roman name was ‘Paul.’</a:t>
            </a:r>
          </a:p>
          <a:p>
            <a:pPr algn="l"/>
            <a:r>
              <a:rPr lang="en-US" sz="2000" dirty="0" smtClean="0"/>
              <a:t>+ He is a Jew, a </a:t>
            </a:r>
            <a:r>
              <a:rPr lang="en-US" sz="2000" dirty="0" err="1" smtClean="0"/>
              <a:t>Benjamite</a:t>
            </a:r>
            <a:r>
              <a:rPr lang="en-US" sz="2000" dirty="0" smtClean="0"/>
              <a:t> and a Pharisee, and he was a student of </a:t>
            </a:r>
            <a:r>
              <a:rPr lang="en-US" sz="2000" dirty="0" err="1" smtClean="0"/>
              <a:t>Gamaliel</a:t>
            </a:r>
            <a:r>
              <a:rPr lang="en-US" sz="2000" dirty="0" smtClean="0"/>
              <a:t>, who taught him the law.</a:t>
            </a:r>
          </a:p>
          <a:p>
            <a:pPr algn="l"/>
            <a:r>
              <a:rPr lang="en-US" sz="2000" dirty="0" smtClean="0"/>
              <a:t>+ He carried a Roman citizenship.</a:t>
            </a:r>
          </a:p>
          <a:p>
            <a:pPr algn="l"/>
            <a:r>
              <a:rPr lang="en-US" sz="2000" dirty="0" smtClean="0"/>
              <a:t>+ He Studied Greek language and sciences.</a:t>
            </a:r>
          </a:p>
        </p:txBody>
      </p:sp>
      <p:pic>
        <p:nvPicPr>
          <p:cNvPr id="5" name="Picture 10" descr="stpaul3"/>
          <p:cNvPicPr>
            <a:picLocks noGrp="1" noChangeAspect="1" noChangeArrowheads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7" r="2457"/>
          <a:stretch/>
        </p:blipFill>
        <p:spPr bwMode="auto">
          <a:xfrm>
            <a:off x="5854700" y="550110"/>
            <a:ext cx="3124199" cy="5546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066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9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8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81" tmFilter="0, 0; 0.125,0.2665; 0.25,0.4; 0.375,0.465; 0.5,0.5;  0.625,0.535; 0.75,0.6; 0.875,0.7335; 1,1">
                                          <p:stCondLst>
                                            <p:cond delay="58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90" tmFilter="0, 0; 0.125,0.2665; 0.25,0.4; 0.375,0.465; 0.5,0.5;  0.625,0.535; 0.75,0.6; 0.875,0.7335; 1,1">
                                          <p:stCondLst>
                                            <p:cond delay="11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44" tmFilter="0, 0; 0.125,0.2665; 0.25,0.4; 0.375,0.465; 0.5,0.5;  0.625,0.535; 0.75,0.6; 0.875,0.7335; 1,1">
                                          <p:stCondLst>
                                            <p:cond delay="14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3">
                                          <p:stCondLst>
                                            <p:cond delay="5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45" decel="50000">
                                          <p:stCondLst>
                                            <p:cond delay="59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3">
                                          <p:stCondLst>
                                            <p:cond delay="114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45" decel="50000">
                                          <p:stCondLst>
                                            <p:cond delay="117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3">
                                          <p:stCondLst>
                                            <p:cond delay="143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45" decel="50000">
                                          <p:stCondLst>
                                            <p:cond delay="14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3">
                                          <p:stCondLst>
                                            <p:cond delay="158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45" decel="50000">
                                          <p:stCondLst>
                                            <p:cond delay="160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1800"/>
            <a:ext cx="5816600" cy="1041400"/>
          </a:xfrm>
        </p:spPr>
        <p:txBody>
          <a:bodyPr/>
          <a:lstStyle/>
          <a:p>
            <a:pPr algn="l"/>
            <a:r>
              <a:rPr lang="en-US" sz="4600" dirty="0" smtClean="0">
                <a:solidFill>
                  <a:srgbClr val="2C7C9F"/>
                </a:solidFill>
                <a:latin typeface="Times New Roman"/>
                <a:cs typeface="Times New Roman"/>
              </a:rPr>
              <a:t>Introduction to</a:t>
            </a:r>
            <a:br>
              <a:rPr lang="en-US" sz="4600" dirty="0" smtClean="0">
                <a:solidFill>
                  <a:srgbClr val="2C7C9F"/>
                </a:solidFill>
                <a:latin typeface="Times New Roman"/>
                <a:cs typeface="Times New Roman"/>
              </a:rPr>
            </a:br>
            <a:r>
              <a:rPr lang="en-US" sz="4600" dirty="0" smtClean="0">
                <a:solidFill>
                  <a:srgbClr val="2C7C9F"/>
                </a:solidFill>
                <a:latin typeface="Times New Roman"/>
                <a:cs typeface="Times New Roman"/>
              </a:rPr>
              <a:t>the Pauline Epistles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1219200"/>
            <a:ext cx="5816600" cy="5638800"/>
          </a:xfrm>
        </p:spPr>
        <p:txBody>
          <a:bodyPr>
            <a:normAutofit fontScale="92500" lnSpcReduction="10000"/>
          </a:bodyPr>
          <a:lstStyle/>
          <a:p>
            <a:pPr algn="l"/>
            <a:endParaRPr lang="en-US" sz="2400" b="1" dirty="0"/>
          </a:p>
          <a:p>
            <a:pPr algn="l"/>
            <a:r>
              <a:rPr lang="en-US" sz="2600" b="1" dirty="0"/>
              <a:t>From Saul of Tarsus to Paul the Apostle: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1. He used to persecute Christians.</a:t>
            </a:r>
          </a:p>
          <a:p>
            <a:pPr algn="l"/>
            <a:r>
              <a:rPr lang="en-US" sz="2000" dirty="0"/>
              <a:t>2. He witnessed the stoning of Stephen (Acts </a:t>
            </a:r>
            <a:r>
              <a:rPr lang="en-US" sz="2000" dirty="0" smtClean="0"/>
              <a:t>7).</a:t>
            </a:r>
            <a:endParaRPr lang="en-US" sz="2000" dirty="0"/>
          </a:p>
          <a:p>
            <a:pPr algn="l"/>
            <a:r>
              <a:rPr lang="en-US" sz="2000" dirty="0"/>
              <a:t>3. He never followed Christ in His mission </a:t>
            </a:r>
            <a:r>
              <a:rPr lang="en-US" sz="2000" dirty="0" smtClean="0"/>
              <a:t>on earth but </a:t>
            </a:r>
            <a:r>
              <a:rPr lang="en-US" sz="2000" dirty="0"/>
              <a:t>He appeared to him after His resurrection in A.D. 36:</a:t>
            </a:r>
          </a:p>
          <a:p>
            <a:pPr algn="l"/>
            <a:r>
              <a:rPr lang="en-US" sz="2000" dirty="0"/>
              <a:t>“Saul Saul, why are you persecuting Me?...</a:t>
            </a:r>
          </a:p>
          <a:p>
            <a:pPr algn="l"/>
            <a:r>
              <a:rPr lang="en-US" sz="2000" dirty="0"/>
              <a:t>Who are you, Lord?…</a:t>
            </a:r>
          </a:p>
          <a:p>
            <a:pPr algn="l"/>
            <a:r>
              <a:rPr lang="en-US" sz="2000" dirty="0"/>
              <a:t>I am Jesus, whom you are persecuting. It is hard for you to kick against the goads…</a:t>
            </a:r>
          </a:p>
          <a:p>
            <a:pPr algn="l"/>
            <a:r>
              <a:rPr lang="en-US" sz="2000" dirty="0"/>
              <a:t>Lord, what do you want me to do?...</a:t>
            </a:r>
          </a:p>
          <a:p>
            <a:pPr algn="l"/>
            <a:r>
              <a:rPr lang="en-US" sz="2000" dirty="0"/>
              <a:t>Arise and go into the city and you will be told what you must do”		        </a:t>
            </a:r>
            <a:r>
              <a:rPr lang="en-US" sz="2000" dirty="0" smtClean="0"/>
              <a:t>				                             (</a:t>
            </a:r>
            <a:r>
              <a:rPr lang="en-US" sz="2000" dirty="0"/>
              <a:t>Acts 9:4-6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pic>
        <p:nvPicPr>
          <p:cNvPr id="5" name="Picture 10" descr="stpaul3"/>
          <p:cNvPicPr>
            <a:picLocks noGrp="1" noChangeAspect="1" noChangeArrowheads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7" r="2457"/>
          <a:stretch/>
        </p:blipFill>
        <p:spPr bwMode="auto">
          <a:xfrm>
            <a:off x="5854700" y="550110"/>
            <a:ext cx="3124199" cy="5546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8846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9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8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81" tmFilter="0, 0; 0.125,0.2665; 0.25,0.4; 0.375,0.465; 0.5,0.5;  0.625,0.535; 0.75,0.6; 0.875,0.7335; 1,1">
                                          <p:stCondLst>
                                            <p:cond delay="58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90" tmFilter="0, 0; 0.125,0.2665; 0.25,0.4; 0.375,0.465; 0.5,0.5;  0.625,0.535; 0.75,0.6; 0.875,0.7335; 1,1">
                                          <p:stCondLst>
                                            <p:cond delay="11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44" tmFilter="0, 0; 0.125,0.2665; 0.25,0.4; 0.375,0.465; 0.5,0.5;  0.625,0.535; 0.75,0.6; 0.875,0.7335; 1,1">
                                          <p:stCondLst>
                                            <p:cond delay="14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3">
                                          <p:stCondLst>
                                            <p:cond delay="5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45" decel="50000">
                                          <p:stCondLst>
                                            <p:cond delay="59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3">
                                          <p:stCondLst>
                                            <p:cond delay="114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45" decel="50000">
                                          <p:stCondLst>
                                            <p:cond delay="117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3">
                                          <p:stCondLst>
                                            <p:cond delay="143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45" decel="50000">
                                          <p:stCondLst>
                                            <p:cond delay="14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3">
                                          <p:stCondLst>
                                            <p:cond delay="158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45" decel="50000">
                                          <p:stCondLst>
                                            <p:cond delay="160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1800"/>
            <a:ext cx="5816600" cy="1041400"/>
          </a:xfrm>
        </p:spPr>
        <p:txBody>
          <a:bodyPr/>
          <a:lstStyle/>
          <a:p>
            <a:pPr algn="l"/>
            <a:r>
              <a:rPr lang="en-US" sz="4600" dirty="0" smtClean="0">
                <a:solidFill>
                  <a:srgbClr val="2C7C9F"/>
                </a:solidFill>
                <a:latin typeface="Times New Roman"/>
                <a:cs typeface="Times New Roman"/>
              </a:rPr>
              <a:t>Introduction to </a:t>
            </a:r>
            <a:br>
              <a:rPr lang="en-US" sz="4600" dirty="0" smtClean="0">
                <a:solidFill>
                  <a:srgbClr val="2C7C9F"/>
                </a:solidFill>
                <a:latin typeface="Times New Roman"/>
                <a:cs typeface="Times New Roman"/>
              </a:rPr>
            </a:br>
            <a:r>
              <a:rPr lang="en-US" sz="4600" dirty="0" smtClean="0">
                <a:solidFill>
                  <a:srgbClr val="2C7C9F"/>
                </a:solidFill>
                <a:latin typeface="Times New Roman"/>
                <a:cs typeface="Times New Roman"/>
              </a:rPr>
              <a:t>the Pauline Epistles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1219200"/>
            <a:ext cx="5816600" cy="5638800"/>
          </a:xfrm>
        </p:spPr>
        <p:txBody>
          <a:bodyPr>
            <a:noAutofit/>
          </a:bodyPr>
          <a:lstStyle/>
          <a:p>
            <a:pPr algn="l"/>
            <a:endParaRPr lang="en-US" sz="2000" dirty="0" smtClean="0"/>
          </a:p>
          <a:p>
            <a:pPr algn="l"/>
            <a:endParaRPr lang="en-US" sz="2000" dirty="0" smtClean="0"/>
          </a:p>
          <a:p>
            <a:pPr algn="l"/>
            <a:r>
              <a:rPr lang="en-US" sz="2000" dirty="0" smtClean="0"/>
              <a:t>4. The </a:t>
            </a:r>
            <a:r>
              <a:rPr lang="en-US" sz="2000" dirty="0"/>
              <a:t>Lord appeared to Ananias</a:t>
            </a:r>
            <a:r>
              <a:rPr lang="en-US" sz="2000" dirty="0" smtClean="0"/>
              <a:t>, the bishop </a:t>
            </a:r>
            <a:r>
              <a:rPr lang="en-US" sz="2000" dirty="0"/>
              <a:t>of Damascus</a:t>
            </a:r>
            <a:r>
              <a:rPr lang="en-US" sz="2000" dirty="0" smtClean="0"/>
              <a:t>, and </a:t>
            </a:r>
            <a:r>
              <a:rPr lang="en-US" sz="2000" dirty="0"/>
              <a:t>told </a:t>
            </a:r>
            <a:r>
              <a:rPr lang="en-US" sz="2000" dirty="0" smtClean="0"/>
              <a:t>him: </a:t>
            </a:r>
          </a:p>
          <a:p>
            <a:pPr algn="l"/>
            <a:r>
              <a:rPr lang="en-US" sz="2000" dirty="0" smtClean="0"/>
              <a:t>“Go, for </a:t>
            </a:r>
            <a:r>
              <a:rPr lang="en-US" sz="2000" dirty="0"/>
              <a:t>he is a chosen vessel of Mine to bear My name before Gentiles</a:t>
            </a:r>
            <a:r>
              <a:rPr lang="en-US" sz="2000" dirty="0" smtClean="0"/>
              <a:t>, kings </a:t>
            </a:r>
            <a:r>
              <a:rPr lang="en-US" sz="2000" dirty="0"/>
              <a:t>and the children of Israel</a:t>
            </a:r>
            <a:r>
              <a:rPr lang="en-US" sz="2000" dirty="0" smtClean="0"/>
              <a:t>. For </a:t>
            </a:r>
            <a:r>
              <a:rPr lang="en-US" sz="2000" dirty="0"/>
              <a:t>I will show him how many things he must suffer for </a:t>
            </a:r>
            <a:r>
              <a:rPr lang="en-US" sz="2000" dirty="0" smtClean="0"/>
              <a:t>My name’s sake”</a:t>
            </a:r>
            <a:r>
              <a:rPr lang="en-US" sz="2000" dirty="0"/>
              <a:t>	</a:t>
            </a:r>
            <a:r>
              <a:rPr lang="en-US" sz="2000" dirty="0" smtClean="0"/>
              <a:t>								           (Acts 9:15-16)</a:t>
            </a:r>
          </a:p>
          <a:p>
            <a:pPr algn="l"/>
            <a:r>
              <a:rPr lang="en-US" sz="2000" dirty="0" smtClean="0"/>
              <a:t>5. From Damascus, he went to Arabia and stayed there for three years (A.D</a:t>
            </a:r>
            <a:r>
              <a:rPr lang="en-US" sz="2000" dirty="0"/>
              <a:t>. 36-38)</a:t>
            </a:r>
            <a:r>
              <a:rPr lang="en-US" sz="2000" dirty="0" smtClean="0"/>
              <a:t>. He </a:t>
            </a:r>
            <a:r>
              <a:rPr lang="en-US" sz="2000" dirty="0"/>
              <a:t>spent these years studying </a:t>
            </a:r>
            <a:r>
              <a:rPr lang="en-US" sz="2000" dirty="0" smtClean="0"/>
              <a:t>the </a:t>
            </a:r>
            <a:r>
              <a:rPr lang="en-US" sz="2000" dirty="0"/>
              <a:t>Old </a:t>
            </a:r>
            <a:r>
              <a:rPr lang="en-US" sz="2000" dirty="0" smtClean="0"/>
              <a:t>Testament, being lead </a:t>
            </a:r>
            <a:r>
              <a:rPr lang="en-US" sz="2000" dirty="0"/>
              <a:t>by the Spirit to accept many </a:t>
            </a:r>
            <a:r>
              <a:rPr lang="en-US" sz="2000" dirty="0" smtClean="0"/>
              <a:t>facts.</a:t>
            </a:r>
          </a:p>
        </p:txBody>
      </p:sp>
      <p:pic>
        <p:nvPicPr>
          <p:cNvPr id="5" name="Picture 10" descr="stpaul3"/>
          <p:cNvPicPr>
            <a:picLocks noGrp="1" noChangeAspect="1" noChangeArrowheads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7" r="2457"/>
          <a:stretch/>
        </p:blipFill>
        <p:spPr bwMode="auto">
          <a:xfrm>
            <a:off x="5854700" y="550110"/>
            <a:ext cx="3124199" cy="5546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4499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1800"/>
            <a:ext cx="5816600" cy="1041400"/>
          </a:xfrm>
        </p:spPr>
        <p:txBody>
          <a:bodyPr/>
          <a:lstStyle/>
          <a:p>
            <a:pPr algn="l"/>
            <a:r>
              <a:rPr lang="en-US" sz="4600" dirty="0" smtClean="0">
                <a:solidFill>
                  <a:srgbClr val="2C7C9F"/>
                </a:solidFill>
                <a:latin typeface="Times New Roman"/>
                <a:cs typeface="Times New Roman"/>
              </a:rPr>
              <a:t>Introduction to</a:t>
            </a:r>
            <a:br>
              <a:rPr lang="en-US" sz="4600" dirty="0" smtClean="0">
                <a:solidFill>
                  <a:srgbClr val="2C7C9F"/>
                </a:solidFill>
                <a:latin typeface="Times New Roman"/>
                <a:cs typeface="Times New Roman"/>
              </a:rPr>
            </a:br>
            <a:r>
              <a:rPr lang="en-US" sz="4600" dirty="0" smtClean="0">
                <a:solidFill>
                  <a:srgbClr val="2C7C9F"/>
                </a:solidFill>
                <a:latin typeface="Times New Roman"/>
                <a:cs typeface="Times New Roman"/>
              </a:rPr>
              <a:t>the Pauline Epistles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1219200"/>
            <a:ext cx="5816600" cy="5638800"/>
          </a:xfrm>
        </p:spPr>
        <p:txBody>
          <a:bodyPr>
            <a:noAutofit/>
          </a:bodyPr>
          <a:lstStyle/>
          <a:p>
            <a:pPr algn="l"/>
            <a:endParaRPr lang="en-US" sz="2000" dirty="0" smtClean="0"/>
          </a:p>
          <a:p>
            <a:pPr algn="l"/>
            <a:endParaRPr lang="en-US" sz="2000" dirty="0" smtClean="0"/>
          </a:p>
          <a:p>
            <a:pPr algn="l"/>
            <a:r>
              <a:rPr lang="en-US" sz="2000" dirty="0" smtClean="0"/>
              <a:t>6. The Lord Christ </a:t>
            </a:r>
            <a:r>
              <a:rPr lang="en-US" sz="2000" dirty="0"/>
              <a:t>appeared to him and delivered to him the Sacrament of the Holy Eucharist:</a:t>
            </a:r>
          </a:p>
          <a:p>
            <a:pPr algn="l"/>
            <a:r>
              <a:rPr lang="en-US" sz="2000" dirty="0"/>
              <a:t> </a:t>
            </a:r>
            <a:r>
              <a:rPr lang="en-US" sz="2000" dirty="0" smtClean="0"/>
              <a:t>“</a:t>
            </a:r>
            <a:r>
              <a:rPr lang="en-US" sz="2000" dirty="0"/>
              <a:t>For I received from the Lord that which I also delivered to you: that the Lord Jesus on the same night in which He was betrayed took bread</a:t>
            </a:r>
            <a:r>
              <a:rPr lang="en-US" sz="2000" dirty="0" smtClean="0"/>
              <a:t>;</a:t>
            </a:r>
            <a:r>
              <a:rPr lang="en-US" sz="2000" dirty="0"/>
              <a:t> and when He had given thanks, He broke it and </a:t>
            </a:r>
            <a:r>
              <a:rPr lang="en-US" sz="2000" dirty="0" smtClean="0"/>
              <a:t>said: Take</a:t>
            </a:r>
            <a:r>
              <a:rPr lang="en-US" sz="2000" dirty="0"/>
              <a:t>, eat</a:t>
            </a:r>
            <a:r>
              <a:rPr lang="en-US" sz="2000" dirty="0" smtClean="0"/>
              <a:t>; </a:t>
            </a:r>
            <a:r>
              <a:rPr lang="en-US" sz="2000" dirty="0"/>
              <a:t>this is My body which is </a:t>
            </a:r>
            <a:r>
              <a:rPr lang="en-US" sz="2000" dirty="0" smtClean="0"/>
              <a:t>broken </a:t>
            </a:r>
            <a:r>
              <a:rPr lang="en-US" sz="2000" dirty="0"/>
              <a:t>for you; do this in remembrance of </a:t>
            </a:r>
            <a:r>
              <a:rPr lang="en-US" sz="2000" dirty="0" smtClean="0"/>
              <a:t>Me”					                  (</a:t>
            </a:r>
            <a:r>
              <a:rPr lang="en-US" sz="2000" dirty="0"/>
              <a:t>1 </a:t>
            </a:r>
            <a:r>
              <a:rPr lang="en-US" sz="2000" dirty="0" smtClean="0"/>
              <a:t>Corinthians </a:t>
            </a:r>
            <a:r>
              <a:rPr lang="en-US" sz="2000" dirty="0"/>
              <a:t>11:23-24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pic>
        <p:nvPicPr>
          <p:cNvPr id="5" name="Picture 10" descr="stpaul3"/>
          <p:cNvPicPr>
            <a:picLocks noGrp="1" noChangeAspect="1" noChangeArrowheads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7" r="2457"/>
          <a:stretch/>
        </p:blipFill>
        <p:spPr bwMode="auto">
          <a:xfrm>
            <a:off x="5854700" y="550110"/>
            <a:ext cx="3124199" cy="5546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7665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2681</TotalTime>
  <Words>1053</Words>
  <Application>Microsoft Macintosh PowerPoint</Application>
  <PresentationFormat>On-screen Show (4:3)</PresentationFormat>
  <Paragraphs>174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Breeze</vt:lpstr>
      <vt:lpstr>The Pauline Epistles</vt:lpstr>
      <vt:lpstr>Introduction to  the Pauline Epistles </vt:lpstr>
      <vt:lpstr>Introduction to the Pauline Epistles</vt:lpstr>
      <vt:lpstr>Introduction to the Pauline Epistles</vt:lpstr>
      <vt:lpstr>Introduction to the Pauline Epistles</vt:lpstr>
      <vt:lpstr>Introduction to the Pauline Epistles</vt:lpstr>
      <vt:lpstr>Introduction to the Pauline Epistles</vt:lpstr>
      <vt:lpstr>Introduction to  the Pauline Epistles</vt:lpstr>
      <vt:lpstr>Introduction to the Pauline Epistles</vt:lpstr>
      <vt:lpstr>Introduction to the Pauline Epistles</vt:lpstr>
      <vt:lpstr>Introduction to the Pauline Epistles</vt:lpstr>
      <vt:lpstr>St. Paul’s Missionary Trips</vt:lpstr>
      <vt:lpstr>St. Paul’s 1st Missionary Trip</vt:lpstr>
      <vt:lpstr>St. Paul’s 2nd Missionary Trip</vt:lpstr>
      <vt:lpstr>St. Paul’s 3rd Missionary Trip</vt:lpstr>
      <vt:lpstr>St. Paul’s Journey to Rome</vt:lpstr>
      <vt:lpstr>Introduction to the Pauline Epistles</vt:lpstr>
      <vt:lpstr>Introduction to the Pauline Epistles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Epistles of Saint Paul the Apostle</dc:title>
  <dc:creator>Amir</dc:creator>
  <cp:lastModifiedBy>Amir</cp:lastModifiedBy>
  <cp:revision>330</cp:revision>
  <dcterms:created xsi:type="dcterms:W3CDTF">2011-10-07T20:21:07Z</dcterms:created>
  <dcterms:modified xsi:type="dcterms:W3CDTF">2016-02-06T19:43:11Z</dcterms:modified>
</cp:coreProperties>
</file>