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94" r:id="rId2"/>
    <p:sldId id="295" r:id="rId3"/>
    <p:sldId id="296" r:id="rId4"/>
    <p:sldId id="297" r:id="rId5"/>
    <p:sldId id="298" r:id="rId6"/>
    <p:sldId id="299" r:id="rId7"/>
    <p:sldId id="300" r:id="rId8"/>
    <p:sldId id="321" r:id="rId9"/>
    <p:sldId id="302" r:id="rId10"/>
    <p:sldId id="303" r:id="rId11"/>
    <p:sldId id="320" r:id="rId12"/>
    <p:sldId id="304" r:id="rId13"/>
    <p:sldId id="305" r:id="rId14"/>
    <p:sldId id="307" r:id="rId15"/>
    <p:sldId id="308" r:id="rId16"/>
    <p:sldId id="309" r:id="rId17"/>
    <p:sldId id="310" r:id="rId18"/>
    <p:sldId id="311" r:id="rId19"/>
    <p:sldId id="312" r:id="rId20"/>
    <p:sldId id="313" r:id="rId21"/>
    <p:sldId id="314" r:id="rId22"/>
    <p:sldId id="315" r:id="rId23"/>
    <p:sldId id="316" r:id="rId24"/>
    <p:sldId id="317" r:id="rId25"/>
    <p:sldId id="31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5E4565-F974-F949-A4BF-705CD31B6DE9}" type="datetimeFigureOut">
              <a:rPr lang="en-US" smtClean="0"/>
              <a:t>17-06-10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944724-94A6-AD4B-A355-EFB27E778033}" type="slidenum">
              <a:rPr lang="en-US" smtClean="0"/>
              <a:t>‹#›</a:t>
            </a:fld>
            <a:endParaRPr lang="en-US"/>
          </a:p>
        </p:txBody>
      </p:sp>
    </p:spTree>
    <p:extLst>
      <p:ext uri="{BB962C8B-B14F-4D97-AF65-F5344CB8AC3E}">
        <p14:creationId xmlns:p14="http://schemas.microsoft.com/office/powerpoint/2010/main" val="285015875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Galatians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8449170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Knowing that a man is not justified by the works of the law but by faith in Jesus Christ, even we have believed in Christ Jesus, that we might be justified by faith in Christ and not by the works of the law; for by the works of the law no flesh shall be justified”											 </a:t>
            </a:r>
            <a:r>
              <a:rPr lang="en-US" sz="2000" dirty="0" smtClean="0"/>
              <a:t>   (</a:t>
            </a:r>
            <a:r>
              <a:rPr lang="en-US" sz="2000" dirty="0"/>
              <a:t>Galatians 2:16)</a:t>
            </a:r>
          </a:p>
          <a:p>
            <a:pPr marL="0" indent="0">
              <a:buNone/>
            </a:pPr>
            <a:r>
              <a:rPr lang="en-US" sz="2000" dirty="0"/>
              <a:t>+ This is considered as one of the most epistles that is rich in explaining the relationship between Judaism and Christianity</a:t>
            </a:r>
            <a:r>
              <a:rPr lang="en-US" sz="2000" dirty="0" smtClean="0"/>
              <a:t>.</a:t>
            </a:r>
          </a:p>
          <a:p>
            <a:pPr marL="0" lvl="0" indent="0">
              <a:buClr>
                <a:srgbClr val="2C7C9F">
                  <a:lumMod val="60000"/>
                  <a:lumOff val="40000"/>
                </a:srgbClr>
              </a:buClr>
              <a:buNone/>
            </a:pPr>
            <a:r>
              <a:rPr lang="en-US" b="1" dirty="0">
                <a:solidFill>
                  <a:prstClr val="black">
                    <a:lumMod val="65000"/>
                    <a:lumOff val="35000"/>
                  </a:prstClr>
                </a:solidFill>
              </a:rPr>
              <a:t>The Crucifixion in the Epistle:</a:t>
            </a:r>
          </a:p>
          <a:p>
            <a:pPr marL="0" lvl="0" indent="0">
              <a:buClr>
                <a:srgbClr val="2C7C9F">
                  <a:lumMod val="60000"/>
                  <a:lumOff val="40000"/>
                </a:srgbClr>
              </a:buClr>
              <a:buNone/>
            </a:pPr>
            <a:r>
              <a:rPr lang="en-US" sz="2000" dirty="0">
                <a:solidFill>
                  <a:prstClr val="black">
                    <a:lumMod val="65000"/>
                    <a:lumOff val="35000"/>
                  </a:prstClr>
                </a:solidFill>
              </a:rPr>
              <a:t>+ In contradiction with those who believe in following the Law by word to attain salvation, St. Paul highlighted the importance of God’s grace and the power of the cross in Jesus Christ upon which worthiness to salvation relies</a:t>
            </a:r>
            <a:r>
              <a:rPr lang="en-US" sz="2000" dirty="0" smtClean="0">
                <a:solidFill>
                  <a:prstClr val="black">
                    <a:lumMod val="65000"/>
                    <a:lumOff val="35000"/>
                  </a:prstClr>
                </a:solidFill>
              </a:rPr>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1</a:t>
            </a:r>
            <a:r>
              <a:rPr lang="en-US" sz="2000" i="1" dirty="0"/>
              <a:t>. </a:t>
            </a:r>
            <a:r>
              <a:rPr lang="en-US" sz="2000" i="1" u="sng" dirty="0"/>
              <a:t>The </a:t>
            </a:r>
            <a:r>
              <a:rPr lang="en-US" sz="2000" i="1" u="sng" dirty="0" smtClean="0"/>
              <a:t>Power </a:t>
            </a:r>
            <a:r>
              <a:rPr lang="en-US" sz="2000" i="1" u="sng" dirty="0"/>
              <a:t>of the Cross in Remission of sins:</a:t>
            </a:r>
          </a:p>
          <a:p>
            <a:pPr marL="0" indent="0">
              <a:buNone/>
            </a:pPr>
            <a:r>
              <a:rPr lang="en-US" sz="2000" dirty="0"/>
              <a:t>“Grace to you and peace from God the Father and our Lord Jesus Christ, who gave Himself for our sins, that He might deliver us from this present evil age, according to the will of our God and Father”										   </a:t>
            </a:r>
            <a:r>
              <a:rPr lang="en-US" sz="2000" dirty="0" smtClean="0"/>
              <a:t>(</a:t>
            </a:r>
            <a:r>
              <a:rPr lang="en-US" sz="2000" dirty="0"/>
              <a:t>Galatians 1:3-4)</a:t>
            </a:r>
          </a:p>
          <a:p>
            <a:pPr marL="0" indent="0">
              <a:buNone/>
            </a:pPr>
            <a:r>
              <a:rPr lang="en-US" sz="2000" i="1" dirty="0"/>
              <a:t>2. </a:t>
            </a:r>
            <a:r>
              <a:rPr lang="en-US" sz="2000" i="1" u="sng" dirty="0"/>
              <a:t>The </a:t>
            </a:r>
            <a:r>
              <a:rPr lang="en-US" sz="2000" i="1" u="sng" dirty="0" smtClean="0"/>
              <a:t>Power </a:t>
            </a:r>
            <a:r>
              <a:rPr lang="en-US" sz="2000" i="1" u="sng" dirty="0"/>
              <a:t>of the Cross in Redemption from the </a:t>
            </a:r>
            <a:r>
              <a:rPr lang="en-US" sz="2000" i="1" u="sng" dirty="0" smtClean="0"/>
              <a:t>Curse </a:t>
            </a:r>
            <a:r>
              <a:rPr lang="en-US" sz="2000" i="1" u="sng" dirty="0"/>
              <a:t>of the Law</a:t>
            </a:r>
            <a:r>
              <a:rPr lang="en-US" sz="2000" i="1" u="sng" dirty="0" smtClean="0"/>
              <a:t>:</a:t>
            </a:r>
          </a:p>
          <a:p>
            <a:pPr marL="0" indent="0">
              <a:buNone/>
            </a:pPr>
            <a:r>
              <a:rPr lang="en-US" sz="2000" dirty="0"/>
              <a:t>“Christ has redeemed us from the curse of the law, having become a curse for us (for it is written: Cursed is everyone who hangs on a tree)”							    </a:t>
            </a:r>
            <a:r>
              <a:rPr lang="en-US" sz="2000" dirty="0" smtClean="0"/>
              <a:t>(</a:t>
            </a:r>
            <a:r>
              <a:rPr lang="en-US" sz="2000" dirty="0"/>
              <a:t>Galatians 3:13)</a:t>
            </a:r>
          </a:p>
          <a:p>
            <a:pPr marL="0" indent="0">
              <a:buNone/>
            </a:pPr>
            <a:r>
              <a:rPr lang="en-US" sz="2000" i="1" dirty="0"/>
              <a:t>3. </a:t>
            </a:r>
            <a:r>
              <a:rPr lang="en-US" sz="2000" i="1" u="sng" dirty="0"/>
              <a:t>Through the Cross, we </a:t>
            </a:r>
            <a:r>
              <a:rPr lang="en-US" sz="2000" i="1" u="sng" dirty="0" smtClean="0"/>
              <a:t>Live </a:t>
            </a:r>
            <a:r>
              <a:rPr lang="en-US" sz="2000" i="1" u="sng" dirty="0"/>
              <a:t>a </a:t>
            </a:r>
            <a:r>
              <a:rPr lang="en-US" sz="2000" i="1" u="sng" dirty="0" smtClean="0"/>
              <a:t>New </a:t>
            </a:r>
            <a:r>
              <a:rPr lang="en-US" sz="2000" i="1" u="sng" dirty="0"/>
              <a:t>L</a:t>
            </a:r>
            <a:r>
              <a:rPr lang="en-US" sz="2000" i="1" u="sng" dirty="0" smtClean="0"/>
              <a:t>ife </a:t>
            </a:r>
            <a:r>
              <a:rPr lang="en-US" sz="2000" i="1" u="sng" dirty="0"/>
              <a:t>in Christ</a:t>
            </a:r>
            <a:r>
              <a:rPr lang="en-US" sz="2000" i="1" u="sng" dirty="0" smtClean="0"/>
              <a:t>:</a:t>
            </a:r>
            <a:endParaRPr lang="en-US" sz="2000" dirty="0"/>
          </a:p>
          <a:p>
            <a:pPr marL="0" indent="0">
              <a:buNone/>
            </a:pPr>
            <a:r>
              <a:rPr lang="en-US" sz="2000" dirty="0"/>
              <a:t>“I have been crucified with Christ, it is no longer I who live, but </a:t>
            </a:r>
            <a:r>
              <a:rPr lang="en-US" sz="2000" dirty="0" smtClean="0"/>
              <a:t>Christ</a:t>
            </a:r>
            <a:r>
              <a:rPr lang="is-IS" sz="2000" dirty="0" smtClean="0"/>
              <a:t>… </a:t>
            </a:r>
            <a:endParaRPr lang="en-US" sz="2000" u="sng" dirty="0"/>
          </a:p>
        </p:txBody>
      </p:sp>
    </p:spTree>
    <p:extLst>
      <p:ext uri="{BB962C8B-B14F-4D97-AF65-F5344CB8AC3E}">
        <p14:creationId xmlns:p14="http://schemas.microsoft.com/office/powerpoint/2010/main" val="15333728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in </a:t>
            </a:r>
            <a:r>
              <a:rPr lang="en-US" sz="2000" dirty="0"/>
              <a:t>me; and the life which I now live in the flesh I live by faith in the Son of God, who loved me and gave Himself for me”		      									    </a:t>
            </a:r>
            <a:r>
              <a:rPr lang="en-US" sz="2000" dirty="0" smtClean="0"/>
              <a:t>(</a:t>
            </a:r>
            <a:r>
              <a:rPr lang="en-US" sz="2000" dirty="0"/>
              <a:t>Galatians 2:20)</a:t>
            </a:r>
          </a:p>
          <a:p>
            <a:pPr marL="0" indent="0">
              <a:buNone/>
            </a:pPr>
            <a:r>
              <a:rPr lang="en-US" sz="2000" dirty="0"/>
              <a:t>4. </a:t>
            </a:r>
            <a:r>
              <a:rPr lang="en-US" sz="2000" i="1" u="sng" dirty="0"/>
              <a:t>Sharing in the Sufferings of His Cross:</a:t>
            </a:r>
          </a:p>
          <a:p>
            <a:pPr marL="0" indent="0">
              <a:buNone/>
            </a:pPr>
            <a:r>
              <a:rPr lang="en-US" sz="2000" dirty="0"/>
              <a:t>“For I bear in my body the marks of the Lord Jesus”	     									    </a:t>
            </a:r>
            <a:r>
              <a:rPr lang="en-US" sz="2000" dirty="0" smtClean="0"/>
              <a:t>(</a:t>
            </a:r>
            <a:r>
              <a:rPr lang="en-US" sz="2000" dirty="0"/>
              <a:t>Galatians 6:17</a:t>
            </a:r>
            <a:r>
              <a:rPr lang="en-US" sz="2000" dirty="0" smtClean="0"/>
              <a:t>)</a:t>
            </a:r>
          </a:p>
          <a:p>
            <a:pPr marL="0" indent="0">
              <a:buNone/>
            </a:pPr>
            <a:r>
              <a:rPr lang="en-US" sz="2000" i="1" dirty="0"/>
              <a:t>5. </a:t>
            </a:r>
            <a:r>
              <a:rPr lang="en-US" sz="2000" i="1" u="sng" dirty="0"/>
              <a:t>Persecution due </a:t>
            </a:r>
            <a:r>
              <a:rPr lang="en-US" sz="2000" i="1" u="sng" dirty="0" smtClean="0"/>
              <a:t>Preaching </a:t>
            </a:r>
            <a:r>
              <a:rPr lang="en-US" sz="2000" i="1" u="sng" dirty="0"/>
              <a:t>the Cross; N</a:t>
            </a:r>
            <a:r>
              <a:rPr lang="en-US" sz="2000" i="1" u="sng" dirty="0" smtClean="0"/>
              <a:t>ot Circumcision</a:t>
            </a:r>
            <a:r>
              <a:rPr lang="en-US" sz="2000" i="1" u="sng" dirty="0"/>
              <a:t>:</a:t>
            </a:r>
          </a:p>
          <a:p>
            <a:pPr marL="0" indent="0">
              <a:buNone/>
            </a:pPr>
            <a:r>
              <a:rPr lang="en-US" sz="2000" dirty="0"/>
              <a:t>“And I, brethren, if I still preach circumcision, why do I still suffer persecution? Then the offense of the cross has ceased”									    </a:t>
            </a:r>
            <a:r>
              <a:rPr lang="en-US" sz="2000" dirty="0" smtClean="0"/>
              <a:t>(</a:t>
            </a:r>
            <a:r>
              <a:rPr lang="en-US" sz="2000" dirty="0"/>
              <a:t>Galatians 5:11)</a:t>
            </a:r>
          </a:p>
          <a:p>
            <a:pPr marL="0" indent="0">
              <a:buNone/>
            </a:pPr>
            <a:r>
              <a:rPr lang="en-US" sz="2000" i="1" dirty="0"/>
              <a:t>6. </a:t>
            </a:r>
            <a:r>
              <a:rPr lang="en-US" sz="2000" i="1" u="sng" dirty="0"/>
              <a:t>Glory </a:t>
            </a:r>
            <a:r>
              <a:rPr lang="en-US" sz="2000" i="1" u="sng" dirty="0" smtClean="0"/>
              <a:t>Only </a:t>
            </a:r>
            <a:r>
              <a:rPr lang="en-US" sz="2000" i="1" u="sng" dirty="0"/>
              <a:t>in the Cross</a:t>
            </a:r>
            <a:r>
              <a:rPr lang="en-US" sz="2000" i="1" u="sng" dirty="0" smtClean="0"/>
              <a:t>:</a:t>
            </a:r>
            <a:endParaRPr lang="en-US" sz="2000" i="1" u="sng"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But God forbid that I should boast except in the cross of our Lord Jesus Christ, by whom the world has been crucified to me, and I to the world”							    </a:t>
            </a:r>
            <a:r>
              <a:rPr lang="en-US" sz="2000" dirty="0" smtClean="0"/>
              <a:t>(</a:t>
            </a:r>
            <a:r>
              <a:rPr lang="en-US" sz="2000" dirty="0"/>
              <a:t>Galatians 6:14)</a:t>
            </a:r>
          </a:p>
          <a:p>
            <a:pPr marL="0" indent="0">
              <a:buNone/>
            </a:pPr>
            <a:r>
              <a:rPr lang="en-US" sz="2000" i="1" dirty="0"/>
              <a:t>7. </a:t>
            </a:r>
            <a:r>
              <a:rPr lang="en-US" sz="2000" i="1" u="sng" dirty="0"/>
              <a:t>Witnessing by </a:t>
            </a:r>
            <a:r>
              <a:rPr lang="en-US" sz="2000" i="1" u="sng" dirty="0" smtClean="0"/>
              <a:t>Detailing </a:t>
            </a:r>
            <a:r>
              <a:rPr lang="en-US" sz="2000" i="1" u="sng" dirty="0"/>
              <a:t>the Crucifixion of </a:t>
            </a:r>
            <a:r>
              <a:rPr lang="en-US" sz="2000" i="1" u="sng" dirty="0" smtClean="0"/>
              <a:t>our </a:t>
            </a:r>
            <a:r>
              <a:rPr lang="en-US" sz="2000" i="1" u="sng" dirty="0"/>
              <a:t>Lord Jesus Christ:</a:t>
            </a:r>
            <a:endParaRPr lang="en-US" sz="2000" dirty="0"/>
          </a:p>
          <a:p>
            <a:pPr marL="0" indent="0">
              <a:buNone/>
            </a:pPr>
            <a:r>
              <a:rPr lang="en-US" sz="2000" dirty="0"/>
              <a:t>“Before whose eyes Jesus Christ was clearly portrayed among you as crucified”						      									    </a:t>
            </a:r>
            <a:r>
              <a:rPr lang="en-US" sz="2000" dirty="0" smtClean="0"/>
              <a:t>  </a:t>
            </a:r>
            <a:r>
              <a:rPr lang="en-US" sz="2000" dirty="0"/>
              <a:t>(Galatians 3:1</a:t>
            </a:r>
            <a:r>
              <a:rPr lang="en-US" sz="2000" dirty="0" smtClean="0"/>
              <a:t>)</a:t>
            </a:r>
          </a:p>
          <a:p>
            <a:pPr marL="0" lvl="0" indent="0">
              <a:buClr>
                <a:srgbClr val="2C7C9F">
                  <a:lumMod val="60000"/>
                  <a:lumOff val="40000"/>
                </a:srgbClr>
              </a:buClr>
              <a:buNone/>
            </a:pPr>
            <a:r>
              <a:rPr lang="en-US" b="1" dirty="0">
                <a:solidFill>
                  <a:prstClr val="black">
                    <a:lumMod val="65000"/>
                    <a:lumOff val="35000"/>
                  </a:prstClr>
                </a:solidFill>
              </a:rPr>
              <a:t>Contents:</a:t>
            </a:r>
          </a:p>
          <a:p>
            <a:pPr marL="0" indent="0">
              <a:buNone/>
            </a:pPr>
            <a:r>
              <a:rPr lang="en-US" sz="2200" dirty="0"/>
              <a:t>I. </a:t>
            </a:r>
            <a:r>
              <a:rPr lang="en-US" sz="2200" u="sng" dirty="0"/>
              <a:t>Introduction:</a:t>
            </a:r>
            <a:r>
              <a:rPr lang="en-US" sz="2200" dirty="0"/>
              <a:t> (Ch. 1)</a:t>
            </a:r>
          </a:p>
          <a:p>
            <a:pPr marL="0" indent="0">
              <a:buNone/>
            </a:pPr>
            <a:r>
              <a:rPr lang="en-US" sz="2000" dirty="0"/>
              <a:t>“I marvel that you are turning away so soon from Him who called you in the grace of Christ, to a different gospel, which is not another, but </a:t>
            </a:r>
            <a:r>
              <a:rPr lang="en-US" sz="2000" dirty="0" smtClean="0"/>
              <a:t>there</a:t>
            </a:r>
            <a:r>
              <a:rPr lang="is-IS" sz="2000" dirty="0" smtClean="0"/>
              <a:t>… </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are some who trouble you and want to pervert the gospel of Christ”								  </a:t>
            </a:r>
            <a:r>
              <a:rPr lang="en-US" sz="2000" dirty="0" smtClean="0"/>
              <a:t> </a:t>
            </a:r>
            <a:r>
              <a:rPr lang="en-US" sz="2000" dirty="0"/>
              <a:t>(Galatians 1:6-7</a:t>
            </a:r>
            <a:r>
              <a:rPr lang="en-US" sz="2000" dirty="0" smtClean="0"/>
              <a:t>)</a:t>
            </a:r>
          </a:p>
          <a:p>
            <a:pPr marL="0" indent="0">
              <a:buNone/>
            </a:pPr>
            <a:r>
              <a:rPr lang="en-US" sz="2200" dirty="0" smtClean="0"/>
              <a:t>II</a:t>
            </a:r>
            <a:r>
              <a:rPr lang="en-US" sz="2200" dirty="0"/>
              <a:t>. </a:t>
            </a:r>
            <a:r>
              <a:rPr lang="en-US" sz="2200" u="sng" dirty="0"/>
              <a:t>Confirming his Apostolic Rights:</a:t>
            </a:r>
            <a:r>
              <a:rPr lang="en-US" sz="2200" dirty="0"/>
              <a:t> (</a:t>
            </a:r>
            <a:r>
              <a:rPr lang="en-US" sz="2200" dirty="0" err="1"/>
              <a:t>Chs</a:t>
            </a:r>
            <a:r>
              <a:rPr lang="en-US" sz="2200" dirty="0"/>
              <a:t>. 1-2)</a:t>
            </a:r>
          </a:p>
          <a:p>
            <a:pPr marL="0" indent="0">
              <a:buNone/>
            </a:pPr>
            <a:r>
              <a:rPr lang="en-US" sz="2000" i="1" dirty="0"/>
              <a:t>1. </a:t>
            </a:r>
            <a:r>
              <a:rPr lang="en-US" sz="2000" i="1" u="sng" dirty="0"/>
              <a:t>The </a:t>
            </a:r>
            <a:r>
              <a:rPr lang="en-US" sz="2000" i="1" u="sng" dirty="0" smtClean="0"/>
              <a:t>Origins </a:t>
            </a:r>
            <a:r>
              <a:rPr lang="en-US" sz="2000" i="1" u="sng" dirty="0"/>
              <a:t>of his </a:t>
            </a:r>
            <a:r>
              <a:rPr lang="en-US" sz="2000" i="1" u="sng" dirty="0" smtClean="0"/>
              <a:t>Call</a:t>
            </a:r>
            <a:r>
              <a:rPr lang="en-US" sz="2000" i="1" u="sng" dirty="0"/>
              <a:t>, </a:t>
            </a:r>
            <a:r>
              <a:rPr lang="en-US" sz="2000" i="1" u="sng" dirty="0" smtClean="0"/>
              <a:t>Mission </a:t>
            </a:r>
            <a:r>
              <a:rPr lang="en-US" sz="2000" i="1" u="sng" dirty="0"/>
              <a:t>and </a:t>
            </a:r>
            <a:r>
              <a:rPr lang="en-US" sz="2000" i="1" u="sng" dirty="0" smtClean="0"/>
              <a:t>Teachings</a:t>
            </a:r>
            <a:r>
              <a:rPr lang="en-US" sz="2000" i="1" u="sng" dirty="0"/>
              <a:t>: </a:t>
            </a:r>
            <a:r>
              <a:rPr lang="en-US" sz="2000" i="1" dirty="0"/>
              <a:t>(Ch. 1)</a:t>
            </a:r>
            <a:endParaRPr lang="en-US" sz="2000" i="1" u="sng" dirty="0"/>
          </a:p>
          <a:p>
            <a:pPr marL="0" indent="0">
              <a:buNone/>
            </a:pPr>
            <a:r>
              <a:rPr lang="en-US" sz="2000" dirty="0"/>
              <a:t>“But I make known to you, brethren, that the gospel which was preached by me is not according to man. For I neither received it from man, nor was </a:t>
            </a:r>
            <a:r>
              <a:rPr lang="en-US" sz="2000" dirty="0" smtClean="0"/>
              <a:t>I</a:t>
            </a:r>
            <a:r>
              <a:rPr lang="en-US" sz="2000" dirty="0"/>
              <a:t> </a:t>
            </a:r>
            <a:r>
              <a:rPr lang="en-US" sz="2000" dirty="0" smtClean="0"/>
              <a:t>taught </a:t>
            </a:r>
            <a:r>
              <a:rPr lang="en-US" sz="2000" dirty="0"/>
              <a:t>it, but it came through the revelation of Jesus Christ”							</a:t>
            </a:r>
            <a:r>
              <a:rPr lang="en-US" sz="2000" dirty="0" smtClean="0"/>
              <a:t>           (</a:t>
            </a:r>
            <a:r>
              <a:rPr lang="en-US" sz="2000" dirty="0"/>
              <a:t>Galatians 1:11-12</a:t>
            </a:r>
            <a:r>
              <a:rPr lang="en-US" sz="2000" dirty="0" smtClean="0"/>
              <a:t>)</a:t>
            </a:r>
          </a:p>
          <a:p>
            <a:pPr marL="0" indent="0">
              <a:buNone/>
            </a:pPr>
            <a:r>
              <a:rPr lang="en-US" sz="2000" dirty="0"/>
              <a:t>“But when it pleased God, who separated me from my mother’s womb and called me through His grace, to reveal His Son in me, that I might preach Him among the Gentiles, I did not immediately confer with flesh and blood”														          </a:t>
            </a:r>
            <a:r>
              <a:rPr lang="en-US" sz="2000" dirty="0" smtClean="0"/>
              <a:t> </a:t>
            </a:r>
            <a:r>
              <a:rPr lang="en-US" sz="2000" dirty="0"/>
              <a:t>(Galatians 1:15-16</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2</a:t>
            </a:r>
            <a:r>
              <a:rPr lang="en-US" sz="2000" i="1" dirty="0"/>
              <a:t>. </a:t>
            </a:r>
            <a:r>
              <a:rPr lang="en-US" sz="2000" i="1" u="sng" dirty="0"/>
              <a:t>His </a:t>
            </a:r>
            <a:r>
              <a:rPr lang="en-US" sz="2000" i="1" u="sng" dirty="0" smtClean="0"/>
              <a:t>Service </a:t>
            </a:r>
            <a:r>
              <a:rPr lang="en-US" sz="2000" i="1" u="sng" dirty="0"/>
              <a:t>and </a:t>
            </a:r>
            <a:r>
              <a:rPr lang="en-US" sz="2000" i="1" u="sng" dirty="0" smtClean="0"/>
              <a:t>Mission </a:t>
            </a:r>
            <a:r>
              <a:rPr lang="en-US" sz="2000" i="1" u="sng" dirty="0"/>
              <a:t>C</a:t>
            </a:r>
            <a:r>
              <a:rPr lang="en-US" sz="2000" i="1" u="sng" dirty="0" smtClean="0"/>
              <a:t>onfirmed </a:t>
            </a:r>
            <a:r>
              <a:rPr lang="en-US" sz="2000" i="1" u="sng" dirty="0"/>
              <a:t>by the </a:t>
            </a:r>
            <a:r>
              <a:rPr lang="en-US" sz="2000" i="1" u="sng" dirty="0" smtClean="0"/>
              <a:t>Disciples</a:t>
            </a:r>
            <a:r>
              <a:rPr lang="en-US" sz="2000" i="1" u="sng" dirty="0"/>
              <a:t>:</a:t>
            </a:r>
            <a:r>
              <a:rPr lang="en-US" sz="2000" i="1" dirty="0"/>
              <a:t> (Ch. 2)</a:t>
            </a:r>
          </a:p>
          <a:p>
            <a:pPr marL="0" indent="0">
              <a:buNone/>
            </a:pPr>
            <a:r>
              <a:rPr lang="en-US" sz="2000" i="1" dirty="0"/>
              <a:t>a) Agreement among h</a:t>
            </a:r>
            <a:r>
              <a:rPr lang="en-US" sz="2000" i="1" dirty="0" smtClean="0"/>
              <a:t>im </a:t>
            </a:r>
            <a:r>
              <a:rPr lang="en-US" sz="2000" i="1" dirty="0"/>
              <a:t>and the D</a:t>
            </a:r>
            <a:r>
              <a:rPr lang="en-US" sz="2000" i="1" dirty="0" smtClean="0"/>
              <a:t>isciples Regarding </a:t>
            </a:r>
            <a:r>
              <a:rPr lang="en-US" sz="2000" i="1" dirty="0"/>
              <a:t>his </a:t>
            </a:r>
            <a:r>
              <a:rPr lang="en-US" sz="2000" i="1" dirty="0" smtClean="0"/>
              <a:t>Service </a:t>
            </a:r>
            <a:r>
              <a:rPr lang="en-US" sz="2000" i="1" dirty="0"/>
              <a:t>and his </a:t>
            </a:r>
            <a:r>
              <a:rPr lang="en-US" sz="2000" i="1" dirty="0" smtClean="0"/>
              <a:t>Call</a:t>
            </a:r>
            <a:r>
              <a:rPr lang="en-US" sz="2000" i="1" dirty="0"/>
              <a:t>:</a:t>
            </a:r>
            <a:endParaRPr lang="en-US" sz="2000" dirty="0"/>
          </a:p>
          <a:p>
            <a:pPr marL="0" indent="0">
              <a:buNone/>
            </a:pPr>
            <a:r>
              <a:rPr lang="en-US" sz="2000" dirty="0"/>
              <a:t>“And when James, </a:t>
            </a:r>
            <a:r>
              <a:rPr lang="en-US" sz="2000" dirty="0" err="1"/>
              <a:t>Cephas</a:t>
            </a:r>
            <a:r>
              <a:rPr lang="en-US" sz="2000" dirty="0"/>
              <a:t>, and John, who seemed to be pillars, perceived the grace that had been given to me, they gave me and Barnabas the right hand of fellowship, that we should go to the Gentiles and they to the circumcised”					                 </a:t>
            </a:r>
            <a:r>
              <a:rPr lang="en-US" sz="2000" dirty="0" smtClean="0"/>
              <a:t>									      (</a:t>
            </a:r>
            <a:r>
              <a:rPr lang="en-US" sz="2000" dirty="0"/>
              <a:t>Galatians 2:9</a:t>
            </a:r>
            <a:r>
              <a:rPr lang="en-US" sz="2000" dirty="0" smtClean="0"/>
              <a:t>)</a:t>
            </a:r>
          </a:p>
          <a:p>
            <a:pPr marL="0" indent="0">
              <a:buNone/>
            </a:pPr>
            <a:r>
              <a:rPr lang="en-US" sz="2000" i="1" dirty="0"/>
              <a:t>b) The Originality of his Service and his Position from St. Peter who was to be Blamed:</a:t>
            </a:r>
          </a:p>
          <a:p>
            <a:pPr marL="0" indent="0">
              <a:buNone/>
            </a:pPr>
            <a:r>
              <a:rPr lang="en-US" sz="2000" dirty="0"/>
              <a:t>“Now when Peter had come to Antioch, I withstood him to his face, because he was to be blamed; for before certain men came from James,  he would eat with the Gentiles; but when they came, he withdrew </a:t>
            </a:r>
            <a:r>
              <a:rPr lang="en-US" sz="2000" dirty="0" smtClean="0"/>
              <a:t>and</a:t>
            </a:r>
            <a:r>
              <a:rPr lang="is-IS" sz="2000" dirty="0" smtClean="0"/>
              <a:t>… </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separated </a:t>
            </a:r>
            <a:r>
              <a:rPr lang="en-US" sz="2000" dirty="0"/>
              <a:t>himself, fearing those who were of the circumcision… But when I saw that they were not straightforward about the truth of the gospel, I said to Peter before them all: If you, being a Jew, live in the manner of Gentiles and not as the Jews, why do you compel Gentiles to live as Jews?</a:t>
            </a:r>
            <a:r>
              <a:rPr lang="en-US" sz="2000" dirty="0" smtClean="0"/>
              <a:t>”															      (</a:t>
            </a:r>
            <a:r>
              <a:rPr lang="en-US" sz="2000" dirty="0"/>
              <a:t>Galatians 2:11-12,14)</a:t>
            </a:r>
          </a:p>
          <a:p>
            <a:pPr marL="0" indent="0">
              <a:buNone/>
            </a:pPr>
            <a:r>
              <a:rPr lang="en-US" sz="2200" dirty="0"/>
              <a:t>III. </a:t>
            </a:r>
            <a:r>
              <a:rPr lang="en-US" sz="2200" u="sng" dirty="0"/>
              <a:t>Between the Law and the Gospel:</a:t>
            </a:r>
            <a:r>
              <a:rPr lang="en-US" sz="2200" dirty="0"/>
              <a:t> (</a:t>
            </a:r>
            <a:r>
              <a:rPr lang="en-US" sz="2200" dirty="0" err="1"/>
              <a:t>Chs</a:t>
            </a:r>
            <a:r>
              <a:rPr lang="en-US" sz="2200" dirty="0"/>
              <a:t>. 3-4)</a:t>
            </a:r>
          </a:p>
          <a:p>
            <a:pPr marL="0" indent="0">
              <a:buNone/>
            </a:pPr>
            <a:r>
              <a:rPr lang="en-US" sz="2000" i="1" dirty="0" smtClean="0"/>
              <a:t>1</a:t>
            </a:r>
            <a:r>
              <a:rPr lang="en-US" sz="2000" i="1" dirty="0"/>
              <a:t>. </a:t>
            </a:r>
            <a:r>
              <a:rPr lang="en-US" sz="2000" i="1" u="sng" dirty="0"/>
              <a:t>The Law brings a Curse but Blessing is through Faith:</a:t>
            </a:r>
            <a:r>
              <a:rPr lang="en-US" sz="2000" i="1" dirty="0"/>
              <a:t> (Ch. 3</a:t>
            </a:r>
            <a:r>
              <a:rPr lang="en-US" sz="2000" i="1" dirty="0" smtClean="0"/>
              <a:t>)</a:t>
            </a:r>
          </a:p>
          <a:p>
            <a:pPr marL="0" indent="0">
              <a:buNone/>
            </a:pPr>
            <a:r>
              <a:rPr lang="en-US" sz="2000" i="1" dirty="0"/>
              <a:t>a) The Experience of the Galatians:</a:t>
            </a:r>
          </a:p>
          <a:p>
            <a:pPr marL="0" indent="0">
              <a:buNone/>
            </a:pPr>
            <a:r>
              <a:rPr lang="en-US" sz="2000" dirty="0"/>
              <a:t>“Are you so foolish? Having begun in the Spirit, are you now being made perfect by the flesh?”														     </a:t>
            </a:r>
            <a:r>
              <a:rPr lang="en-US" sz="2000" dirty="0" smtClean="0"/>
              <a:t> </a:t>
            </a:r>
            <a:r>
              <a:rPr lang="en-US" sz="2000" dirty="0"/>
              <a:t>(Galatians 3:</a:t>
            </a:r>
            <a:r>
              <a:rPr lang="en-US" sz="2000" dirty="0" smtClean="0"/>
              <a:t>3</a:t>
            </a:r>
            <a:r>
              <a:rPr lang="en-US" sz="2000" dirty="0"/>
              <a:t>)</a:t>
            </a:r>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b</a:t>
            </a:r>
            <a:r>
              <a:rPr lang="en-US" sz="2000" i="1" dirty="0"/>
              <a:t>) Abraham was </a:t>
            </a:r>
            <a:r>
              <a:rPr lang="en-US" sz="2000" i="1" dirty="0" smtClean="0"/>
              <a:t>Justified </a:t>
            </a:r>
            <a:r>
              <a:rPr lang="en-US" sz="2000" i="1" dirty="0"/>
              <a:t>by Faith:</a:t>
            </a:r>
          </a:p>
          <a:p>
            <a:pPr marL="0" indent="0">
              <a:buNone/>
            </a:pPr>
            <a:r>
              <a:rPr lang="en-US" sz="2000" dirty="0"/>
              <a:t>“Just as Abraham believed God, and it was accounted to him for righteousness. Therefore know that only those who are of faith are sons of Abraham</a:t>
            </a:r>
            <a:r>
              <a:rPr lang="en-US" sz="2000" dirty="0" smtClean="0"/>
              <a:t>”															   (Galatians 3:6-7)</a:t>
            </a:r>
          </a:p>
          <a:p>
            <a:pPr marL="0" indent="0">
              <a:buNone/>
            </a:pPr>
            <a:r>
              <a:rPr lang="en-US" sz="2000" i="1" dirty="0" smtClean="0"/>
              <a:t>c</a:t>
            </a:r>
            <a:r>
              <a:rPr lang="en-US" sz="2000" i="1" dirty="0"/>
              <a:t>) The Old Testament </a:t>
            </a:r>
            <a:r>
              <a:rPr lang="en-US" sz="2000" i="1" dirty="0" smtClean="0"/>
              <a:t>Made </a:t>
            </a:r>
            <a:r>
              <a:rPr lang="en-US" sz="2000" i="1" dirty="0"/>
              <a:t>Faith a </a:t>
            </a:r>
            <a:r>
              <a:rPr lang="en-US" sz="2000" i="1" dirty="0" smtClean="0"/>
              <a:t>Condition </a:t>
            </a:r>
            <a:r>
              <a:rPr lang="en-US" sz="2000" i="1" dirty="0"/>
              <a:t>for Salvation</a:t>
            </a:r>
            <a:r>
              <a:rPr lang="en-US" sz="2000" i="1" dirty="0" smtClean="0"/>
              <a:t>:</a:t>
            </a:r>
          </a:p>
          <a:p>
            <a:pPr marL="0" indent="0">
              <a:buNone/>
            </a:pPr>
            <a:r>
              <a:rPr lang="en-US" sz="2000" dirty="0"/>
              <a:t>“For as many as are of the works of the law are under the curse, for it is written: Cursed is everyone who does not continue in all things which are written in the book of the law, to do them. But that no one is justified by the law in the sight of God is evident, for the just shall live by faith”							           </a:t>
            </a:r>
            <a:r>
              <a:rPr lang="en-US" sz="2000" dirty="0" smtClean="0"/>
              <a:t>(</a:t>
            </a:r>
            <a:r>
              <a:rPr lang="en-US" sz="2000" dirty="0"/>
              <a:t>Galatians 3:10-11</a:t>
            </a:r>
            <a:r>
              <a:rPr lang="en-US" sz="2000" dirty="0" smtClean="0"/>
              <a:t>)</a:t>
            </a:r>
          </a:p>
          <a:p>
            <a:pPr marL="0" indent="0">
              <a:buNone/>
            </a:pPr>
            <a:r>
              <a:rPr lang="en-US" sz="2000" i="1" dirty="0"/>
              <a:t>2. </a:t>
            </a:r>
            <a:r>
              <a:rPr lang="en-US" sz="2000" i="1" u="sng" dirty="0"/>
              <a:t>Not through Law but promises we Receive Blessings:</a:t>
            </a:r>
            <a:r>
              <a:rPr lang="en-US" sz="2000" i="1" dirty="0"/>
              <a:t> (Ch. 3</a:t>
            </a:r>
            <a:r>
              <a:rPr lang="en-US" sz="2000" i="1" dirty="0" smtClean="0"/>
              <a:t>)</a:t>
            </a:r>
            <a:endParaRPr lang="en-US" sz="2000" dirty="0" smtClean="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smtClean="0"/>
              <a:t>a</a:t>
            </a:r>
            <a:r>
              <a:rPr lang="en-US" sz="2000" i="1" dirty="0"/>
              <a:t>) The </a:t>
            </a:r>
            <a:r>
              <a:rPr lang="en-US" sz="2000" i="1" dirty="0" smtClean="0"/>
              <a:t>Promises </a:t>
            </a:r>
            <a:r>
              <a:rPr lang="en-US" sz="2000" i="1" dirty="0"/>
              <a:t>given to Abraham was </a:t>
            </a:r>
            <a:r>
              <a:rPr lang="en-US" sz="2000" i="1" dirty="0" smtClean="0"/>
              <a:t>Not </a:t>
            </a:r>
            <a:r>
              <a:rPr lang="en-US" sz="2000" i="1" dirty="0"/>
              <a:t>T</a:t>
            </a:r>
            <a:r>
              <a:rPr lang="en-US" sz="2000" i="1" dirty="0" smtClean="0"/>
              <a:t>hrough </a:t>
            </a:r>
            <a:r>
              <a:rPr lang="en-US" sz="2000" i="1" dirty="0"/>
              <a:t>the Law:</a:t>
            </a:r>
          </a:p>
          <a:p>
            <a:pPr marL="0" indent="0">
              <a:buNone/>
            </a:pPr>
            <a:r>
              <a:rPr lang="en-US" sz="2000" dirty="0"/>
              <a:t>“For if the inheritance is of the law, it is no longer of promise; but God gave it to Abraham by promise”												   </a:t>
            </a:r>
            <a:r>
              <a:rPr lang="en-US" sz="2000" dirty="0" smtClean="0"/>
              <a:t> (</a:t>
            </a:r>
            <a:r>
              <a:rPr lang="en-US" sz="2000" dirty="0"/>
              <a:t>Galatians 3:18</a:t>
            </a:r>
            <a:r>
              <a:rPr lang="en-US" sz="2000" dirty="0" smtClean="0"/>
              <a:t>)</a:t>
            </a:r>
          </a:p>
          <a:p>
            <a:pPr marL="0" indent="0">
              <a:buNone/>
            </a:pPr>
            <a:r>
              <a:rPr lang="en-US" sz="2000" i="1" dirty="0" smtClean="0"/>
              <a:t>b</a:t>
            </a:r>
            <a:r>
              <a:rPr lang="en-US" sz="2000" i="1" dirty="0"/>
              <a:t>) The Law </a:t>
            </a:r>
            <a:r>
              <a:rPr lang="en-US" sz="2000" i="1" dirty="0" smtClean="0"/>
              <a:t>Leads </a:t>
            </a:r>
            <a:r>
              <a:rPr lang="en-US" sz="2000" i="1" dirty="0"/>
              <a:t>us to Christ</a:t>
            </a:r>
            <a:r>
              <a:rPr lang="en-US" sz="2000" i="1" dirty="0" smtClean="0"/>
              <a:t>:</a:t>
            </a:r>
          </a:p>
          <a:p>
            <a:pPr marL="0" indent="0">
              <a:buNone/>
            </a:pPr>
            <a:r>
              <a:rPr lang="en-US" sz="2000" dirty="0" smtClean="0"/>
              <a:t>“Therefore </a:t>
            </a:r>
            <a:r>
              <a:rPr lang="en-US" sz="2000" dirty="0"/>
              <a:t>the law was our tutor to bring us to Christ, that we might be justified by faith. But after faith has come, we are no longer </a:t>
            </a:r>
            <a:r>
              <a:rPr lang="en-US" sz="2000" dirty="0" smtClean="0"/>
              <a:t>under a tutor”							(</a:t>
            </a:r>
            <a:r>
              <a:rPr lang="en-US" sz="2000" dirty="0"/>
              <a:t>Galatians 3:23-</a:t>
            </a:r>
            <a:r>
              <a:rPr lang="en-US" sz="2000" dirty="0" smtClean="0"/>
              <a:t>25)  </a:t>
            </a:r>
            <a:endParaRPr lang="en-US" sz="2000" dirty="0"/>
          </a:p>
          <a:p>
            <a:pPr marL="0" indent="0">
              <a:buNone/>
            </a:pPr>
            <a:r>
              <a:rPr lang="en-US" sz="2000" i="1" dirty="0"/>
              <a:t>c) Sons and Heirs Through Faith in Christ</a:t>
            </a:r>
            <a:r>
              <a:rPr lang="en-US" sz="2000" i="1" dirty="0" smtClean="0"/>
              <a:t>:</a:t>
            </a:r>
          </a:p>
          <a:p>
            <a:pPr marL="0" indent="0">
              <a:buNone/>
            </a:pPr>
            <a:r>
              <a:rPr lang="en-US" sz="2000" dirty="0"/>
              <a:t>“For you are all sons of God through faith in Christ Jesus. For as many of you as were baptized into Christ have put on Christ”									           </a:t>
            </a:r>
            <a:r>
              <a:rPr lang="en-US" sz="2000" dirty="0" smtClean="0"/>
              <a:t>(</a:t>
            </a:r>
            <a:r>
              <a:rPr lang="en-US" sz="2000" dirty="0"/>
              <a:t>Galatians 3:26-27</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 “</a:t>
            </a:r>
            <a:r>
              <a:rPr lang="en-US" sz="2000" dirty="0"/>
              <a:t>And if you are Christ’s, then you are Abraham’s seed, and heirs according to the promise</a:t>
            </a:r>
            <a:r>
              <a:rPr lang="en-US" sz="2000" dirty="0" smtClean="0"/>
              <a:t>”													    (</a:t>
            </a:r>
            <a:r>
              <a:rPr lang="en-US" sz="2000" dirty="0"/>
              <a:t>Galatians 3:29</a:t>
            </a:r>
            <a:r>
              <a:rPr lang="en-US" sz="2000" dirty="0" smtClean="0"/>
              <a:t>)</a:t>
            </a:r>
          </a:p>
          <a:p>
            <a:pPr marL="0" indent="0">
              <a:buNone/>
            </a:pPr>
            <a:r>
              <a:rPr lang="en-US" sz="2000" i="1" dirty="0"/>
              <a:t>3. </a:t>
            </a:r>
            <a:r>
              <a:rPr lang="en-US" sz="2000" i="1" u="sng" dirty="0"/>
              <a:t>Those who </a:t>
            </a:r>
            <a:r>
              <a:rPr lang="en-US" sz="2000" i="1" u="sng" dirty="0" smtClean="0"/>
              <a:t>were Enslaved </a:t>
            </a:r>
            <a:r>
              <a:rPr lang="en-US" sz="2000" i="1" u="sng" dirty="0"/>
              <a:t>by the Law are </a:t>
            </a:r>
            <a:r>
              <a:rPr lang="en-US" sz="2000" i="1" u="sng" dirty="0" smtClean="0"/>
              <a:t>Set </a:t>
            </a:r>
            <a:r>
              <a:rPr lang="en-US" sz="2000" i="1" u="sng" dirty="0"/>
              <a:t>F</a:t>
            </a:r>
            <a:r>
              <a:rPr lang="en-US" sz="2000" i="1" u="sng" dirty="0" smtClean="0"/>
              <a:t>ree </a:t>
            </a:r>
            <a:r>
              <a:rPr lang="en-US" sz="2000" i="1" u="sng" dirty="0"/>
              <a:t>through Faith:</a:t>
            </a:r>
            <a:r>
              <a:rPr lang="en-US" sz="2000" i="1" dirty="0"/>
              <a:t> (Ch:4</a:t>
            </a:r>
            <a:r>
              <a:rPr lang="en-US" sz="2000" i="1" dirty="0" smtClean="0"/>
              <a:t>)</a:t>
            </a:r>
          </a:p>
          <a:p>
            <a:pPr marL="0" indent="0">
              <a:buNone/>
            </a:pPr>
            <a:r>
              <a:rPr lang="en-US" sz="2000" i="1" dirty="0"/>
              <a:t>a) Christ Freed us from Being Slaves to the Law:</a:t>
            </a:r>
          </a:p>
          <a:p>
            <a:pPr marL="0" indent="0">
              <a:buNone/>
            </a:pPr>
            <a:r>
              <a:rPr lang="en-US" sz="2000" dirty="0"/>
              <a:t>“But when the fullness of the time had come, God sent forth His Son, born of a woman, born under the law, to redeem those who were under the law, that we might receive the adoption as sons. And because you </a:t>
            </a:r>
            <a:r>
              <a:rPr lang="en-US" sz="2000" dirty="0" smtClean="0"/>
              <a:t>are sons</a:t>
            </a:r>
            <a:r>
              <a:rPr lang="en-US" sz="2000" dirty="0"/>
              <a:t>, God has sent forth the Spirit of His Son into your hearts, </a:t>
            </a:r>
            <a:r>
              <a:rPr lang="en-US" sz="2000" dirty="0" smtClean="0"/>
              <a:t>crying</a:t>
            </a:r>
            <a:r>
              <a:rPr lang="is-IS" sz="2000" dirty="0"/>
              <a:t> </a:t>
            </a:r>
            <a:r>
              <a:rPr lang="en-US" sz="2000" dirty="0"/>
              <a:t>out: Abba, Father! Therefore you are no longer a slave but a son, and if a son, then an heir of God through Christ”											   </a:t>
            </a:r>
            <a:r>
              <a:rPr lang="en-US" sz="2000" dirty="0" smtClean="0"/>
              <a:t>            (</a:t>
            </a:r>
            <a:r>
              <a:rPr lang="en-US" sz="2000" dirty="0"/>
              <a:t>Galatians 4:4-7</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b="1" dirty="0">
                <a:solidFill>
                  <a:prstClr val="black">
                    <a:lumMod val="65000"/>
                    <a:lumOff val="35000"/>
                  </a:prstClr>
                </a:solidFill>
              </a:rPr>
              <a:t>The Region of Galatia:</a:t>
            </a:r>
          </a:p>
          <a:p>
            <a:pPr marL="0" lvl="0" indent="0">
              <a:buClr>
                <a:srgbClr val="2C7C9F">
                  <a:lumMod val="60000"/>
                  <a:lumOff val="40000"/>
                </a:srgbClr>
              </a:buClr>
              <a:buNone/>
            </a:pPr>
            <a:r>
              <a:rPr lang="en-US" sz="2000" dirty="0">
                <a:solidFill>
                  <a:prstClr val="black">
                    <a:lumMod val="65000"/>
                    <a:lumOff val="35000"/>
                  </a:prstClr>
                </a:solidFill>
              </a:rPr>
              <a:t>+ Ancient Galatia was an area in the highlands of Anatolia in modern Turkey of Asia Minor.</a:t>
            </a:r>
          </a:p>
          <a:p>
            <a:pPr marL="0" lvl="0" indent="0">
              <a:buClr>
                <a:srgbClr val="2C7C9F">
                  <a:lumMod val="60000"/>
                  <a:lumOff val="40000"/>
                </a:srgbClr>
              </a:buClr>
              <a:buNone/>
            </a:pPr>
            <a:r>
              <a:rPr lang="en-US" sz="2000" dirty="0">
                <a:solidFill>
                  <a:prstClr val="black">
                    <a:lumMod val="65000"/>
                    <a:lumOff val="35000"/>
                  </a:prstClr>
                </a:solidFill>
              </a:rPr>
              <a:t>+ It was named so after the immigrant </a:t>
            </a:r>
            <a:r>
              <a:rPr lang="en-US" sz="2000" dirty="0" err="1">
                <a:solidFill>
                  <a:prstClr val="black">
                    <a:lumMod val="65000"/>
                    <a:lumOff val="35000"/>
                  </a:prstClr>
                </a:solidFill>
              </a:rPr>
              <a:t>Gauls</a:t>
            </a:r>
            <a:r>
              <a:rPr lang="en-US" sz="2000" dirty="0">
                <a:solidFill>
                  <a:prstClr val="black">
                    <a:lumMod val="65000"/>
                    <a:lumOff val="35000"/>
                  </a:prstClr>
                </a:solidFill>
              </a:rPr>
              <a:t> from </a:t>
            </a:r>
            <a:r>
              <a:rPr lang="en-US" sz="2000" dirty="0" err="1">
                <a:solidFill>
                  <a:prstClr val="black">
                    <a:lumMod val="65000"/>
                    <a:lumOff val="35000"/>
                  </a:prstClr>
                </a:solidFill>
              </a:rPr>
              <a:t>Galia</a:t>
            </a:r>
            <a:r>
              <a:rPr lang="en-US" sz="2000" dirty="0">
                <a:solidFill>
                  <a:prstClr val="black">
                    <a:lumMod val="65000"/>
                    <a:lumOff val="35000"/>
                  </a:prstClr>
                </a:solidFill>
              </a:rPr>
              <a:t>, comprising present-day France. Those immigrants settled there about 280 B.C.</a:t>
            </a:r>
          </a:p>
          <a:p>
            <a:pPr marL="0" lvl="0" indent="0">
              <a:buClr>
                <a:srgbClr val="2C7C9F">
                  <a:lumMod val="60000"/>
                  <a:lumOff val="40000"/>
                </a:srgbClr>
              </a:buClr>
              <a:buNone/>
            </a:pPr>
            <a:r>
              <a:rPr lang="en-US" sz="2000" dirty="0">
                <a:solidFill>
                  <a:prstClr val="black">
                    <a:lumMod val="65000"/>
                    <a:lumOff val="35000"/>
                  </a:prstClr>
                </a:solidFill>
              </a:rPr>
              <a:t>+ The Galatians expanded it by bringing in more states forming</a:t>
            </a:r>
            <a:r>
              <a:rPr lang="en-US" sz="2000" dirty="0" smtClean="0">
                <a:solidFill>
                  <a:prstClr val="black">
                    <a:lumMod val="65000"/>
                    <a:lumOff val="35000"/>
                  </a:prstClr>
                </a:solidFill>
              </a:rPr>
              <a:t>: ‘the </a:t>
            </a:r>
            <a:r>
              <a:rPr lang="en-US" sz="2000" dirty="0">
                <a:solidFill>
                  <a:prstClr val="black">
                    <a:lumMod val="65000"/>
                    <a:lumOff val="35000"/>
                  </a:prstClr>
                </a:solidFill>
              </a:rPr>
              <a:t>semi independent </a:t>
            </a:r>
            <a:r>
              <a:rPr lang="en-US" sz="2000" dirty="0" smtClean="0">
                <a:solidFill>
                  <a:prstClr val="black">
                    <a:lumMod val="65000"/>
                    <a:lumOff val="35000"/>
                  </a:prstClr>
                </a:solidFill>
              </a:rPr>
              <a:t>Galatia,’ where Ancyra (</a:t>
            </a:r>
            <a:r>
              <a:rPr lang="en-US" sz="2000" dirty="0">
                <a:solidFill>
                  <a:prstClr val="black">
                    <a:lumMod val="65000"/>
                    <a:lumOff val="35000"/>
                  </a:prstClr>
                </a:solidFill>
              </a:rPr>
              <a:t>modern Ankara) is one of its famous </a:t>
            </a:r>
            <a:r>
              <a:rPr lang="en-US" sz="2000" dirty="0" smtClean="0">
                <a:solidFill>
                  <a:prstClr val="black">
                    <a:lumMod val="65000"/>
                    <a:lumOff val="35000"/>
                  </a:prstClr>
                </a:solidFill>
              </a:rPr>
              <a:t>cities.</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It is the only epistle that St. Paul addressed to a number of churches:</a:t>
            </a:r>
          </a:p>
          <a:p>
            <a:pPr marL="0" lvl="0" indent="0">
              <a:buClr>
                <a:srgbClr val="2C7C9F">
                  <a:lumMod val="60000"/>
                  <a:lumOff val="40000"/>
                </a:srgbClr>
              </a:buClr>
              <a:buNone/>
            </a:pPr>
            <a:r>
              <a:rPr lang="en-US" sz="2000" dirty="0">
                <a:solidFill>
                  <a:prstClr val="black">
                    <a:lumMod val="65000"/>
                    <a:lumOff val="35000"/>
                  </a:prstClr>
                </a:solidFill>
              </a:rPr>
              <a:t>“To the churches of </a:t>
            </a:r>
            <a:r>
              <a:rPr lang="en-US" sz="2000" dirty="0" smtClean="0">
                <a:solidFill>
                  <a:prstClr val="black">
                    <a:lumMod val="65000"/>
                    <a:lumOff val="35000"/>
                  </a:prstClr>
                </a:solidFill>
              </a:rPr>
              <a:t>Galatia: Grace </a:t>
            </a:r>
            <a:r>
              <a:rPr lang="en-US" sz="2000" dirty="0">
                <a:solidFill>
                  <a:prstClr val="black">
                    <a:lumMod val="65000"/>
                    <a:lumOff val="35000"/>
                  </a:prstClr>
                </a:solidFill>
              </a:rPr>
              <a:t>to you from God the Father and our Lord Jesus Christ”					</a:t>
            </a:r>
            <a:r>
              <a:rPr lang="en-US" sz="2000" dirty="0" smtClean="0">
                <a:solidFill>
                  <a:prstClr val="black">
                    <a:lumMod val="65000"/>
                    <a:lumOff val="35000"/>
                  </a:prstClr>
                </a:solidFill>
              </a:rPr>
              <a:t>									   (</a:t>
            </a:r>
            <a:r>
              <a:rPr lang="en-US" sz="2000" dirty="0">
                <a:solidFill>
                  <a:prstClr val="black">
                    <a:lumMod val="65000"/>
                    <a:lumOff val="35000"/>
                  </a:prstClr>
                </a:solidFill>
              </a:rPr>
              <a:t>Galatians 1:</a:t>
            </a:r>
            <a:r>
              <a:rPr lang="en-US" sz="2000" dirty="0" smtClean="0">
                <a:solidFill>
                  <a:prstClr val="black">
                    <a:lumMod val="65000"/>
                    <a:lumOff val="35000"/>
                  </a:prstClr>
                </a:solidFill>
              </a:rPr>
              <a:t>2-3)</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8110663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47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But now after you have known God, or rather are known by God, how is it that you turn again to the weak and beggarly elements, to which you desire again to be in bondage?</a:t>
            </a:r>
            <a:r>
              <a:rPr lang="en-US" sz="2000" dirty="0" smtClean="0"/>
              <a:t>”												      (</a:t>
            </a:r>
            <a:r>
              <a:rPr lang="en-US" sz="2000" dirty="0"/>
              <a:t>Galatians 4:9</a:t>
            </a:r>
            <a:r>
              <a:rPr lang="en-US" sz="2000" dirty="0" smtClean="0"/>
              <a:t>)</a:t>
            </a:r>
          </a:p>
          <a:p>
            <a:pPr marL="0" indent="0">
              <a:buNone/>
            </a:pPr>
            <a:r>
              <a:rPr lang="en-US" sz="2000" i="1" dirty="0"/>
              <a:t>b) The </a:t>
            </a:r>
            <a:r>
              <a:rPr lang="en-US" sz="2000" i="1" dirty="0" smtClean="0"/>
              <a:t>Sons </a:t>
            </a:r>
            <a:r>
              <a:rPr lang="en-US" sz="2000" i="1" dirty="0"/>
              <a:t>of Abraham resemble Two Covenants</a:t>
            </a:r>
            <a:r>
              <a:rPr lang="en-US" sz="2000" i="1" dirty="0" smtClean="0"/>
              <a:t>:</a:t>
            </a:r>
          </a:p>
          <a:p>
            <a:pPr marL="0" indent="0">
              <a:buNone/>
            </a:pPr>
            <a:r>
              <a:rPr lang="en-US" sz="2000" dirty="0"/>
              <a:t>“For it is written that Abraham had two sons: the one by a bondwoman, the other by a freewoman. But he who was of the bondwoman was born according to the flesh, and he of the freewoman through promise, which things are symbolic. For these are the two covenants: the one from </a:t>
            </a:r>
            <a:r>
              <a:rPr lang="en-US" sz="2000" dirty="0" smtClean="0"/>
              <a:t>Mount Sinai </a:t>
            </a:r>
            <a:r>
              <a:rPr lang="en-US" sz="2000" dirty="0"/>
              <a:t>which gives birth to bondage, which is Hagar— for this Hagar </a:t>
            </a:r>
            <a:r>
              <a:rPr lang="en-US" sz="2000" dirty="0" smtClean="0"/>
              <a:t>is</a:t>
            </a:r>
            <a:r>
              <a:rPr lang="is-IS" sz="2000" dirty="0"/>
              <a:t> </a:t>
            </a:r>
            <a:r>
              <a:rPr lang="en-US" sz="2000" dirty="0"/>
              <a:t>Mount Sinai in Arabia, and corresponds to Jerusalem which now is, and is in bondage with her children—</a:t>
            </a:r>
            <a:r>
              <a:rPr lang="en-US" sz="2000" b="1" dirty="0"/>
              <a:t> </a:t>
            </a:r>
            <a:r>
              <a:rPr lang="en-US" sz="2000" dirty="0"/>
              <a:t>but the Jerusalem above is free, which is the mother of us all”				             								          </a:t>
            </a:r>
            <a:r>
              <a:rPr lang="en-US" sz="2000" dirty="0" smtClean="0"/>
              <a:t> </a:t>
            </a:r>
            <a:r>
              <a:rPr lang="en-US" sz="2000" dirty="0"/>
              <a:t>(Galatians 4:22-26</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“Now we, brethren, as Isaac was, are children of promise. But, as he who was born according to the flesh then persecuted him who was born according to the Spirit, even so it is now. Nevertheless what does the Scripture say? Cast out the bondwoman and her son, for the son of the bondwoman shall not be heir with the son of the freewoman. So then, brethren, we are not </a:t>
            </a:r>
            <a:r>
              <a:rPr lang="en-US" sz="2000" dirty="0"/>
              <a:t>children of the bondwoman but of the free”	            						</a:t>
            </a:r>
            <a:r>
              <a:rPr lang="en-US" sz="2000" dirty="0" smtClean="0"/>
              <a:t>           (Galatians 4:28-31)</a:t>
            </a:r>
          </a:p>
          <a:p>
            <a:pPr marL="0" indent="0">
              <a:buNone/>
            </a:pPr>
            <a:r>
              <a:rPr lang="en-US" sz="2200" dirty="0"/>
              <a:t>IV. </a:t>
            </a:r>
            <a:r>
              <a:rPr lang="en-US" sz="2200" u="sng" dirty="0"/>
              <a:t>Christian Liberty:</a:t>
            </a:r>
            <a:r>
              <a:rPr lang="en-US" sz="2200" dirty="0"/>
              <a:t> (Ch. 5)</a:t>
            </a:r>
          </a:p>
          <a:p>
            <a:pPr marL="0" indent="0">
              <a:buNone/>
            </a:pPr>
            <a:r>
              <a:rPr lang="en-US" sz="2000" i="1" dirty="0"/>
              <a:t>1. It is Not Right to Trade Liberty with Captivity</a:t>
            </a:r>
            <a:r>
              <a:rPr lang="en-US" sz="2000" i="1" dirty="0" smtClean="0"/>
              <a:t>:</a:t>
            </a:r>
          </a:p>
          <a:p>
            <a:pPr marL="0" indent="0">
              <a:buNone/>
            </a:pPr>
            <a:r>
              <a:rPr lang="en-US" sz="2000" dirty="0"/>
              <a:t>“Stand fast therefore in the liberty by which Christ has made us free, and do not be entangled again with a yoke of bondage”										      </a:t>
            </a:r>
            <a:r>
              <a:rPr lang="en-US" sz="2000" dirty="0" smtClean="0"/>
              <a:t>(</a:t>
            </a:r>
            <a:r>
              <a:rPr lang="en-US" sz="2000" dirty="0"/>
              <a:t>Galatians 5:1</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For you, brethren, have been called to liberty; only do not use liberty as an opportunity for the flesh, but through love serve one another. For all </a:t>
            </a:r>
            <a:r>
              <a:rPr lang="en-US" sz="2000" dirty="0" smtClean="0"/>
              <a:t>the</a:t>
            </a:r>
            <a:r>
              <a:rPr lang="en-US" sz="2000" dirty="0"/>
              <a:t> law is fulfilled in one word, even in this: you shall love your neighbor as yourself”					</a:t>
            </a:r>
            <a:r>
              <a:rPr lang="en-US" sz="2000" dirty="0" smtClean="0"/>
              <a:t>		</a:t>
            </a:r>
            <a:r>
              <a:rPr lang="en-US" sz="2000" dirty="0"/>
              <a:t>	</a:t>
            </a:r>
            <a:r>
              <a:rPr lang="en-US" sz="2000" dirty="0" smtClean="0"/>
              <a:t>					</a:t>
            </a:r>
            <a:r>
              <a:rPr lang="en-US" sz="2000" dirty="0"/>
              <a:t> </a:t>
            </a:r>
            <a:r>
              <a:rPr lang="en-US" sz="2000" dirty="0" smtClean="0"/>
              <a:t>                     (</a:t>
            </a:r>
            <a:r>
              <a:rPr lang="en-US" sz="2000" dirty="0"/>
              <a:t>Galatians 5:13-14</a:t>
            </a:r>
            <a:r>
              <a:rPr lang="en-US" sz="2000" dirty="0" smtClean="0"/>
              <a:t>)</a:t>
            </a:r>
          </a:p>
          <a:p>
            <a:pPr marL="0" indent="0">
              <a:buNone/>
            </a:pPr>
            <a:r>
              <a:rPr lang="en-US" sz="2000" i="1" dirty="0"/>
              <a:t>2. Walking in the Spirit:</a:t>
            </a:r>
          </a:p>
          <a:p>
            <a:pPr marL="0" indent="0">
              <a:buNone/>
            </a:pPr>
            <a:r>
              <a:rPr lang="en-US" sz="2000" dirty="0"/>
              <a:t>“I say then: Walk in the Spirit, and you shall not fulfill the lust of the flesh. For the flesh lusts against the Spirit, and the Spirit against the flesh; and these are contrary to one another, so that you do not do the things that you wish”														           </a:t>
            </a:r>
            <a:r>
              <a:rPr lang="en-US" sz="2000" dirty="0" smtClean="0"/>
              <a:t>(</a:t>
            </a:r>
            <a:r>
              <a:rPr lang="en-US" sz="2000" dirty="0"/>
              <a:t>Galatians 5:16-17</a:t>
            </a:r>
            <a:r>
              <a:rPr lang="en-US" sz="2000" dirty="0" smtClean="0"/>
              <a:t>)</a:t>
            </a:r>
          </a:p>
          <a:p>
            <a:pPr marL="0" indent="0">
              <a:buNone/>
            </a:pPr>
            <a:r>
              <a:rPr lang="en-US" sz="2000" dirty="0"/>
              <a:t>“But the fruit of the Spirit is love, joy, peace, longsuffering, kindness, goodness, faithfulness, gentleness, self-control</a:t>
            </a:r>
            <a:r>
              <a:rPr lang="en-US" sz="2000" dirty="0" smtClean="0"/>
              <a:t>”									           (Galatians 5:22-23)</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200" dirty="0" smtClean="0"/>
              <a:t>V</a:t>
            </a:r>
            <a:r>
              <a:rPr lang="en-US" sz="2200" dirty="0"/>
              <a:t>. </a:t>
            </a:r>
            <a:r>
              <a:rPr lang="en-US" sz="2200" u="sng" dirty="0"/>
              <a:t>Practical Advises:</a:t>
            </a:r>
            <a:r>
              <a:rPr lang="en-US" sz="2200" dirty="0"/>
              <a:t> (Ch. 6)</a:t>
            </a:r>
          </a:p>
          <a:p>
            <a:pPr marL="0" indent="0">
              <a:buNone/>
            </a:pPr>
            <a:r>
              <a:rPr lang="en-US" sz="2000" i="1" dirty="0"/>
              <a:t>1. The Spirit of Gentleness</a:t>
            </a:r>
            <a:r>
              <a:rPr lang="en-US" sz="2000" i="1" dirty="0" smtClean="0"/>
              <a:t>:</a:t>
            </a:r>
          </a:p>
          <a:p>
            <a:pPr marL="0" indent="0">
              <a:buNone/>
            </a:pPr>
            <a:r>
              <a:rPr lang="en-US" sz="2000" dirty="0"/>
              <a:t>“Brethren, if a man is overtaken in any trespass, you who are spiritual restore such a one in a spirit of gentleness, considering yourself lest you also be tempted. Bear one another’s burdens, and so fulfill the law of Christ”						           	    									  </a:t>
            </a:r>
            <a:r>
              <a:rPr lang="en-US" sz="2000" dirty="0" smtClean="0"/>
              <a:t> (</a:t>
            </a:r>
            <a:r>
              <a:rPr lang="en-US" sz="2000" dirty="0"/>
              <a:t>Galatians 6:1-2)</a:t>
            </a:r>
          </a:p>
          <a:p>
            <a:pPr marL="0" indent="0">
              <a:buNone/>
            </a:pPr>
            <a:r>
              <a:rPr lang="en-US" sz="2000" i="1" dirty="0"/>
              <a:t>2. Be Generous and Do Good</a:t>
            </a:r>
            <a:r>
              <a:rPr lang="en-US" sz="2000" i="1" dirty="0" smtClean="0"/>
              <a:t>:</a:t>
            </a:r>
          </a:p>
          <a:p>
            <a:pPr marL="0" indent="0">
              <a:buNone/>
            </a:pPr>
            <a:r>
              <a:rPr lang="en-US" sz="2000" dirty="0"/>
              <a:t>“For whatever a man sows, that he will also reap. For he who sows to his flesh will of the flesh reap corruption, but he who sows to the Spirit will of the Spirit reap everlasting life. And let us not grow weary while doing good, for in due season we shall reap if we do not lose heart</a:t>
            </a:r>
            <a:r>
              <a:rPr lang="en-US" sz="2000" dirty="0" smtClean="0"/>
              <a:t>”   								   (Galatians 6:7-9)</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Therefore, as we have opportunity, let us do good to all, especially to those who are of the household of faith”			    								   </a:t>
            </a:r>
            <a:r>
              <a:rPr lang="en-US" sz="2000" dirty="0" smtClean="0"/>
              <a:t> (</a:t>
            </a:r>
            <a:r>
              <a:rPr lang="en-US" sz="2000" dirty="0"/>
              <a:t>Galatians 6:10</a:t>
            </a:r>
            <a:r>
              <a:rPr lang="en-US" sz="2000" dirty="0" smtClean="0"/>
              <a:t>)</a:t>
            </a:r>
          </a:p>
          <a:p>
            <a:pPr marL="0" indent="0">
              <a:buNone/>
            </a:pPr>
            <a:r>
              <a:rPr lang="en-US" sz="2200" dirty="0"/>
              <a:t>VI. </a:t>
            </a:r>
            <a:r>
              <a:rPr lang="en-US" sz="2200" u="sng" dirty="0"/>
              <a:t>Closure:</a:t>
            </a:r>
            <a:r>
              <a:rPr lang="en-US" sz="2200" dirty="0"/>
              <a:t> (Ch. 6)</a:t>
            </a:r>
          </a:p>
          <a:p>
            <a:pPr marL="0" indent="0">
              <a:buNone/>
            </a:pPr>
            <a:r>
              <a:rPr lang="en-US" sz="2000" i="1" dirty="0"/>
              <a:t>1. In Conclusion:</a:t>
            </a:r>
            <a:endParaRPr lang="en-US" sz="2200" i="1" dirty="0"/>
          </a:p>
          <a:p>
            <a:pPr marL="0" indent="0">
              <a:buNone/>
            </a:pPr>
            <a:r>
              <a:rPr lang="en-US" sz="2000" dirty="0"/>
              <a:t>“For not even those who are circumcised keep the law, but they desire to have you circumcised that they may boast in your flesh”  									    </a:t>
            </a:r>
            <a:r>
              <a:rPr lang="en-US" sz="2000" dirty="0" smtClean="0"/>
              <a:t>(</a:t>
            </a:r>
            <a:r>
              <a:rPr lang="en-US" sz="2000" dirty="0"/>
              <a:t>Galatians 6:13</a:t>
            </a:r>
            <a:r>
              <a:rPr lang="en-US" sz="2000" dirty="0" smtClean="0"/>
              <a:t>)</a:t>
            </a:r>
          </a:p>
          <a:p>
            <a:pPr marL="0" indent="0">
              <a:buNone/>
            </a:pPr>
            <a:r>
              <a:rPr lang="en-US" sz="2000" dirty="0"/>
              <a:t>“For in Christ Jesus neither circumcision nor </a:t>
            </a:r>
            <a:r>
              <a:rPr lang="en-US" sz="2000" dirty="0" err="1"/>
              <a:t>uncircumcision</a:t>
            </a:r>
            <a:r>
              <a:rPr lang="en-US" sz="2000" dirty="0"/>
              <a:t> avails anything, but a new creation”				    									    </a:t>
            </a:r>
            <a:r>
              <a:rPr lang="en-US" sz="2000" dirty="0" smtClean="0"/>
              <a:t>(</a:t>
            </a:r>
            <a:r>
              <a:rPr lang="en-US" sz="2000" dirty="0"/>
              <a:t>Galatians 6:15</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2</a:t>
            </a:r>
            <a:r>
              <a:rPr lang="en-US" sz="2000" i="1" dirty="0"/>
              <a:t>. Closing Greetings:</a:t>
            </a:r>
          </a:p>
          <a:p>
            <a:pPr marL="0" indent="0">
              <a:buNone/>
            </a:pPr>
            <a:r>
              <a:rPr lang="en-US" sz="2000" dirty="0"/>
              <a:t>“Brethren, the grace of our Lord Jesus Christ be with your spirit. Amen”						                </a:t>
            </a:r>
            <a:r>
              <a:rPr lang="en-US" sz="2000" dirty="0" smtClean="0"/>
              <a:t>(</a:t>
            </a:r>
            <a:r>
              <a:rPr lang="en-US" sz="2000" dirty="0"/>
              <a:t>Galatians 6:18</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 It is most commonly believed that </a:t>
            </a:r>
            <a:r>
              <a:rPr lang="en-US" sz="2000" dirty="0" smtClean="0">
                <a:solidFill>
                  <a:prstClr val="black">
                    <a:lumMod val="65000"/>
                    <a:lumOff val="35000"/>
                  </a:prstClr>
                </a:solidFill>
              </a:rPr>
              <a:t>those </a:t>
            </a:r>
            <a:r>
              <a:rPr lang="en-US" sz="2000" dirty="0">
                <a:solidFill>
                  <a:prstClr val="black">
                    <a:lumMod val="65000"/>
                    <a:lumOff val="35000"/>
                  </a:prstClr>
                </a:solidFill>
              </a:rPr>
              <a:t>churches included the geographic Galatia adding to it all the areas that St. Paul visited in his 1</a:t>
            </a:r>
            <a:r>
              <a:rPr lang="en-US" sz="2000" baseline="30000" dirty="0">
                <a:solidFill>
                  <a:prstClr val="black">
                    <a:lumMod val="65000"/>
                    <a:lumOff val="35000"/>
                  </a:prstClr>
                </a:solidFill>
              </a:rPr>
              <a:t>st</a:t>
            </a:r>
            <a:r>
              <a:rPr lang="en-US" sz="2000" dirty="0">
                <a:solidFill>
                  <a:prstClr val="black">
                    <a:lumMod val="65000"/>
                    <a:lumOff val="35000"/>
                  </a:prstClr>
                </a:solidFill>
              </a:rPr>
              <a:t> missionary trip, including Antioch of </a:t>
            </a:r>
            <a:r>
              <a:rPr lang="en-US" sz="2000" dirty="0" err="1">
                <a:solidFill>
                  <a:prstClr val="black">
                    <a:lumMod val="65000"/>
                    <a:lumOff val="35000"/>
                  </a:prstClr>
                </a:solidFill>
              </a:rPr>
              <a:t>Pisidia</a:t>
            </a:r>
            <a:r>
              <a:rPr lang="en-US" sz="2000" dirty="0">
                <a:solidFill>
                  <a:prstClr val="black">
                    <a:lumMod val="65000"/>
                    <a:lumOff val="35000"/>
                  </a:prstClr>
                </a:solidFill>
              </a:rPr>
              <a:t>, </a:t>
            </a:r>
            <a:r>
              <a:rPr lang="en-US" sz="2000" dirty="0" err="1">
                <a:solidFill>
                  <a:prstClr val="black">
                    <a:lumMod val="65000"/>
                    <a:lumOff val="35000"/>
                  </a:prstClr>
                </a:solidFill>
              </a:rPr>
              <a:t>Iconium</a:t>
            </a:r>
            <a:r>
              <a:rPr lang="en-US" sz="2000" dirty="0">
                <a:solidFill>
                  <a:prstClr val="black">
                    <a:lumMod val="65000"/>
                    <a:lumOff val="35000"/>
                  </a:prstClr>
                </a:solidFill>
              </a:rPr>
              <a:t>, </a:t>
            </a:r>
            <a:r>
              <a:rPr lang="en-US" sz="2000" dirty="0" err="1">
                <a:solidFill>
                  <a:prstClr val="black">
                    <a:lumMod val="65000"/>
                    <a:lumOff val="35000"/>
                  </a:prstClr>
                </a:solidFill>
              </a:rPr>
              <a:t>Lystra</a:t>
            </a:r>
            <a:r>
              <a:rPr lang="en-US" sz="2000" dirty="0">
                <a:solidFill>
                  <a:prstClr val="black">
                    <a:lumMod val="65000"/>
                    <a:lumOff val="35000"/>
                  </a:prstClr>
                </a:solidFill>
              </a:rPr>
              <a:t> and </a:t>
            </a:r>
            <a:r>
              <a:rPr lang="en-US" sz="2000" dirty="0" err="1">
                <a:solidFill>
                  <a:prstClr val="black">
                    <a:lumMod val="65000"/>
                    <a:lumOff val="35000"/>
                  </a:prstClr>
                </a:solidFill>
              </a:rPr>
              <a:t>Derbe</a:t>
            </a:r>
            <a:r>
              <a:rPr lang="en-US" sz="2000" dirty="0">
                <a:solidFill>
                  <a:prstClr val="black">
                    <a:lumMod val="65000"/>
                    <a:lumOff val="35000"/>
                  </a:prstClr>
                </a:solidFill>
              </a:rPr>
              <a:t>  (i.e. the Politically expanded Galatia).</a:t>
            </a:r>
          </a:p>
          <a:p>
            <a:pPr marL="0" lvl="0" indent="0">
              <a:buClr>
                <a:srgbClr val="2C7C9F">
                  <a:lumMod val="60000"/>
                  <a:lumOff val="40000"/>
                </a:srgbClr>
              </a:buClr>
              <a:buNone/>
            </a:pPr>
            <a:r>
              <a:rPr lang="en-US" b="1" dirty="0">
                <a:solidFill>
                  <a:prstClr val="black">
                    <a:lumMod val="65000"/>
                    <a:lumOff val="35000"/>
                  </a:prstClr>
                </a:solidFill>
              </a:rPr>
              <a:t>St. Paul’s Visits to Galatia:</a:t>
            </a:r>
          </a:p>
          <a:p>
            <a:pPr marL="0" lvl="0" indent="0">
              <a:buClr>
                <a:srgbClr val="2C7C9F">
                  <a:lumMod val="60000"/>
                  <a:lumOff val="40000"/>
                </a:srgbClr>
              </a:buClr>
              <a:buNone/>
            </a:pPr>
            <a:r>
              <a:rPr lang="en-US" sz="2000" dirty="0">
                <a:solidFill>
                  <a:prstClr val="black">
                    <a:lumMod val="65000"/>
                    <a:lumOff val="35000"/>
                  </a:prstClr>
                </a:solidFill>
              </a:rPr>
              <a:t>1. St. Paul, in his 1</a:t>
            </a:r>
            <a:r>
              <a:rPr lang="en-US" sz="2000" baseline="30000" dirty="0">
                <a:solidFill>
                  <a:prstClr val="black">
                    <a:lumMod val="65000"/>
                    <a:lumOff val="35000"/>
                  </a:prstClr>
                </a:solidFill>
              </a:rPr>
              <a:t>st</a:t>
            </a:r>
            <a:r>
              <a:rPr lang="en-US" sz="2000" dirty="0">
                <a:solidFill>
                  <a:prstClr val="black">
                    <a:lumMod val="65000"/>
                    <a:lumOff val="35000"/>
                  </a:prstClr>
                </a:solidFill>
              </a:rPr>
              <a:t> missionary trip (A.D. 45-50), visited and founded the churches of Antioch of </a:t>
            </a:r>
            <a:r>
              <a:rPr lang="en-US" sz="2000" dirty="0" err="1">
                <a:solidFill>
                  <a:prstClr val="black">
                    <a:lumMod val="65000"/>
                    <a:lumOff val="35000"/>
                  </a:prstClr>
                </a:solidFill>
              </a:rPr>
              <a:t>Pisidia</a:t>
            </a:r>
            <a:r>
              <a:rPr lang="en-US" sz="2000" dirty="0">
                <a:solidFill>
                  <a:prstClr val="black">
                    <a:lumMod val="65000"/>
                    <a:lumOff val="35000"/>
                  </a:prstClr>
                </a:solidFill>
              </a:rPr>
              <a:t>, </a:t>
            </a:r>
            <a:r>
              <a:rPr lang="en-US" sz="2000" dirty="0" err="1">
                <a:solidFill>
                  <a:prstClr val="black">
                    <a:lumMod val="65000"/>
                    <a:lumOff val="35000"/>
                  </a:prstClr>
                </a:solidFill>
              </a:rPr>
              <a:t>Iconium</a:t>
            </a:r>
            <a:r>
              <a:rPr lang="en-US" sz="2000" dirty="0">
                <a:solidFill>
                  <a:prstClr val="black">
                    <a:lumMod val="65000"/>
                    <a:lumOff val="35000"/>
                  </a:prstClr>
                </a:solidFill>
              </a:rPr>
              <a:t>, </a:t>
            </a:r>
            <a:r>
              <a:rPr lang="en-US" sz="2000" dirty="0" err="1">
                <a:solidFill>
                  <a:prstClr val="black">
                    <a:lumMod val="65000"/>
                    <a:lumOff val="35000"/>
                  </a:prstClr>
                </a:solidFill>
              </a:rPr>
              <a:t>Lystra</a:t>
            </a:r>
            <a:r>
              <a:rPr lang="en-US" sz="2000" dirty="0">
                <a:solidFill>
                  <a:prstClr val="black">
                    <a:lumMod val="65000"/>
                    <a:lumOff val="35000"/>
                  </a:prstClr>
                </a:solidFill>
              </a:rPr>
              <a:t>, and </a:t>
            </a:r>
            <a:r>
              <a:rPr lang="en-US" sz="2000" dirty="0" err="1">
                <a:solidFill>
                  <a:prstClr val="black">
                    <a:lumMod val="65000"/>
                    <a:lumOff val="35000"/>
                  </a:prstClr>
                </a:solidFill>
              </a:rPr>
              <a:t>Derbe</a:t>
            </a:r>
            <a:r>
              <a:rPr lang="en-US" sz="2000" dirty="0">
                <a:solidFill>
                  <a:prstClr val="black">
                    <a:lumMod val="65000"/>
                    <a:lumOff val="35000"/>
                  </a:prstClr>
                </a:solidFill>
              </a:rPr>
              <a:t>: (Acts 13,14)</a:t>
            </a:r>
          </a:p>
          <a:p>
            <a:pPr marL="0" lvl="0" indent="0">
              <a:buClr>
                <a:srgbClr val="2C7C9F">
                  <a:lumMod val="60000"/>
                  <a:lumOff val="40000"/>
                </a:srgbClr>
              </a:buClr>
              <a:buNone/>
            </a:pPr>
            <a:r>
              <a:rPr lang="en-US" sz="2000" dirty="0">
                <a:solidFill>
                  <a:prstClr val="black">
                    <a:lumMod val="65000"/>
                    <a:lumOff val="35000"/>
                  </a:prstClr>
                </a:solidFill>
              </a:rPr>
              <a:t>2. St. Paul re-visited the same churches in the beginning of his 2</a:t>
            </a:r>
            <a:r>
              <a:rPr lang="en-US" sz="2000" baseline="30000" dirty="0">
                <a:solidFill>
                  <a:prstClr val="black">
                    <a:lumMod val="65000"/>
                    <a:lumOff val="35000"/>
                  </a:prstClr>
                </a:solidFill>
              </a:rPr>
              <a:t>nd</a:t>
            </a:r>
            <a:r>
              <a:rPr lang="en-US" sz="2000" dirty="0">
                <a:solidFill>
                  <a:prstClr val="black">
                    <a:lumMod val="65000"/>
                    <a:lumOff val="35000"/>
                  </a:prstClr>
                </a:solidFill>
              </a:rPr>
              <a:t> missionary trip, together with Silas and Timothy:</a:t>
            </a:r>
          </a:p>
          <a:p>
            <a:pPr marL="0" lvl="0" indent="0">
              <a:buClr>
                <a:srgbClr val="2C7C9F">
                  <a:lumMod val="60000"/>
                  <a:lumOff val="40000"/>
                </a:srgbClr>
              </a:buClr>
              <a:buNone/>
            </a:pPr>
            <a:r>
              <a:rPr lang="en-US" sz="2000" dirty="0">
                <a:solidFill>
                  <a:prstClr val="black">
                    <a:lumMod val="65000"/>
                    <a:lumOff val="35000"/>
                  </a:prstClr>
                </a:solidFill>
              </a:rPr>
              <a:t>“Now when they had gone through Phrygia and the region of Galatia, they were forbidden by the Holy Spirit to preach the word in Asia”										</a:t>
            </a:r>
            <a:r>
              <a:rPr lang="en-US" sz="2000" dirty="0" smtClean="0">
                <a:solidFill>
                  <a:prstClr val="black">
                    <a:lumMod val="65000"/>
                    <a:lumOff val="35000"/>
                  </a:prstClr>
                </a:solidFill>
              </a:rPr>
              <a:t>(</a:t>
            </a:r>
            <a:r>
              <a:rPr lang="en-US" sz="2000" dirty="0">
                <a:solidFill>
                  <a:prstClr val="black">
                    <a:lumMod val="65000"/>
                    <a:lumOff val="35000"/>
                  </a:prstClr>
                </a:solidFill>
              </a:rPr>
              <a:t>Acts 16:6</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841998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3. He visited them for the third time, during his 3</a:t>
            </a:r>
            <a:r>
              <a:rPr lang="en-US" sz="2000" baseline="30000" dirty="0"/>
              <a:t>rd</a:t>
            </a:r>
            <a:r>
              <a:rPr lang="en-US" sz="2000" dirty="0"/>
              <a:t> missionary trip:</a:t>
            </a:r>
          </a:p>
          <a:p>
            <a:pPr marL="0" indent="0">
              <a:buNone/>
            </a:pPr>
            <a:r>
              <a:rPr lang="en-US" sz="2000" dirty="0"/>
              <a:t>“After he had spent some time there, he departed and went over the region of Galatia and Phrygia in order, strengthening all the disciples</a:t>
            </a:r>
            <a:r>
              <a:rPr lang="en-US" sz="2000" dirty="0" smtClean="0"/>
              <a:t>”						                     (</a:t>
            </a:r>
            <a:r>
              <a:rPr lang="en-US" sz="2000" dirty="0"/>
              <a:t>Acts 18:23) </a:t>
            </a:r>
          </a:p>
          <a:p>
            <a:pPr marL="0" indent="0">
              <a:buNone/>
            </a:pPr>
            <a:r>
              <a:rPr lang="en-US" b="1" dirty="0"/>
              <a:t>The Galatian Congregation:</a:t>
            </a:r>
          </a:p>
          <a:p>
            <a:pPr marL="0" indent="0">
              <a:buNone/>
            </a:pPr>
            <a:r>
              <a:rPr lang="en-US" sz="2000" dirty="0"/>
              <a:t>+ The majority of the believers were from the Gentiles while it had some minority of the Jews.</a:t>
            </a:r>
          </a:p>
          <a:p>
            <a:pPr marL="0" indent="0">
              <a:buNone/>
            </a:pPr>
            <a:r>
              <a:rPr lang="en-US" sz="2000" dirty="0"/>
              <a:t>+ The Gentiles sought after the truth and gladly accepted the word:</a:t>
            </a:r>
          </a:p>
          <a:p>
            <a:pPr marL="0" indent="0">
              <a:buNone/>
            </a:pPr>
            <a:r>
              <a:rPr lang="en-US" sz="2000" dirty="0"/>
              <a:t>“So when the Jews went out of the synagogue, the Gentiles begged that these words might be preached to them the next Sabbath</a:t>
            </a:r>
            <a:r>
              <a:rPr lang="en-US" sz="2000" dirty="0" smtClean="0"/>
              <a:t>”									          (</a:t>
            </a:r>
            <a:r>
              <a:rPr lang="en-US" sz="2000" dirty="0"/>
              <a:t>Acts 13:42</a:t>
            </a:r>
            <a:r>
              <a:rPr lang="en-US" sz="2000" dirty="0" smtClean="0"/>
              <a:t>)</a:t>
            </a:r>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“Now when the Gentiles heard this, they were glad and glorified the word of the Lord. And as many as had been appointed to eternal life believed</a:t>
            </a:r>
            <a:r>
              <a:rPr lang="en-US" sz="2000" dirty="0" smtClean="0"/>
              <a:t>”						                     (</a:t>
            </a:r>
            <a:r>
              <a:rPr lang="en-US" sz="2000" dirty="0"/>
              <a:t>Acts 13:48</a:t>
            </a:r>
            <a:r>
              <a:rPr lang="en-US" sz="2000" dirty="0" smtClean="0"/>
              <a:t>)</a:t>
            </a:r>
          </a:p>
          <a:p>
            <a:pPr marL="0" indent="0">
              <a:buNone/>
            </a:pPr>
            <a:r>
              <a:rPr lang="en-US" sz="2000" dirty="0" smtClean="0"/>
              <a:t>+ </a:t>
            </a:r>
            <a:r>
              <a:rPr lang="en-US" sz="2000" dirty="0"/>
              <a:t>While </a:t>
            </a:r>
            <a:r>
              <a:rPr lang="en-US" sz="2000" dirty="0" smtClean="0"/>
              <a:t>the Jews </a:t>
            </a:r>
            <a:r>
              <a:rPr lang="en-US" sz="2000" dirty="0"/>
              <a:t>were divided: 			 </a:t>
            </a:r>
          </a:p>
          <a:p>
            <a:pPr marL="0" indent="0">
              <a:buNone/>
            </a:pPr>
            <a:r>
              <a:rPr lang="en-US" sz="2000" dirty="0" smtClean="0"/>
              <a:t>a) Some </a:t>
            </a:r>
            <a:r>
              <a:rPr lang="en-US" sz="2000" dirty="0"/>
              <a:t>accepted the word from St. Paul:</a:t>
            </a:r>
          </a:p>
          <a:p>
            <a:pPr marL="0" indent="0">
              <a:buNone/>
            </a:pPr>
            <a:r>
              <a:rPr lang="en-US" sz="2000" dirty="0"/>
              <a:t>“Now it happened in </a:t>
            </a:r>
            <a:r>
              <a:rPr lang="en-US" sz="2000" dirty="0" err="1"/>
              <a:t>Iconium</a:t>
            </a:r>
            <a:r>
              <a:rPr lang="en-US" sz="2000" dirty="0"/>
              <a:t> that they went together to the synagogue of the Jews, and so spoke that a great multitude both of the Jews and of the Greeks </a:t>
            </a:r>
            <a:r>
              <a:rPr lang="en-US" sz="2000" dirty="0" smtClean="0"/>
              <a:t>believed”															(Acts 14:1)</a:t>
            </a:r>
          </a:p>
          <a:p>
            <a:pPr marL="0" indent="0">
              <a:buNone/>
            </a:pPr>
            <a:r>
              <a:rPr lang="en-US" sz="2000" dirty="0" smtClean="0"/>
              <a:t>b) </a:t>
            </a:r>
            <a:r>
              <a:rPr lang="en-US" sz="2000" dirty="0"/>
              <a:t>O</a:t>
            </a:r>
            <a:r>
              <a:rPr lang="en-US" sz="2000" dirty="0" smtClean="0"/>
              <a:t>thers </a:t>
            </a:r>
            <a:r>
              <a:rPr lang="en-US" sz="2000" dirty="0"/>
              <a:t>rejected with envy</a:t>
            </a:r>
            <a:r>
              <a:rPr lang="en-US" sz="2000" dirty="0" smtClean="0"/>
              <a:t>:</a:t>
            </a:r>
          </a:p>
          <a:p>
            <a:pPr marL="0" indent="0">
              <a:buNone/>
            </a:pPr>
            <a:r>
              <a:rPr lang="en-US" sz="2000" dirty="0"/>
              <a:t>“But when the Jews saw the multitudes, they were filled with envy; </a:t>
            </a:r>
            <a:r>
              <a:rPr lang="en-US" sz="2000" dirty="0" smtClean="0"/>
              <a:t>and… </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contradicting </a:t>
            </a:r>
            <a:r>
              <a:rPr lang="en-US" sz="2000" dirty="0"/>
              <a:t>and blaspheming, they opposed the things spoken by Paul</a:t>
            </a:r>
            <a:r>
              <a:rPr lang="en-US" sz="2000" dirty="0" smtClean="0"/>
              <a:t>”						</a:t>
            </a:r>
            <a:r>
              <a:rPr lang="en-US" sz="2000" dirty="0"/>
              <a:t> </a:t>
            </a:r>
            <a:r>
              <a:rPr lang="en-US" sz="2000" dirty="0" smtClean="0"/>
              <a:t>                    (</a:t>
            </a:r>
            <a:r>
              <a:rPr lang="en-US" sz="2000" dirty="0"/>
              <a:t>Acts 13:45)</a:t>
            </a:r>
          </a:p>
          <a:p>
            <a:pPr marL="0" indent="0">
              <a:buNone/>
            </a:pPr>
            <a:r>
              <a:rPr lang="en-US" sz="2000" dirty="0"/>
              <a:t>+ St. Paul pointed out to many faith related problems associated to both Gentiles and the Jews:</a:t>
            </a:r>
          </a:p>
          <a:p>
            <a:pPr marL="0" indent="0">
              <a:buNone/>
            </a:pPr>
            <a:r>
              <a:rPr lang="en-US" sz="2000" dirty="0" smtClean="0"/>
              <a:t>- So </a:t>
            </a:r>
            <a:r>
              <a:rPr lang="en-US" sz="2000" dirty="0"/>
              <a:t>we see him sometimes talking to the </a:t>
            </a:r>
            <a:r>
              <a:rPr lang="en-US" sz="2000" dirty="0" smtClean="0"/>
              <a:t>Jews:</a:t>
            </a:r>
            <a:endParaRPr lang="en-US" sz="2000" dirty="0"/>
          </a:p>
          <a:p>
            <a:pPr marL="0" indent="0">
              <a:buNone/>
            </a:pPr>
            <a:r>
              <a:rPr lang="en-US" sz="2000" dirty="0"/>
              <a:t>“But before faith came, we were kept under guard by the law, kept for the faith which would afterward be revealed</a:t>
            </a:r>
            <a:r>
              <a:rPr lang="en-US" sz="2000" dirty="0" smtClean="0"/>
              <a:t>”											    (</a:t>
            </a:r>
            <a:r>
              <a:rPr lang="en-US" sz="2000" dirty="0"/>
              <a:t>Galatians 3:23)</a:t>
            </a:r>
          </a:p>
          <a:p>
            <a:pPr marL="0" indent="0">
              <a:buNone/>
            </a:pPr>
            <a:r>
              <a:rPr lang="en-US" sz="2000" dirty="0" smtClean="0"/>
              <a:t>- And some other times talking to the Gentiles:</a:t>
            </a:r>
          </a:p>
          <a:p>
            <a:pPr marL="0" indent="0">
              <a:buNone/>
            </a:pPr>
            <a:r>
              <a:rPr lang="en-US" sz="2000" dirty="0"/>
              <a:t>“But then, indeed, when you did not know God, you served those which by nature are not gods”														    </a:t>
            </a:r>
            <a:r>
              <a:rPr lang="en-US" sz="2000" dirty="0" smtClean="0"/>
              <a:t>  (</a:t>
            </a:r>
            <a:r>
              <a:rPr lang="en-US" sz="2000" dirty="0"/>
              <a:t>Galatians 4:8</a:t>
            </a:r>
            <a:r>
              <a:rPr lang="en-US" sz="2000"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 Or </a:t>
            </a:r>
            <a:r>
              <a:rPr lang="en-US" sz="2000" dirty="0"/>
              <a:t>he addresses both:</a:t>
            </a:r>
          </a:p>
          <a:p>
            <a:pPr marL="0" indent="0">
              <a:buNone/>
            </a:pPr>
            <a:r>
              <a:rPr lang="en-US" sz="2000" dirty="0"/>
              <a:t>“There is neither Jew nor Greek, there is neither slave nor free, there is neither male nor female, for you are all one in Christ Jesus” 									    </a:t>
            </a:r>
            <a:r>
              <a:rPr lang="en-US" sz="2000" dirty="0" smtClean="0"/>
              <a:t>(</a:t>
            </a:r>
            <a:r>
              <a:rPr lang="en-US" sz="2000" dirty="0"/>
              <a:t>Galatians 3:28)</a:t>
            </a:r>
          </a:p>
          <a:p>
            <a:pPr marL="0" indent="0">
              <a:buNone/>
            </a:pPr>
            <a:r>
              <a:rPr lang="en-US" b="1" dirty="0"/>
              <a:t>Time and Place of Writing:</a:t>
            </a:r>
          </a:p>
          <a:p>
            <a:pPr marL="0" indent="0">
              <a:buNone/>
            </a:pPr>
            <a:r>
              <a:rPr lang="en-US" sz="2000" dirty="0"/>
              <a:t>+ There are 2 opinions:</a:t>
            </a:r>
          </a:p>
          <a:p>
            <a:pPr marL="0" indent="0">
              <a:buNone/>
            </a:pPr>
            <a:r>
              <a:rPr lang="en-US" sz="2000" dirty="0"/>
              <a:t>1. Some believe St. Paul wrote it from Ephesus in the beginning of his 3</a:t>
            </a:r>
            <a:r>
              <a:rPr lang="en-US" sz="2000" baseline="30000" dirty="0"/>
              <a:t>rd</a:t>
            </a:r>
            <a:r>
              <a:rPr lang="en-US" sz="2000" dirty="0"/>
              <a:t> missionary trip, shortly after departing from Galatia, around A.D. 55</a:t>
            </a:r>
            <a:r>
              <a:rPr lang="en-US" sz="2000" dirty="0" smtClean="0"/>
              <a:t>.</a:t>
            </a:r>
          </a:p>
          <a:p>
            <a:pPr marL="0" lvl="0" indent="0">
              <a:buNone/>
            </a:pPr>
            <a:r>
              <a:rPr lang="en-US" sz="2000" dirty="0">
                <a:solidFill>
                  <a:prstClr val="black">
                    <a:lumMod val="65000"/>
                    <a:lumOff val="35000"/>
                  </a:prstClr>
                </a:solidFill>
              </a:rPr>
              <a:t>2. Most commonly others support that the epistle was written from Corinth, after departing Ephesus, towards the end of St. Paul’s 3</a:t>
            </a:r>
            <a:r>
              <a:rPr lang="en-US" sz="2000" baseline="30000" dirty="0">
                <a:solidFill>
                  <a:prstClr val="black">
                    <a:lumMod val="65000"/>
                    <a:lumOff val="35000"/>
                  </a:prstClr>
                </a:solidFill>
              </a:rPr>
              <a:t>rd</a:t>
            </a:r>
            <a:r>
              <a:rPr lang="en-US" sz="2000" dirty="0">
                <a:solidFill>
                  <a:prstClr val="black">
                    <a:lumMod val="65000"/>
                    <a:lumOff val="35000"/>
                  </a:prstClr>
                </a:solidFill>
              </a:rPr>
              <a:t> missionary trip, in A.D. 58. This date agrees with the date of writing </a:t>
            </a:r>
            <a:r>
              <a:rPr lang="en-US" sz="2000" dirty="0" smtClean="0">
                <a:solidFill>
                  <a:prstClr val="black">
                    <a:lumMod val="65000"/>
                    <a:lumOff val="35000"/>
                  </a:prstClr>
                </a:solidFill>
              </a:rPr>
              <a:t>the</a:t>
            </a:r>
            <a:r>
              <a:rPr lang="is-IS"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smtClean="0">
                <a:solidFill>
                  <a:prstClr val="black">
                    <a:lumMod val="65000"/>
                    <a:lumOff val="35000"/>
                  </a:prstClr>
                </a:solidFill>
              </a:rPr>
              <a:t>epistle </a:t>
            </a:r>
            <a:r>
              <a:rPr lang="en-US" sz="2000" dirty="0">
                <a:solidFill>
                  <a:prstClr val="black">
                    <a:lumMod val="65000"/>
                    <a:lumOff val="35000"/>
                  </a:prstClr>
                </a:solidFill>
              </a:rPr>
              <a:t>to the Romans, which was sent as well from Corinth, adding to this that both epistles raised many common issues.</a:t>
            </a:r>
          </a:p>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After St. Paul has preached salvation among the Galatians, a number of teachers of Jewish origins came to them. These teachers didn’t contest Christianity, but taught that who believes in Christianity should follow Judaism first by following the Law of Moses regarding circumcision and other virtues.</a:t>
            </a:r>
          </a:p>
          <a:p>
            <a:pPr marL="0" indent="0">
              <a:buClr>
                <a:srgbClr val="2C7C9F">
                  <a:lumMod val="60000"/>
                  <a:lumOff val="40000"/>
                </a:srgbClr>
              </a:buClr>
              <a:buNone/>
            </a:pPr>
            <a:r>
              <a:rPr lang="en-US" sz="2000" dirty="0">
                <a:solidFill>
                  <a:prstClr val="black">
                    <a:lumMod val="65000"/>
                    <a:lumOff val="35000"/>
                  </a:prstClr>
                </a:solidFill>
              </a:rPr>
              <a:t>+ This teaching contradicted with the teaching of St. Paul, so these teachers opposed  St. Paul and created suspicion in St. Paul’s </a:t>
            </a:r>
            <a:r>
              <a:rPr lang="en-US" sz="2000" dirty="0" smtClean="0">
                <a:solidFill>
                  <a:prstClr val="black">
                    <a:lumMod val="65000"/>
                    <a:lumOff val="35000"/>
                  </a:prstClr>
                </a:solidFill>
              </a:rPr>
              <a:t>apostolic</a:t>
            </a:r>
            <a:r>
              <a:rPr lang="en-US" sz="2000" dirty="0">
                <a:solidFill>
                  <a:prstClr val="black">
                    <a:lumMod val="65000"/>
                    <a:lumOff val="35000"/>
                  </a:prstClr>
                </a:solidFill>
              </a:rPr>
              <a:t> </a:t>
            </a:r>
            <a:r>
              <a:rPr lang="en-US" sz="2000" dirty="0"/>
              <a:t>rights. They claimed that he was not called directly by our Lord Jesus Christ and hence, he is less than the twelve disciples</a:t>
            </a:r>
            <a:r>
              <a:rPr lang="en-US" sz="2000" dirty="0" smtClean="0"/>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7956554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Galatians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 </a:t>
            </a:r>
            <a:r>
              <a:rPr lang="en-US" sz="2000" dirty="0"/>
              <a:t>Therefore, St. Paul wrote this epistle to:</a:t>
            </a:r>
          </a:p>
          <a:p>
            <a:pPr marL="0" indent="0">
              <a:buNone/>
            </a:pPr>
            <a:r>
              <a:rPr lang="en-US" sz="2000" i="1" dirty="0"/>
              <a:t>1.</a:t>
            </a:r>
            <a:r>
              <a:rPr lang="en-US" sz="2000" i="1" u="sng" dirty="0"/>
              <a:t> Defend his </a:t>
            </a:r>
            <a:r>
              <a:rPr lang="en-US" sz="2000" i="1" u="sng" dirty="0" smtClean="0"/>
              <a:t>Apostolic </a:t>
            </a:r>
            <a:r>
              <a:rPr lang="en-US" sz="2000" i="1" u="sng" dirty="0"/>
              <a:t>R</a:t>
            </a:r>
            <a:r>
              <a:rPr lang="en-US" sz="2000" i="1" u="sng" dirty="0" smtClean="0"/>
              <a:t>ights</a:t>
            </a:r>
            <a:r>
              <a:rPr lang="en-US" sz="2000" i="1" u="sng" dirty="0"/>
              <a:t>:</a:t>
            </a:r>
          </a:p>
          <a:p>
            <a:pPr marL="0" indent="0">
              <a:buNone/>
            </a:pPr>
            <a:r>
              <a:rPr lang="en-US" sz="2000" dirty="0"/>
              <a:t>“Paul, an apostle (not from men nor through man, but through Jesus Christ and God the Father who raised Him from the dead), and all the brethren who are with </a:t>
            </a:r>
            <a:r>
              <a:rPr lang="en-US" sz="2000" dirty="0" smtClean="0"/>
              <a:t>me”													   (</a:t>
            </a:r>
            <a:r>
              <a:rPr lang="en-US" sz="2000" dirty="0"/>
              <a:t>Galatians 1:1-2</a:t>
            </a:r>
            <a:r>
              <a:rPr lang="en-US" sz="2000" dirty="0" smtClean="0"/>
              <a:t>)</a:t>
            </a:r>
          </a:p>
          <a:p>
            <a:pPr marL="0" indent="0">
              <a:buNone/>
            </a:pPr>
            <a:r>
              <a:rPr lang="en-US" sz="2000" i="1" dirty="0" smtClean="0"/>
              <a:t>2</a:t>
            </a:r>
            <a:r>
              <a:rPr lang="en-US" sz="2000" i="1" dirty="0"/>
              <a:t>. </a:t>
            </a:r>
            <a:r>
              <a:rPr lang="en-US" sz="2000" i="1" u="sng" dirty="0"/>
              <a:t>Warn </a:t>
            </a:r>
            <a:r>
              <a:rPr lang="en-US" sz="2000" i="1" u="sng" dirty="0" smtClean="0"/>
              <a:t>Against </a:t>
            </a:r>
            <a:r>
              <a:rPr lang="en-US" sz="2000" i="1" u="sng" dirty="0"/>
              <a:t>these </a:t>
            </a:r>
            <a:r>
              <a:rPr lang="en-US" sz="2000" i="1" u="sng" dirty="0" smtClean="0"/>
              <a:t>Unorthodox Teachings:</a:t>
            </a:r>
          </a:p>
          <a:p>
            <a:pPr marL="0" indent="0">
              <a:buNone/>
            </a:pPr>
            <a:r>
              <a:rPr lang="en-US" sz="2000" dirty="0"/>
              <a:t>“But even if we, or an angel from heaven, preach any other gospel to you than what we have preached to you, let him be accursed”								      </a:t>
            </a:r>
            <a:r>
              <a:rPr lang="en-US" sz="2000" dirty="0" smtClean="0"/>
              <a:t>            (</a:t>
            </a:r>
            <a:r>
              <a:rPr lang="en-US" sz="2000" dirty="0"/>
              <a:t>Galatians 1:8)</a:t>
            </a:r>
          </a:p>
          <a:p>
            <a:pPr marL="0" indent="0">
              <a:buNone/>
            </a:pPr>
            <a:r>
              <a:rPr lang="en-US" sz="2000" i="1" dirty="0"/>
              <a:t>3. </a:t>
            </a:r>
            <a:r>
              <a:rPr lang="en-US" sz="2000" i="1" u="sng" dirty="0"/>
              <a:t>Explain that Justification is through Faith in Christ and Highlighting the Power of His Cross</a:t>
            </a:r>
            <a:r>
              <a:rPr lang="en-US" sz="2000" i="1" u="sng" dirty="0" smtClean="0"/>
              <a:t>:</a:t>
            </a:r>
            <a:endParaRPr lang="en-US" sz="2000" dirty="0"/>
          </a:p>
        </p:txBody>
      </p:sp>
    </p:spTree>
    <p:extLst>
      <p:ext uri="{BB962C8B-B14F-4D97-AF65-F5344CB8AC3E}">
        <p14:creationId xmlns:p14="http://schemas.microsoft.com/office/powerpoint/2010/main" val="23570502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2504</TotalTime>
  <Words>1442</Words>
  <Application>Microsoft Macintosh PowerPoint</Application>
  <PresentationFormat>On-screen Show (4:3)</PresentationFormat>
  <Paragraphs>145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Breeze</vt:lpstr>
      <vt:lpstr>The Epistle of  St. Paul the Apostle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lpstr>The Epistle to the Galatians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 of our teacher St. Paul to the Galatians</dc:title>
  <dc:creator>Amir</dc:creator>
  <cp:lastModifiedBy>Amir</cp:lastModifiedBy>
  <cp:revision>267</cp:revision>
  <dcterms:created xsi:type="dcterms:W3CDTF">2012-06-28T23:21:00Z</dcterms:created>
  <dcterms:modified xsi:type="dcterms:W3CDTF">2017-06-10T22:12:52Z</dcterms:modified>
</cp:coreProperties>
</file>