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6" r:id="rId2"/>
    <p:sldId id="287" r:id="rId3"/>
    <p:sldId id="288" r:id="rId4"/>
    <p:sldId id="289" r:id="rId5"/>
    <p:sldId id="290" r:id="rId6"/>
    <p:sldId id="319" r:id="rId7"/>
    <p:sldId id="320" r:id="rId8"/>
    <p:sldId id="318" r:id="rId9"/>
    <p:sldId id="291" r:id="rId10"/>
    <p:sldId id="316" r:id="rId11"/>
    <p:sldId id="314" r:id="rId12"/>
    <p:sldId id="324" r:id="rId13"/>
    <p:sldId id="315" r:id="rId14"/>
    <p:sldId id="292" r:id="rId15"/>
    <p:sldId id="323" r:id="rId16"/>
    <p:sldId id="298" r:id="rId17"/>
    <p:sldId id="299" r:id="rId18"/>
    <p:sldId id="300" r:id="rId19"/>
    <p:sldId id="301" r:id="rId20"/>
    <p:sldId id="302" r:id="rId21"/>
    <p:sldId id="303" r:id="rId22"/>
    <p:sldId id="304" r:id="rId23"/>
    <p:sldId id="306" r:id="rId24"/>
    <p:sldId id="307" r:id="rId25"/>
    <p:sldId id="308" r:id="rId26"/>
    <p:sldId id="309" r:id="rId27"/>
    <p:sldId id="31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40"/>
    <p:restoredTop sz="92615"/>
  </p:normalViewPr>
  <p:slideViewPr>
    <p:cSldViewPr snapToGrid="0" snapToObjects="1">
      <p:cViewPr varScale="1">
        <p:scale>
          <a:sx n="119" d="100"/>
          <a:sy n="119" d="100"/>
        </p:scale>
        <p:origin x="184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8/2/18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8/2/18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8/2/18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8/2/18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8/2/18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8/2/18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8/2/18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8/2/18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Colossians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41649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a:solidFill>
                  <a:prstClr val="black">
                    <a:lumMod val="65000"/>
                    <a:lumOff val="35000"/>
                  </a:prstClr>
                </a:solidFill>
              </a:rPr>
              <a:t>2. There is a great resemblance between the epistle to the Colossians and the epistle to the Ephesians:</a:t>
            </a:r>
          </a:p>
          <a:p>
            <a:pPr marL="0" indent="0">
              <a:buClr>
                <a:srgbClr val="2C7C9F">
                  <a:lumMod val="60000"/>
                  <a:lumOff val="40000"/>
                </a:srgbClr>
              </a:buClr>
              <a:buNone/>
            </a:pPr>
            <a:r>
              <a:rPr lang="en-US" sz="2000" dirty="0"/>
              <a:t>a) Both epistles were sent from Rome, by </a:t>
            </a:r>
            <a:r>
              <a:rPr lang="en-US" sz="2000" dirty="0" err="1"/>
              <a:t>Tychicus</a:t>
            </a:r>
            <a:r>
              <a:rPr lang="en-US" sz="2000" dirty="0"/>
              <a:t>, during St. Paul’s 1</a:t>
            </a:r>
            <a:r>
              <a:rPr lang="en-US" sz="2000" baseline="30000" dirty="0"/>
              <a:t>st</a:t>
            </a:r>
            <a:r>
              <a:rPr lang="en-US" sz="2000" dirty="0"/>
              <a:t> imprisonment there.</a:t>
            </a:r>
          </a:p>
          <a:p>
            <a:pPr marL="0" lvl="0" indent="0">
              <a:buClr>
                <a:srgbClr val="2C7C9F">
                  <a:lumMod val="60000"/>
                  <a:lumOff val="40000"/>
                </a:srgbClr>
              </a:buClr>
              <a:buNone/>
            </a:pPr>
            <a:r>
              <a:rPr lang="en-US" sz="2000" dirty="0">
                <a:solidFill>
                  <a:prstClr val="black">
                    <a:lumMod val="65000"/>
                    <a:lumOff val="35000"/>
                  </a:prstClr>
                </a:solidFill>
              </a:rPr>
              <a:t>b) It is very rare to find a verse in Colossians that does not have a similar verse in Ephesians. Seventy eight of ninety five verses of the epistle to the Colossians, have similar expressions in Ephesians. And it is noticeable that both epistles have verses difficult to understand:</a:t>
            </a:r>
          </a:p>
          <a:p>
            <a:pPr marL="0" indent="0">
              <a:buClr>
                <a:srgbClr val="2C7C9F">
                  <a:lumMod val="60000"/>
                  <a:lumOff val="40000"/>
                </a:srgbClr>
              </a:buClr>
              <a:buNone/>
            </a:pPr>
            <a:r>
              <a:rPr lang="en-US" sz="2000" dirty="0">
                <a:solidFill>
                  <a:prstClr val="black">
                    <a:lumMod val="65000"/>
                    <a:lumOff val="35000"/>
                  </a:prstClr>
                </a:solidFill>
              </a:rPr>
              <a:t>“In whom we have redemption through His blood, the forgiveness of sins”							  (Colossians 1:14)</a:t>
            </a:r>
          </a:p>
          <a:p>
            <a:pPr marL="0" lvl="0" indent="0">
              <a:buClr>
                <a:srgbClr val="2C7C9F">
                  <a:lumMod val="60000"/>
                  <a:lumOff val="40000"/>
                </a:srgbClr>
              </a:buClr>
              <a:buNone/>
            </a:pPr>
            <a:r>
              <a:rPr lang="en-US" sz="2000" dirty="0"/>
              <a:t>“In Him we have redemption through His blood, the forgiveness of sins, according to the riches of His grace”												     (Ephesians 1:7)</a:t>
            </a:r>
          </a:p>
        </p:txBody>
      </p:sp>
    </p:spTree>
    <p:extLst>
      <p:ext uri="{BB962C8B-B14F-4D97-AF65-F5344CB8AC3E}">
        <p14:creationId xmlns:p14="http://schemas.microsoft.com/office/powerpoint/2010/main" val="2300629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c) Both of the epistles agree in their underlying message. For, it seems that during their writing, St. Paul’s mind was full of contemplations on the glory and the majesty of the person of Christ, as he lengthened his writing explaining this subject along with the great mystery of the Divine grace that  was kept in secret from old, that is God’s intention to gather all that is in heaven and on earth into one holy family under the Head that is Christ. Thereby, abolishing the wall between the Jews and the gentiles, so that in God’s kingdom, Christ is all and in all:</a:t>
            </a:r>
          </a:p>
          <a:p>
            <a:pPr marL="0" indent="0">
              <a:buNone/>
            </a:pPr>
            <a:r>
              <a:rPr lang="en-US" sz="2000" dirty="0">
                <a:solidFill>
                  <a:prstClr val="black">
                    <a:lumMod val="65000"/>
                    <a:lumOff val="35000"/>
                  </a:prstClr>
                </a:solidFill>
              </a:rPr>
              <a:t>“Where there is neither Greek nor Jew, circumcised nor uncircumcised, barbarian, Scythian, slave nor free, but Christ is all and in all”								  (Colossians 3:11)</a:t>
            </a:r>
          </a:p>
          <a:p>
            <a:pPr marL="0" indent="0">
              <a:buNone/>
            </a:pPr>
            <a:r>
              <a:rPr lang="en-US" sz="2000" dirty="0">
                <a:solidFill>
                  <a:prstClr val="black">
                    <a:lumMod val="65000"/>
                    <a:lumOff val="35000"/>
                  </a:prstClr>
                </a:solidFill>
              </a:rPr>
              <a:t>“For He Himself is our peace, who has made both one, and has broken down the middle wall of separation, having abolished in His flesh the enmity”														          (Ephesians 2:14-15)</a:t>
            </a:r>
          </a:p>
        </p:txBody>
      </p:sp>
    </p:spTree>
    <p:extLst>
      <p:ext uri="{BB962C8B-B14F-4D97-AF65-F5344CB8AC3E}">
        <p14:creationId xmlns:p14="http://schemas.microsoft.com/office/powerpoint/2010/main" val="222635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d) Hence, in both epistles we find this magnificent teaching, where St. Paul offers practical advices to the believers from different ranks and varying cases:</a:t>
            </a:r>
          </a:p>
          <a:p>
            <a:pPr marL="0" indent="0">
              <a:buClr>
                <a:srgbClr val="2C7C9F">
                  <a:lumMod val="60000"/>
                  <a:lumOff val="40000"/>
                </a:srgbClr>
              </a:buClr>
              <a:buNone/>
            </a:pPr>
            <a:r>
              <a:rPr lang="en-US" sz="2000" dirty="0"/>
              <a:t>“Masters, give your bondservants what is just and fair, knowing that you also have a Master in heaven”				     									    (Colossians 4:1)</a:t>
            </a:r>
          </a:p>
          <a:p>
            <a:pPr marL="0" indent="0">
              <a:buClr>
                <a:srgbClr val="2C7C9F">
                  <a:lumMod val="60000"/>
                  <a:lumOff val="40000"/>
                </a:srgbClr>
              </a:buClr>
              <a:buNone/>
            </a:pPr>
            <a:r>
              <a:rPr lang="en-US" sz="2000" dirty="0"/>
              <a:t>“Knowing that whatever good anyone does, he will receive the same from the Lord, whether he is a slave or free”											     (Ephesians 6:8)</a:t>
            </a:r>
          </a:p>
          <a:p>
            <a:pPr marL="0" indent="0">
              <a:buClr>
                <a:srgbClr val="2C7C9F">
                  <a:lumMod val="60000"/>
                  <a:lumOff val="40000"/>
                </a:srgbClr>
              </a:buClr>
              <a:buNone/>
            </a:pPr>
            <a:r>
              <a:rPr lang="en-US" sz="2000" dirty="0"/>
              <a:t>3. But in spite of this great similarity, the two epistles do differ:</a:t>
            </a:r>
          </a:p>
          <a:p>
            <a:pPr marL="0" indent="0">
              <a:buClr>
                <a:srgbClr val="2C7C9F">
                  <a:lumMod val="60000"/>
                  <a:lumOff val="40000"/>
                </a:srgbClr>
              </a:buClr>
              <a:buNone/>
            </a:pPr>
            <a:r>
              <a:rPr lang="en-US" sz="2000" dirty="0"/>
              <a:t>a) While the epistle to the Ephesians talked about the believers as the body of the Lord Christ, the one to the Colossians focused on the head… </a:t>
            </a:r>
          </a:p>
        </p:txBody>
      </p:sp>
    </p:spTree>
    <p:extLst>
      <p:ext uri="{BB962C8B-B14F-4D97-AF65-F5344CB8AC3E}">
        <p14:creationId xmlns:p14="http://schemas.microsoft.com/office/powerpoint/2010/main" val="1723210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of this body, who is the Lord Jesus Christ. Hence, the former talked about ‘the church of Christ’ and the latter about ‘the Christ of the Church.’ They are, as such, complementary to each other.</a:t>
            </a:r>
          </a:p>
          <a:p>
            <a:pPr marL="0" indent="0">
              <a:buClr>
                <a:srgbClr val="2C7C9F">
                  <a:lumMod val="60000"/>
                  <a:lumOff val="40000"/>
                </a:srgbClr>
              </a:buClr>
              <a:buNone/>
            </a:pPr>
            <a:r>
              <a:rPr lang="en-US" sz="2000" dirty="0"/>
              <a:t>b) The epistle to the Ephesians is a contemplative epistle, as there were no special issues for the apostle to address. On the other hand, the epistle to the Colossians has an argumentative style, for they were misled by those who were teaching Jewish rituals as well as the gnostic teachings, opposing the fullness that is in Christ our Lord.</a:t>
            </a:r>
          </a:p>
          <a:p>
            <a:pPr marL="0" lvl="0" indent="0">
              <a:buClr>
                <a:srgbClr val="2C7C9F">
                  <a:lumMod val="60000"/>
                  <a:lumOff val="40000"/>
                </a:srgbClr>
              </a:buClr>
              <a:buNone/>
            </a:pPr>
            <a:r>
              <a:rPr lang="en-US" b="1" dirty="0">
                <a:solidFill>
                  <a:prstClr val="black">
                    <a:lumMod val="65000"/>
                    <a:lumOff val="35000"/>
                  </a:prstClr>
                </a:solidFill>
              </a:rPr>
              <a:t>Purpose of Writing:</a:t>
            </a:r>
          </a:p>
          <a:p>
            <a:pPr marL="0" lvl="0" indent="0">
              <a:buClr>
                <a:srgbClr val="2C7C9F">
                  <a:lumMod val="60000"/>
                  <a:lumOff val="40000"/>
                </a:srgbClr>
              </a:buClr>
              <a:buNone/>
            </a:pPr>
            <a:r>
              <a:rPr lang="en-US" sz="2000" dirty="0">
                <a:solidFill>
                  <a:prstClr val="black">
                    <a:lumMod val="65000"/>
                    <a:lumOff val="35000"/>
                  </a:prstClr>
                </a:solidFill>
              </a:rPr>
              <a:t>+ St. Paul received a report of the situation of Colossae by way of </a:t>
            </a:r>
            <a:r>
              <a:rPr lang="en-US" sz="2000" dirty="0" err="1">
                <a:solidFill>
                  <a:prstClr val="black">
                    <a:lumMod val="65000"/>
                    <a:lumOff val="35000"/>
                  </a:prstClr>
                </a:solidFill>
              </a:rPr>
              <a:t>Epaphras</a:t>
            </a:r>
            <a:r>
              <a:rPr lang="en-US" sz="2000" dirty="0">
                <a:solidFill>
                  <a:prstClr val="black">
                    <a:lumMod val="65000"/>
                    <a:lumOff val="35000"/>
                  </a:prstClr>
                </a:solidFill>
              </a:rPr>
              <a:t>, who related to him how the church there was facing foreign teachings, which were imposing a great danger to the right faith.</a:t>
            </a:r>
          </a:p>
        </p:txBody>
      </p:sp>
    </p:spTree>
    <p:extLst>
      <p:ext uri="{BB962C8B-B14F-4D97-AF65-F5344CB8AC3E}">
        <p14:creationId xmlns:p14="http://schemas.microsoft.com/office/powerpoint/2010/main" val="43864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 Therefore, it was necessary for St Paul to write them a letter to correct </a:t>
            </a:r>
            <a:r>
              <a:rPr lang="en-US" sz="2000" dirty="0"/>
              <a:t>their thoughts and keep the Church from those dangerous beliefs:</a:t>
            </a:r>
          </a:p>
          <a:p>
            <a:pPr marL="0" indent="0">
              <a:buNone/>
            </a:pPr>
            <a:r>
              <a:rPr lang="en-US" sz="2000" i="1" dirty="0"/>
              <a:t>1. </a:t>
            </a:r>
            <a:r>
              <a:rPr lang="en-US" sz="2000" i="1" u="sng" dirty="0"/>
              <a:t>Direct their Attention to the All-Sufficient and Preeminent Savior:</a:t>
            </a:r>
          </a:p>
          <a:p>
            <a:pPr marL="0" indent="0">
              <a:buNone/>
            </a:pPr>
            <a:r>
              <a:rPr lang="en-US" sz="2000" dirty="0">
                <a:solidFill>
                  <a:prstClr val="black">
                    <a:lumMod val="65000"/>
                    <a:lumOff val="35000"/>
                  </a:prstClr>
                </a:solidFill>
              </a:rPr>
              <a:t>“And He is the head of the body, the church, who is the beginning, the firstborn from the dead, that in all things He may have the preeminence”						              (Colossians 1:18)</a:t>
            </a:r>
          </a:p>
          <a:p>
            <a:pPr marL="0" indent="0">
              <a:buClr>
                <a:srgbClr val="2C7C9F">
                  <a:lumMod val="60000"/>
                  <a:lumOff val="40000"/>
                </a:srgbClr>
              </a:buClr>
              <a:buNone/>
            </a:pPr>
            <a:r>
              <a:rPr lang="en-US" sz="2000" i="1" dirty="0"/>
              <a:t>2. </a:t>
            </a:r>
            <a:r>
              <a:rPr lang="en-US" sz="2000" i="1" u="sng" dirty="0"/>
              <a:t>To Encourage them to Unite with their Lord in all aspects of life, Heeding to Faith, Not Human philosophy:</a:t>
            </a:r>
          </a:p>
          <a:p>
            <a:pPr marL="0" indent="0">
              <a:buClr>
                <a:srgbClr val="2C7C9F">
                  <a:lumMod val="60000"/>
                  <a:lumOff val="40000"/>
                </a:srgbClr>
              </a:buClr>
              <a:buNone/>
            </a:pPr>
            <a:r>
              <a:rPr lang="en-US" sz="2000" dirty="0"/>
              <a:t>“As you therefore have received Christ Jesus the Lord, so walk in Him,  rooted and built up in Him and established in the faith, as you have been taught, abounding in it with thanksgiving”											 (Colossians 2:6-7)</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solidFill>
                  <a:prstClr val="black">
                    <a:lumMod val="65000"/>
                    <a:lumOff val="35000"/>
                  </a:prstClr>
                </a:solidFill>
              </a:rPr>
              <a:t>3. </a:t>
            </a:r>
            <a:r>
              <a:rPr lang="en-US" sz="2000" i="1" u="sng" dirty="0">
                <a:solidFill>
                  <a:prstClr val="black">
                    <a:lumMod val="65000"/>
                    <a:lumOff val="35000"/>
                  </a:prstClr>
                </a:solidFill>
              </a:rPr>
              <a:t>To Warn them from Holding Fast to Teachings and Traditions that are According to Men:</a:t>
            </a:r>
          </a:p>
          <a:p>
            <a:pPr marL="0" lvl="0" indent="0">
              <a:buNone/>
            </a:pPr>
            <a:r>
              <a:rPr lang="en-US" sz="2000" dirty="0">
                <a:solidFill>
                  <a:prstClr val="black">
                    <a:lumMod val="65000"/>
                    <a:lumOff val="35000"/>
                  </a:prstClr>
                </a:solidFill>
              </a:rPr>
              <a:t>“So let no one judge you in food or in drink, or regarding a festival or a new moon or </a:t>
            </a:r>
            <a:r>
              <a:rPr lang="en-US" sz="2000" dirty="0" err="1">
                <a:solidFill>
                  <a:prstClr val="black">
                    <a:lumMod val="65000"/>
                    <a:lumOff val="35000"/>
                  </a:prstClr>
                </a:solidFill>
              </a:rPr>
              <a:t>sabbaths</a:t>
            </a:r>
            <a:r>
              <a:rPr lang="en-US" sz="2000" dirty="0">
                <a:solidFill>
                  <a:prstClr val="black">
                    <a:lumMod val="65000"/>
                    <a:lumOff val="35000"/>
                  </a:prstClr>
                </a:solidFill>
              </a:rPr>
              <a:t>, which are a shadow of things to come, but the substance is of Christ”												         (Colossians 2:16-17)</a:t>
            </a:r>
          </a:p>
          <a:p>
            <a:pPr marL="0" lvl="0" indent="0">
              <a:buClr>
                <a:srgbClr val="2C7C9F">
                  <a:lumMod val="60000"/>
                  <a:lumOff val="40000"/>
                </a:srgbClr>
              </a:buClr>
              <a:buNone/>
            </a:pPr>
            <a:r>
              <a:rPr lang="en-US" b="1" dirty="0">
                <a:solidFill>
                  <a:prstClr val="black">
                    <a:lumMod val="65000"/>
                    <a:lumOff val="35000"/>
                  </a:prstClr>
                </a:solidFill>
              </a:rPr>
              <a:t>Theme of the Epistle:</a:t>
            </a:r>
          </a:p>
          <a:p>
            <a:pPr marL="0" indent="0">
              <a:buClr>
                <a:srgbClr val="2C7C9F">
                  <a:lumMod val="60000"/>
                  <a:lumOff val="40000"/>
                </a:srgbClr>
              </a:buClr>
              <a:buNone/>
            </a:pPr>
            <a:r>
              <a:rPr lang="en-US" sz="2000" dirty="0">
                <a:solidFill>
                  <a:prstClr val="black">
                    <a:lumMod val="65000"/>
                    <a:lumOff val="35000"/>
                  </a:prstClr>
                </a:solidFill>
              </a:rPr>
              <a:t>‘Christ the Head of the Church.’</a:t>
            </a:r>
          </a:p>
          <a:p>
            <a:pPr marL="0" indent="0">
              <a:buClr>
                <a:srgbClr val="2C7C9F">
                  <a:lumMod val="60000"/>
                  <a:lumOff val="40000"/>
                </a:srgbClr>
              </a:buClr>
              <a:buNone/>
            </a:pPr>
            <a:r>
              <a:rPr lang="en-US" sz="2000" dirty="0">
                <a:solidFill>
                  <a:prstClr val="black">
                    <a:lumMod val="65000"/>
                    <a:lumOff val="35000"/>
                  </a:prstClr>
                </a:solidFill>
              </a:rPr>
              <a:t>+ The epistle is Christocentric (Christ-centered). It is considered as one of the most epistles that focuses on our Lord Christ and His work in us.</a:t>
            </a:r>
            <a:endParaRPr lang="en-US" b="1" dirty="0"/>
          </a:p>
        </p:txBody>
      </p:sp>
    </p:spTree>
    <p:extLst>
      <p:ext uri="{BB962C8B-B14F-4D97-AF65-F5344CB8AC3E}">
        <p14:creationId xmlns:p14="http://schemas.microsoft.com/office/powerpoint/2010/main" val="237126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b="1" dirty="0"/>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(Ch. 1)</a:t>
            </a:r>
            <a:endParaRPr lang="en-US" sz="2200" u="sng"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Apostolic Greeting:</a:t>
            </a:r>
          </a:p>
          <a:p>
            <a:pPr marL="0" indent="0">
              <a:buClr>
                <a:srgbClr val="2C7C9F">
                  <a:lumMod val="60000"/>
                  <a:lumOff val="40000"/>
                </a:srgbClr>
              </a:buClr>
              <a:buNone/>
            </a:pPr>
            <a:r>
              <a:rPr lang="en-US" sz="2000" dirty="0">
                <a:solidFill>
                  <a:prstClr val="black">
                    <a:lumMod val="65000"/>
                    <a:lumOff val="35000"/>
                  </a:prstClr>
                </a:solidFill>
              </a:rPr>
              <a:t>“To the saints and faithful brethren in Christ who are in </a:t>
            </a:r>
            <a:r>
              <a:rPr lang="en-US" sz="2000" dirty="0" err="1">
                <a:solidFill>
                  <a:prstClr val="black">
                    <a:lumMod val="65000"/>
                    <a:lumOff val="35000"/>
                  </a:prstClr>
                </a:solidFill>
              </a:rPr>
              <a:t>Colosse</a:t>
            </a:r>
            <a:r>
              <a:rPr lang="en-US" sz="2000" dirty="0">
                <a:solidFill>
                  <a:prstClr val="black">
                    <a:lumMod val="65000"/>
                    <a:lumOff val="35000"/>
                  </a:prstClr>
                </a:solidFill>
              </a:rPr>
              <a:t>: Grace to you and peace from God our Father and the Lord Jesus Christ”								    (Colossians 1:2)</a:t>
            </a:r>
          </a:p>
          <a:p>
            <a:pPr marL="0" indent="0">
              <a:buClr>
                <a:srgbClr val="2C7C9F">
                  <a:lumMod val="60000"/>
                  <a:lumOff val="40000"/>
                </a:srgbClr>
              </a:buClr>
              <a:buNone/>
            </a:pPr>
            <a:r>
              <a:rPr lang="en-US" sz="2000" dirty="0">
                <a:solidFill>
                  <a:prstClr val="black">
                    <a:lumMod val="65000"/>
                    <a:lumOff val="35000"/>
                  </a:prstClr>
                </a:solidFill>
              </a:rPr>
              <a:t>2. </a:t>
            </a:r>
            <a:r>
              <a:rPr lang="en-US" sz="2000" i="1" u="sng" dirty="0">
                <a:solidFill>
                  <a:prstClr val="black">
                    <a:lumMod val="65000"/>
                    <a:lumOff val="35000"/>
                  </a:prstClr>
                </a:solidFill>
              </a:rPr>
              <a:t>Thanksgiving and Prayers:</a:t>
            </a:r>
          </a:p>
          <a:p>
            <a:pPr marL="0" indent="0">
              <a:buClr>
                <a:srgbClr val="2C7C9F">
                  <a:lumMod val="60000"/>
                  <a:lumOff val="40000"/>
                </a:srgbClr>
              </a:buClr>
              <a:buNone/>
            </a:pPr>
            <a:r>
              <a:rPr lang="en-US" sz="2000" dirty="0">
                <a:solidFill>
                  <a:prstClr val="black">
                    <a:lumMod val="65000"/>
                    <a:lumOff val="35000"/>
                  </a:prstClr>
                </a:solidFill>
              </a:rPr>
              <a:t>“We give thanks to the God and Father of our Lord Jesus Christ, praying always for you, since we heard of your faith in Christ Jesus and of your love for all the saints”														 (Colossians 1:3-4)</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t>“For this reason we also, since the day we heard it, do not cease to pray for you, and to ask that you may be filled with the knowledge of His will in all wisdom and spiritual understanding;</a:t>
            </a:r>
            <a:r>
              <a:rPr lang="en-US" sz="2000" b="1" dirty="0"/>
              <a:t> </a:t>
            </a:r>
            <a:r>
              <a:rPr lang="en-US" sz="2000" dirty="0"/>
              <a:t>that you may walk worthy of the Lord, fully pleasing Him, being fruitful in every good work and increasing in the knowledge of God;</a:t>
            </a:r>
            <a:r>
              <a:rPr lang="en-US" sz="2000" b="1" dirty="0"/>
              <a:t> </a:t>
            </a:r>
            <a:r>
              <a:rPr lang="en-US" sz="2000" dirty="0"/>
              <a:t>strengthened with all might, according to His glorious power, for all patience and longsuffering with joy”								           (Colossians 1:9-11)</a:t>
            </a:r>
            <a:endParaRPr lang="en-US" sz="2200" dirty="0">
              <a:solidFill>
                <a:prstClr val="black">
                  <a:lumMod val="65000"/>
                  <a:lumOff val="35000"/>
                </a:prstClr>
              </a:solidFill>
            </a:endParaRP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The Doctrinal Part:</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1-2)</a:t>
            </a:r>
            <a:endParaRPr lang="en-US" sz="2200" u="sng"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A) </a:t>
            </a:r>
            <a:r>
              <a:rPr lang="en-US" sz="2000" i="1" u="sng" dirty="0">
                <a:solidFill>
                  <a:prstClr val="black">
                    <a:lumMod val="65000"/>
                    <a:lumOff val="35000"/>
                  </a:prstClr>
                </a:solidFill>
              </a:rPr>
              <a:t>Preeminence of Christ:</a:t>
            </a:r>
            <a:r>
              <a:rPr lang="en-US" sz="2000" i="1" dirty="0">
                <a:solidFill>
                  <a:prstClr val="black">
                    <a:lumMod val="65000"/>
                    <a:lumOff val="35000"/>
                  </a:prstClr>
                </a:solidFill>
              </a:rPr>
              <a:t> (Ch. 1)</a:t>
            </a:r>
          </a:p>
          <a:p>
            <a:pPr marL="0" lvl="0" indent="0">
              <a:buClr>
                <a:srgbClr val="2C7C9F">
                  <a:lumMod val="60000"/>
                  <a:lumOff val="40000"/>
                </a:srgbClr>
              </a:buClr>
              <a:buNone/>
            </a:pPr>
            <a:r>
              <a:rPr lang="en-US" sz="2000" i="1" dirty="0">
                <a:solidFill>
                  <a:prstClr val="black">
                    <a:lumMod val="65000"/>
                    <a:lumOff val="35000"/>
                  </a:prstClr>
                </a:solidFill>
              </a:rPr>
              <a:t>1. The Redeemer:</a:t>
            </a:r>
          </a:p>
          <a:p>
            <a:pPr marL="0" indent="0">
              <a:buClr>
                <a:srgbClr val="2C7C9F">
                  <a:lumMod val="60000"/>
                  <a:lumOff val="40000"/>
                </a:srgbClr>
              </a:buClr>
              <a:buNone/>
            </a:pPr>
            <a:r>
              <a:rPr lang="en-US" sz="2000" dirty="0">
                <a:solidFill>
                  <a:prstClr val="black">
                    <a:lumMod val="65000"/>
                    <a:lumOff val="35000"/>
                  </a:prstClr>
                </a:solidFill>
              </a:rPr>
              <a:t>“He has delivered us from the power of darkness and conveyed us into the kingdom of the Son of His love”												  (Colossians 1:13)</a:t>
            </a:r>
            <a:endParaRPr lang="en-US" sz="2000" dirty="0"/>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a:bodyPr>
          <a:lstStyle/>
          <a:p>
            <a:pPr marL="0" lvl="0" indent="0">
              <a:buNone/>
            </a:pPr>
            <a:r>
              <a:rPr lang="en-US" sz="2000" i="1" dirty="0">
                <a:solidFill>
                  <a:prstClr val="black">
                    <a:lumMod val="65000"/>
                    <a:lumOff val="35000"/>
                  </a:prstClr>
                </a:solidFill>
              </a:rPr>
              <a:t>2. The Creator:</a:t>
            </a:r>
          </a:p>
          <a:p>
            <a:pPr marL="0" indent="0">
              <a:buNone/>
            </a:pPr>
            <a:r>
              <a:rPr lang="en-US" sz="2000" dirty="0">
                <a:solidFill>
                  <a:prstClr val="black">
                    <a:lumMod val="65000"/>
                    <a:lumOff val="35000"/>
                  </a:prstClr>
                </a:solidFill>
              </a:rPr>
              <a:t>“He is the image of the invisible God, the firstborn over all creation. For by Him all things were created that are in heaven and that are on earth, visible and invisible, whether thrones or dominions or principalities or powers. All things were created through Him and for Him. And He is before all things, and in Him all things consist”									         (Colossians 1:15-17)</a:t>
            </a:r>
          </a:p>
          <a:p>
            <a:pPr marL="0" indent="0">
              <a:buNone/>
            </a:pPr>
            <a:r>
              <a:rPr lang="en-US" sz="2000" i="1" dirty="0"/>
              <a:t>3. Reconciled in Christ:</a:t>
            </a:r>
          </a:p>
          <a:p>
            <a:pPr marL="0" indent="0">
              <a:buNone/>
            </a:pPr>
            <a:r>
              <a:rPr lang="en-US" sz="2000" dirty="0"/>
              <a:t>“For it pleased the Father that in Him all the fullness should dwell, and by Him to reconcile all things to Himself, by Him, whether things on earth or things in heaven, having made peace through the blood of His cross”						         (Colossians 1:19-20)</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you, who once were alienated and enemies in your mind by wicked works, yet now He has reconciled</a:t>
            </a:r>
            <a:r>
              <a:rPr lang="en-US" sz="2000" b="1" dirty="0"/>
              <a:t> </a:t>
            </a:r>
            <a:r>
              <a:rPr lang="en-US" sz="2000" dirty="0"/>
              <a:t>in the body of His flesh through death, to present you holy, and blameless, and above reproach in His sight— </a:t>
            </a:r>
            <a:r>
              <a:rPr lang="en-US" sz="2000" b="1" dirty="0"/>
              <a:t> </a:t>
            </a:r>
            <a:r>
              <a:rPr lang="en-US" sz="2000" dirty="0"/>
              <a:t>if indeed you continue in the faith, grounded and steadfast, and are not moved away from the hope of the gospel which you heard”								         (Colossians 1:21-23)</a:t>
            </a:r>
          </a:p>
          <a:p>
            <a:pPr marL="0" indent="0">
              <a:buNone/>
            </a:pPr>
            <a:r>
              <a:rPr lang="en-US" sz="2000" i="1" dirty="0"/>
              <a:t>4. Sacrificial Service for Christ:</a:t>
            </a:r>
          </a:p>
          <a:p>
            <a:pPr marL="0" indent="0">
              <a:buNone/>
            </a:pPr>
            <a:r>
              <a:rPr lang="en-US" sz="2000" dirty="0"/>
              <a:t>“I now rejoice in my sufferings for you, and fill up in my flesh what is lacking in the afflictions of Christ, for the sake of His body, which is the church, of which I became a minister according to the stewardship from God which was given to me for you, to fulfill the word of God”							         (Colossians 1:24-25)</a:t>
            </a:r>
          </a:p>
          <a:p>
            <a:pPr marL="0" indent="0">
              <a:buNone/>
            </a:pPr>
            <a:r>
              <a:rPr lang="en-US" sz="2000" dirty="0"/>
              <a:t>“Him we preach, warning every man and teaching every man in all... </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The City of Colossae:</a:t>
            </a:r>
          </a:p>
          <a:p>
            <a:pPr marL="0" lvl="0" indent="0">
              <a:buClr>
                <a:srgbClr val="2C7C9F">
                  <a:lumMod val="60000"/>
                  <a:lumOff val="40000"/>
                </a:srgbClr>
              </a:buClr>
              <a:buNone/>
            </a:pPr>
            <a:r>
              <a:rPr lang="en-US" sz="2000" dirty="0">
                <a:solidFill>
                  <a:prstClr val="black">
                    <a:lumMod val="65000"/>
                    <a:lumOff val="35000"/>
                  </a:prstClr>
                </a:solidFill>
              </a:rPr>
              <a:t>+ An ancient city of Phrygia in Asia Minor, on the </a:t>
            </a:r>
            <a:r>
              <a:rPr lang="en-US" sz="2000" dirty="0" err="1">
                <a:solidFill>
                  <a:prstClr val="black">
                    <a:lumMod val="65000"/>
                    <a:lumOff val="35000"/>
                  </a:prstClr>
                </a:solidFill>
              </a:rPr>
              <a:t>Lycus</a:t>
            </a:r>
            <a:r>
              <a:rPr lang="en-US" sz="2000" dirty="0">
                <a:solidFill>
                  <a:prstClr val="black">
                    <a:lumMod val="65000"/>
                    <a:lumOff val="35000"/>
                  </a:prstClr>
                </a:solidFill>
              </a:rPr>
              <a:t> river.</a:t>
            </a:r>
          </a:p>
          <a:p>
            <a:pPr marL="0" lvl="0" indent="0">
              <a:buClr>
                <a:srgbClr val="2C7C9F">
                  <a:lumMod val="60000"/>
                  <a:lumOff val="40000"/>
                </a:srgbClr>
              </a:buClr>
              <a:buNone/>
            </a:pPr>
            <a:r>
              <a:rPr lang="en-US" sz="2000" dirty="0">
                <a:solidFill>
                  <a:prstClr val="black">
                    <a:lumMod val="65000"/>
                    <a:lumOff val="35000"/>
                  </a:prstClr>
                </a:solidFill>
              </a:rPr>
              <a:t>+ It was situated about 12 miles south east of Laodicea and was also near the city of Hierapolis. It is approximately 112 miles due east of Ephesus.</a:t>
            </a:r>
          </a:p>
          <a:p>
            <a:pPr marL="0" lvl="0" indent="0">
              <a:buClr>
                <a:srgbClr val="2C7C9F">
                  <a:lumMod val="60000"/>
                  <a:lumOff val="40000"/>
                </a:srgbClr>
              </a:buClr>
              <a:buNone/>
            </a:pPr>
            <a:r>
              <a:rPr lang="en-US" b="1" dirty="0">
                <a:solidFill>
                  <a:prstClr val="black">
                    <a:lumMod val="65000"/>
                    <a:lumOff val="35000"/>
                  </a:prstClr>
                </a:solidFill>
              </a:rPr>
              <a:t>The Church in Colossae:</a:t>
            </a:r>
          </a:p>
          <a:p>
            <a:pPr marL="0" lvl="0" indent="0">
              <a:buClr>
                <a:srgbClr val="2C7C9F">
                  <a:lumMod val="60000"/>
                  <a:lumOff val="40000"/>
                </a:srgbClr>
              </a:buClr>
              <a:buNone/>
            </a:pPr>
            <a:r>
              <a:rPr lang="en-US" sz="2000" i="1" dirty="0">
                <a:solidFill>
                  <a:prstClr val="black">
                    <a:lumMod val="65000"/>
                    <a:lumOff val="35000"/>
                  </a:prstClr>
                </a:solidFill>
              </a:rPr>
              <a:t>I. </a:t>
            </a:r>
            <a:r>
              <a:rPr lang="en-US" sz="2000" i="1" u="sng" dirty="0">
                <a:solidFill>
                  <a:prstClr val="black">
                    <a:lumMod val="65000"/>
                    <a:lumOff val="35000"/>
                  </a:prstClr>
                </a:solidFill>
              </a:rPr>
              <a:t>Institution of the Colossian Church:</a:t>
            </a:r>
          </a:p>
          <a:p>
            <a:pPr marL="0" lvl="0" indent="0">
              <a:buClr>
                <a:srgbClr val="2C7C9F">
                  <a:lumMod val="60000"/>
                  <a:lumOff val="40000"/>
                </a:srgbClr>
              </a:buClr>
              <a:buNone/>
            </a:pPr>
            <a:r>
              <a:rPr lang="en-US" sz="2000" dirty="0">
                <a:solidFill>
                  <a:prstClr val="black">
                    <a:lumMod val="65000"/>
                    <a:lumOff val="35000"/>
                  </a:prstClr>
                </a:solidFill>
              </a:rPr>
              <a:t>+ In Acts, we read that St. Paul passed twice through Phrygia. The first was at the start of his 2</a:t>
            </a:r>
            <a:r>
              <a:rPr lang="en-US" sz="2000" baseline="30000" dirty="0">
                <a:solidFill>
                  <a:prstClr val="black">
                    <a:lumMod val="65000"/>
                    <a:lumOff val="35000"/>
                  </a:prstClr>
                </a:solidFill>
              </a:rPr>
              <a:t>nd</a:t>
            </a:r>
            <a:r>
              <a:rPr lang="en-US" sz="2000" dirty="0">
                <a:solidFill>
                  <a:prstClr val="black">
                    <a:lumMod val="65000"/>
                    <a:lumOff val="35000"/>
                  </a:prstClr>
                </a:solidFill>
              </a:rPr>
              <a:t> missionary trip and the second at the start of his 3</a:t>
            </a:r>
            <a:r>
              <a:rPr lang="en-US" sz="2000" baseline="30000" dirty="0">
                <a:solidFill>
                  <a:prstClr val="black">
                    <a:lumMod val="65000"/>
                    <a:lumOff val="35000"/>
                  </a:prstClr>
                </a:solidFill>
              </a:rPr>
              <a:t>rd</a:t>
            </a:r>
            <a:r>
              <a:rPr lang="en-US" sz="2000" dirty="0">
                <a:solidFill>
                  <a:prstClr val="black">
                    <a:lumMod val="65000"/>
                    <a:lumOff val="35000"/>
                  </a:prstClr>
                </a:solidFill>
              </a:rPr>
              <a:t> trip, on the way to Ephesus. Some suggest that St. Paul may have visited Colossae and have done some work there during his 3</a:t>
            </a:r>
            <a:r>
              <a:rPr lang="en-US" sz="2000" baseline="30000" dirty="0">
                <a:solidFill>
                  <a:prstClr val="black">
                    <a:lumMod val="65000"/>
                    <a:lumOff val="35000"/>
                  </a:prstClr>
                </a:solidFill>
              </a:rPr>
              <a:t>rd</a:t>
            </a:r>
            <a:r>
              <a:rPr lang="en-US" sz="2000" dirty="0">
                <a:solidFill>
                  <a:prstClr val="black">
                    <a:lumMod val="65000"/>
                    <a:lumOff val="35000"/>
                  </a:prstClr>
                </a:solidFill>
              </a:rPr>
              <a:t> missionary trip:</a:t>
            </a:r>
          </a:p>
        </p:txBody>
      </p:sp>
    </p:spTree>
    <p:extLst>
      <p:ext uri="{BB962C8B-B14F-4D97-AF65-F5344CB8AC3E}">
        <p14:creationId xmlns:p14="http://schemas.microsoft.com/office/powerpoint/2010/main" val="1708620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55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07">
                                          <p:stCondLst>
                                            <p:cond delay="0"/>
                                          </p:stCondLst>
                                        </p:cTn>
                                        <p:tgtEl>
                                          <p:spTgt spid="3">
                                            <p:txEl>
                                              <p:pRg st="3" end="3"/>
                                            </p:txEl>
                                          </p:spTgt>
                                        </p:tgtEl>
                                      </p:cBhvr>
                                    </p:animEffect>
                                    <p:anim calcmode="lin" valueType="num">
                                      <p:cBhvr>
                                        <p:cTn id="44"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3">
                                          <p:stCondLst>
                                            <p:cond delay="569"/>
                                          </p:stCondLst>
                                        </p:cTn>
                                        <p:tgtEl>
                                          <p:spTgt spid="3">
                                            <p:txEl>
                                              <p:pRg st="3" end="3"/>
                                            </p:txEl>
                                          </p:spTgt>
                                        </p:tgtEl>
                                      </p:cBhvr>
                                      <p:to x="100000" y="60000"/>
                                    </p:animScale>
                                    <p:animScale>
                                      <p:cBhvr>
                                        <p:cTn id="50" dur="145" decel="50000">
                                          <p:stCondLst>
                                            <p:cond delay="592"/>
                                          </p:stCondLst>
                                        </p:cTn>
                                        <p:tgtEl>
                                          <p:spTgt spid="3">
                                            <p:txEl>
                                              <p:pRg st="3" end="3"/>
                                            </p:txEl>
                                          </p:spTgt>
                                        </p:tgtEl>
                                      </p:cBhvr>
                                      <p:to x="100000" y="100000"/>
                                    </p:animScale>
                                    <p:animScale>
                                      <p:cBhvr>
                                        <p:cTn id="51" dur="23">
                                          <p:stCondLst>
                                            <p:cond delay="1148"/>
                                          </p:stCondLst>
                                        </p:cTn>
                                        <p:tgtEl>
                                          <p:spTgt spid="3">
                                            <p:txEl>
                                              <p:pRg st="3" end="3"/>
                                            </p:txEl>
                                          </p:spTgt>
                                        </p:tgtEl>
                                      </p:cBhvr>
                                      <p:to x="100000" y="80000"/>
                                    </p:animScale>
                                    <p:animScale>
                                      <p:cBhvr>
                                        <p:cTn id="52" dur="145" decel="50000">
                                          <p:stCondLst>
                                            <p:cond delay="1171"/>
                                          </p:stCondLst>
                                        </p:cTn>
                                        <p:tgtEl>
                                          <p:spTgt spid="3">
                                            <p:txEl>
                                              <p:pRg st="3" end="3"/>
                                            </p:txEl>
                                          </p:spTgt>
                                        </p:tgtEl>
                                      </p:cBhvr>
                                      <p:to x="100000" y="100000"/>
                                    </p:animScale>
                                    <p:animScale>
                                      <p:cBhvr>
                                        <p:cTn id="53" dur="23">
                                          <p:stCondLst>
                                            <p:cond delay="1437"/>
                                          </p:stCondLst>
                                        </p:cTn>
                                        <p:tgtEl>
                                          <p:spTgt spid="3">
                                            <p:txEl>
                                              <p:pRg st="3" end="3"/>
                                            </p:txEl>
                                          </p:spTgt>
                                        </p:tgtEl>
                                      </p:cBhvr>
                                      <p:to x="100000" y="90000"/>
                                    </p:animScale>
                                    <p:animScale>
                                      <p:cBhvr>
                                        <p:cTn id="54" dur="145" decel="50000">
                                          <p:stCondLst>
                                            <p:cond delay="1459"/>
                                          </p:stCondLst>
                                        </p:cTn>
                                        <p:tgtEl>
                                          <p:spTgt spid="3">
                                            <p:txEl>
                                              <p:pRg st="3" end="3"/>
                                            </p:txEl>
                                          </p:spTgt>
                                        </p:tgtEl>
                                      </p:cBhvr>
                                      <p:to x="100000" y="100000"/>
                                    </p:animScale>
                                    <p:animScale>
                                      <p:cBhvr>
                                        <p:cTn id="55" dur="23">
                                          <p:stCondLst>
                                            <p:cond delay="1582"/>
                                          </p:stCondLst>
                                        </p:cTn>
                                        <p:tgtEl>
                                          <p:spTgt spid="3">
                                            <p:txEl>
                                              <p:pRg st="3" end="3"/>
                                            </p:txEl>
                                          </p:spTgt>
                                        </p:tgtEl>
                                      </p:cBhvr>
                                      <p:to x="100000" y="95000"/>
                                    </p:animScale>
                                    <p:animScale>
                                      <p:cBhvr>
                                        <p:cTn id="56" dur="145" decel="50000">
                                          <p:stCondLst>
                                            <p:cond delay="1605"/>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blinds(horizontal)">
                                      <p:cBhvr>
                                        <p:cTn id="61" dur="500"/>
                                        <p:tgtEl>
                                          <p:spTgt spid="3">
                                            <p:txEl>
                                              <p:pRg st="4" end="4"/>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
                                            <p:txEl>
                                              <p:pRg st="5" end="5"/>
                                            </p:txEl>
                                          </p:spTgt>
                                        </p:tgtEl>
                                        <p:attrNameLst>
                                          <p:attrName>style.visibility</p:attrName>
                                        </p:attrNameLst>
                                      </p:cBhvr>
                                      <p:to>
                                        <p:strVal val="visible"/>
                                      </p:to>
                                    </p:set>
                                    <p:animEffect transition="in" filter="blinds(horizontal)">
                                      <p:cBhvr>
                                        <p:cTn id="6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wisdom, that we may present every man perfect in Christ Jesus”								  (Colossians 1:28)</a:t>
            </a:r>
          </a:p>
          <a:p>
            <a:pPr marL="0" indent="0">
              <a:buNone/>
            </a:pPr>
            <a:r>
              <a:rPr lang="en-US" sz="2000" dirty="0"/>
              <a:t>“To this end I also labor, striving according to His working which works in me mightily”															  (Colossians 1:29)</a:t>
            </a:r>
          </a:p>
          <a:p>
            <a:pPr marL="0" lvl="0" indent="0">
              <a:buNone/>
            </a:pPr>
            <a:r>
              <a:rPr lang="en-US" sz="2000" i="1" dirty="0">
                <a:solidFill>
                  <a:prstClr val="black">
                    <a:lumMod val="65000"/>
                    <a:lumOff val="35000"/>
                  </a:prstClr>
                </a:solidFill>
              </a:rPr>
              <a:t>B) </a:t>
            </a:r>
            <a:r>
              <a:rPr lang="en-US" sz="2000" i="1" u="sng" dirty="0">
                <a:solidFill>
                  <a:prstClr val="black">
                    <a:lumMod val="65000"/>
                    <a:lumOff val="35000"/>
                  </a:prstClr>
                </a:solidFill>
              </a:rPr>
              <a:t>Resisting the False Teachers:</a:t>
            </a:r>
            <a:r>
              <a:rPr lang="en-US" sz="2000" i="1" dirty="0">
                <a:solidFill>
                  <a:prstClr val="black">
                    <a:lumMod val="65000"/>
                    <a:lumOff val="35000"/>
                  </a:prstClr>
                </a:solidFill>
              </a:rPr>
              <a:t> (Ch:2)</a:t>
            </a:r>
          </a:p>
          <a:p>
            <a:pPr marL="0" lvl="0" indent="0">
              <a:buNone/>
            </a:pPr>
            <a:r>
              <a:rPr lang="en-US" sz="2000" i="1" dirty="0">
                <a:solidFill>
                  <a:prstClr val="black">
                    <a:lumMod val="65000"/>
                    <a:lumOff val="35000"/>
                  </a:prstClr>
                </a:solidFill>
              </a:rPr>
              <a:t>1. Not to Follow Human Philosophy, but Christ Who is the True Wisdom:</a:t>
            </a:r>
          </a:p>
          <a:p>
            <a:pPr marL="0" indent="0">
              <a:buNone/>
            </a:pPr>
            <a:r>
              <a:rPr lang="en-US" sz="2000" dirty="0"/>
              <a:t>“In whom are hidden all the treasures of wisdom and knowledge. Now this I say lest anyone should deceive you with persuasive words”								   	 (Colossians 2:3-4)</a:t>
            </a:r>
          </a:p>
          <a:p>
            <a:pPr marL="0" indent="0">
              <a:buNone/>
            </a:pPr>
            <a:r>
              <a:rPr lang="en-US" sz="2000" dirty="0"/>
              <a:t>“Let no one cheat you of your reward, taking delight in false humility… </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None/>
            </a:pPr>
            <a:r>
              <a:rPr lang="en-US" sz="2000" dirty="0"/>
              <a:t>and worship of angels, intruding into those things which he has not seen, vainly puffed up by his fleshly mind, and not holding fast to the Head, from whom all the body, nourished and knit together by joints and ligaments, grows with the increase that is from God”									         (Colossians 2:18-19)</a:t>
            </a:r>
          </a:p>
          <a:p>
            <a:pPr marL="0" indent="0">
              <a:buNone/>
            </a:pPr>
            <a:r>
              <a:rPr lang="en-US" sz="2000" i="1" dirty="0">
                <a:solidFill>
                  <a:prstClr val="black">
                    <a:lumMod val="65000"/>
                    <a:lumOff val="35000"/>
                  </a:prstClr>
                </a:solidFill>
              </a:rPr>
              <a:t>2. New Life Through Baptism:</a:t>
            </a:r>
          </a:p>
          <a:p>
            <a:pPr marL="0" indent="0">
              <a:buNone/>
            </a:pPr>
            <a:r>
              <a:rPr lang="en-US" sz="2000" dirty="0">
                <a:solidFill>
                  <a:prstClr val="black">
                    <a:lumMod val="65000"/>
                    <a:lumOff val="35000"/>
                  </a:prstClr>
                </a:solidFill>
              </a:rPr>
              <a:t>“</a:t>
            </a:r>
            <a:r>
              <a:rPr lang="en-US" sz="2000" dirty="0"/>
              <a:t>Buried with Him in baptism, in which you also were raised with Him through faith in the working of God, who raised Him from the dead”								  (Colossians 2:12)</a:t>
            </a:r>
          </a:p>
          <a:p>
            <a:pPr marL="0" indent="0">
              <a:buNone/>
            </a:pPr>
            <a:r>
              <a:rPr lang="en-US" sz="2000" i="1" dirty="0"/>
              <a:t>3. Christ brought an end to the Old Law by His death on the cross:</a:t>
            </a:r>
          </a:p>
          <a:p>
            <a:pPr marL="0" indent="0">
              <a:buNone/>
            </a:pPr>
            <a:r>
              <a:rPr lang="en-US" sz="2000" dirty="0">
                <a:solidFill>
                  <a:prstClr val="black">
                    <a:lumMod val="65000"/>
                    <a:lumOff val="35000"/>
                  </a:prstClr>
                </a:solidFill>
              </a:rPr>
              <a:t>“In Him you were also circumcised with the circumcision made without hands, by putting off the body of the sins of the flesh, by the circumcision of Christ”													  (Colossians 2:11)</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“And you, being dead in your trespasses and the </a:t>
            </a:r>
            <a:r>
              <a:rPr lang="en-US" sz="2000" dirty="0" err="1"/>
              <a:t>uncircumcision</a:t>
            </a:r>
            <a:r>
              <a:rPr lang="en-US" sz="2000" dirty="0"/>
              <a:t> of your flesh, He has made alive together with Him, having forgiven you all trespasses,</a:t>
            </a:r>
            <a:r>
              <a:rPr lang="en-US" sz="2000" b="1" dirty="0"/>
              <a:t> </a:t>
            </a:r>
            <a:r>
              <a:rPr lang="en-US" sz="2000" dirty="0"/>
              <a:t>having wiped out the handwriting of requirements that was against us, which was contrary to us. And He has taken it out of the way, having nailed it to the cross.</a:t>
            </a:r>
            <a:r>
              <a:rPr lang="en-US" sz="2000" b="1" dirty="0"/>
              <a:t> </a:t>
            </a:r>
            <a:r>
              <a:rPr lang="en-US" sz="2000" dirty="0"/>
              <a:t>Having disarmed principalities and powers, He made a public spectacle of them, triumphing over them in it”							         (Colossians 2:13-15)</a:t>
            </a:r>
          </a:p>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Moral and Practical Advice:</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3-4)</a:t>
            </a:r>
          </a:p>
          <a:p>
            <a:pPr marL="0" lvl="0" indent="0">
              <a:buClr>
                <a:srgbClr val="2C7C9F">
                  <a:lumMod val="60000"/>
                  <a:lumOff val="40000"/>
                </a:srgbClr>
              </a:buClr>
              <a:buNone/>
            </a:pPr>
            <a:r>
              <a:rPr lang="en-US" sz="2000" i="1" dirty="0">
                <a:solidFill>
                  <a:prstClr val="black">
                    <a:lumMod val="65000"/>
                    <a:lumOff val="35000"/>
                  </a:prstClr>
                </a:solidFill>
              </a:rPr>
              <a:t>1. Our Practical Resurrection:</a:t>
            </a:r>
          </a:p>
          <a:p>
            <a:pPr marL="0" lvl="0" indent="0">
              <a:buClr>
                <a:srgbClr val="2C7C9F">
                  <a:lumMod val="60000"/>
                  <a:lumOff val="40000"/>
                </a:srgbClr>
              </a:buClr>
              <a:buNone/>
            </a:pPr>
            <a:r>
              <a:rPr lang="en-US" sz="2000" dirty="0">
                <a:solidFill>
                  <a:prstClr val="black">
                    <a:lumMod val="65000"/>
                    <a:lumOff val="35000"/>
                  </a:prstClr>
                </a:solidFill>
              </a:rPr>
              <a:t>“If then you were raised with Christ, seek those things which are above, where Christ is, sitting at the right hand of God. Set your mind on things above, not on things on the earth”												 (Colossians 3:1-2)</a:t>
            </a:r>
            <a:endParaRPr lang="en-US" sz="2000" dirty="0"/>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“For you died, and your life is hidden with Christ in God. When Christ who is our life appears, then you also will appear with Him in glory”								 (Colossians 3:3-4)</a:t>
            </a:r>
          </a:p>
          <a:p>
            <a:pPr marL="0" indent="0">
              <a:buClr>
                <a:srgbClr val="2C7C9F">
                  <a:lumMod val="60000"/>
                  <a:lumOff val="40000"/>
                </a:srgbClr>
              </a:buClr>
              <a:buNone/>
            </a:pPr>
            <a:r>
              <a:rPr lang="en-US" sz="2000" i="1" dirty="0">
                <a:solidFill>
                  <a:prstClr val="black">
                    <a:lumMod val="65000"/>
                    <a:lumOff val="35000"/>
                  </a:prstClr>
                </a:solidFill>
              </a:rPr>
              <a:t>2. Putting Off the Old Man:</a:t>
            </a:r>
          </a:p>
          <a:p>
            <a:pPr marL="0" indent="0">
              <a:buClr>
                <a:srgbClr val="2C7C9F">
                  <a:lumMod val="60000"/>
                  <a:lumOff val="40000"/>
                </a:srgbClr>
              </a:buClr>
              <a:buNone/>
            </a:pPr>
            <a:r>
              <a:rPr lang="en-US" sz="2000" dirty="0">
                <a:solidFill>
                  <a:prstClr val="black">
                    <a:lumMod val="65000"/>
                    <a:lumOff val="35000"/>
                  </a:prstClr>
                </a:solidFill>
              </a:rPr>
              <a:t>“Therefore put to death your members which are on the earth: fornication, uncleanness, passion, evil desire, and covetousness, which is idolatry. Because of these things the wrath of God is coming upon the sons of disobedience, in which you yourselves once walked when you lived in them”																 (Colossians 3:5-6)</a:t>
            </a:r>
          </a:p>
          <a:p>
            <a:pPr marL="0" indent="0">
              <a:buClr>
                <a:srgbClr val="2C7C9F">
                  <a:lumMod val="60000"/>
                  <a:lumOff val="40000"/>
                </a:srgbClr>
              </a:buClr>
              <a:buNone/>
            </a:pPr>
            <a:r>
              <a:rPr lang="en-US" sz="2000" dirty="0"/>
              <a:t>“Do not lie to one another, since you have put off the old man with his deeds,</a:t>
            </a:r>
            <a:r>
              <a:rPr lang="en-US" sz="2000" b="1" dirty="0"/>
              <a:t> </a:t>
            </a:r>
            <a:r>
              <a:rPr lang="en-US" sz="2000" dirty="0"/>
              <a:t>and have put on the new man who is renewed in knowledge according to the image of Him who created him”									           (Colossians 3:9-10)</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solidFill>
                  <a:prstClr val="black">
                    <a:lumMod val="65000"/>
                    <a:lumOff val="35000"/>
                  </a:prstClr>
                </a:solidFill>
              </a:rPr>
              <a:t>3. Character of the New Man:</a:t>
            </a:r>
          </a:p>
          <a:p>
            <a:pPr marL="0" indent="0">
              <a:buNone/>
            </a:pPr>
            <a:r>
              <a:rPr lang="en-US" sz="2000" dirty="0">
                <a:solidFill>
                  <a:prstClr val="black">
                    <a:lumMod val="65000"/>
                    <a:lumOff val="35000"/>
                  </a:prstClr>
                </a:solidFill>
              </a:rPr>
              <a:t>“Therefore, as the elect of God, holy and beloved, put on tender mercies, kindness, humility, meekness, longsuffering; bearing with one another, and forgiving one another, if anyone has a complaint against another; even as Christ forgave you, so you also must do”									         (Colossians 3:12-13)</a:t>
            </a:r>
          </a:p>
          <a:p>
            <a:pPr marL="0" indent="0">
              <a:buNone/>
            </a:pPr>
            <a:r>
              <a:rPr lang="en-US" sz="2000" dirty="0">
                <a:solidFill>
                  <a:prstClr val="black">
                    <a:lumMod val="65000"/>
                    <a:lumOff val="35000"/>
                  </a:prstClr>
                </a:solidFill>
              </a:rPr>
              <a:t>“</a:t>
            </a:r>
            <a:r>
              <a:rPr lang="en-US" sz="2000" dirty="0"/>
              <a:t>But above all these things put on love, which is the bond of perfection”							  (Colossians 3:14)</a:t>
            </a:r>
          </a:p>
          <a:p>
            <a:pPr marL="0" indent="0">
              <a:buNone/>
            </a:pPr>
            <a:r>
              <a:rPr lang="en-US" sz="2000" dirty="0"/>
              <a:t>“And let the peace of God rule in your hearts, to which also you were called in one body; and be thankful”												  (Colossians 3:15)</a:t>
            </a:r>
          </a:p>
          <a:p>
            <a:pPr marL="0" indent="0">
              <a:buNone/>
            </a:pPr>
            <a:r>
              <a:rPr lang="en-US" sz="2000" dirty="0">
                <a:solidFill>
                  <a:prstClr val="black">
                    <a:lumMod val="65000"/>
                    <a:lumOff val="35000"/>
                  </a:prstClr>
                </a:solidFill>
              </a:rPr>
              <a:t>“Let the word of Christ dwell in you richly in all wisdom, teaching and</a:t>
            </a:r>
            <a:r>
              <a:rPr lang="is-IS" sz="2000" dirty="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admonishing one another in psalms and hymns and spiritual songs, singing with grace in your hearts to the Lord”											  (Colossians 3:16)</a:t>
            </a:r>
          </a:p>
          <a:p>
            <a:pPr marL="0" indent="0">
              <a:buNone/>
            </a:pPr>
            <a:r>
              <a:rPr lang="en-US" sz="2000" dirty="0"/>
              <a:t>“And whatever you do in word or deed, do all in the name of the Lord Jesus, giving thanks to God the Father through Him”										  (Colossians 3:17)</a:t>
            </a:r>
          </a:p>
          <a:p>
            <a:pPr marL="0" indent="0">
              <a:buNone/>
            </a:pPr>
            <a:r>
              <a:rPr lang="en-US" sz="2000" i="1" dirty="0"/>
              <a:t>4. Instructions for Christian Households:</a:t>
            </a:r>
          </a:p>
          <a:p>
            <a:pPr marL="0" indent="0">
              <a:buNone/>
            </a:pPr>
            <a:r>
              <a:rPr lang="en-US" sz="2000" dirty="0"/>
              <a:t>“Wives, submit to your own husbands, as is fitting in the Lord”								  (Colossians 3:18)</a:t>
            </a:r>
          </a:p>
          <a:p>
            <a:pPr marL="0" indent="0">
              <a:buNone/>
            </a:pPr>
            <a:r>
              <a:rPr lang="en-US" sz="2000" dirty="0"/>
              <a:t>“Husbands, love your wives and do not be bitter toward them”								  (Colossians 3:19)</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“Children, obey your parents in all things, for this is well pleasing to the Lord”																  (Colossians 3:20)</a:t>
            </a:r>
          </a:p>
          <a:p>
            <a:pPr marL="0" indent="0">
              <a:buNone/>
            </a:pPr>
            <a:r>
              <a:rPr lang="en-US" sz="2000" dirty="0"/>
              <a:t>“Fathers, do not provoke your children, lest they become discouraged”							  (Colossians 3:21)</a:t>
            </a:r>
          </a:p>
          <a:p>
            <a:pPr marL="0" indent="0">
              <a:buNone/>
            </a:pPr>
            <a:r>
              <a:rPr lang="en-US" sz="2000" dirty="0"/>
              <a:t>“Bondservants, obey in all things your masters according to the flesh, not with </a:t>
            </a:r>
            <a:r>
              <a:rPr lang="en-US" sz="2000" dirty="0" err="1"/>
              <a:t>eyeservice</a:t>
            </a:r>
            <a:r>
              <a:rPr lang="en-US" sz="2000" dirty="0"/>
              <a:t>, as men-pleasers, but in sincerity of heart, fearing God. And whatever you do, do it heartily, as to the Lord and not to men, knowing that from the Lord you will receive the reward of the inheritance; for you serve the Lord Christ”												         (Colossians 3:22-24)</a:t>
            </a:r>
          </a:p>
          <a:p>
            <a:pPr marL="0" indent="0">
              <a:buNone/>
            </a:pPr>
            <a:r>
              <a:rPr lang="en-US" sz="2000" i="1" dirty="0"/>
              <a:t>5. Exhortation to Prayer:</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“Continue earnestly in prayer, being vigilant in it with thanksgiving”								    (Colossians 4:2)</a:t>
            </a:r>
          </a:p>
          <a:p>
            <a:pPr marL="0" indent="0">
              <a:buNone/>
            </a:pPr>
            <a:r>
              <a:rPr lang="en-US" sz="2000" i="1" dirty="0"/>
              <a:t>6. Proper and Wise Conduct:</a:t>
            </a:r>
            <a:endParaRPr lang="en-US" sz="2000" dirty="0"/>
          </a:p>
          <a:p>
            <a:pPr marL="0" indent="0">
              <a:buNone/>
            </a:pPr>
            <a:r>
              <a:rPr lang="en-US" sz="2000" dirty="0"/>
              <a:t>“Walk in wisdom toward those who are outside, redeeming the time”							    (Colossians 4:5)</a:t>
            </a:r>
          </a:p>
          <a:p>
            <a:pPr marL="0" indent="0">
              <a:buNone/>
            </a:pPr>
            <a:r>
              <a:rPr lang="en-US" sz="2000" dirty="0"/>
              <a:t>“Let your speech always be with grace, seasoned with salt, that you may know how you ought to answer each one”		     									    (Colossians 4:6)</a:t>
            </a:r>
          </a:p>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Final Greetings and Signoff:</a:t>
            </a:r>
            <a:r>
              <a:rPr lang="en-US" sz="2200" dirty="0">
                <a:solidFill>
                  <a:prstClr val="black">
                    <a:lumMod val="65000"/>
                    <a:lumOff val="35000"/>
                  </a:prstClr>
                </a:solidFill>
              </a:rPr>
              <a:t> (Ch. 4)</a:t>
            </a:r>
          </a:p>
          <a:p>
            <a:pPr marL="0" indent="0">
              <a:buClr>
                <a:srgbClr val="2C7C9F">
                  <a:lumMod val="60000"/>
                  <a:lumOff val="40000"/>
                </a:srgbClr>
              </a:buClr>
              <a:buNone/>
            </a:pPr>
            <a:r>
              <a:rPr lang="en-US" sz="2000" dirty="0"/>
              <a:t>“This salutation by my own hand—Paul. Remember my chains. Grace be with you, Amen”					    									  (Colossians 4:18)</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“After he had spent some time there, he departed and went over the region of Galatia and Phrygia in order, strengthening all the disciples”							          (Acts 18:23)</a:t>
            </a:r>
          </a:p>
          <a:p>
            <a:pPr marL="0" indent="0">
              <a:buNone/>
            </a:pPr>
            <a:r>
              <a:rPr lang="en-US" sz="2000" dirty="0"/>
              <a:t>+ Others point that his comments imply that he had not personally been there:</a:t>
            </a:r>
          </a:p>
          <a:p>
            <a:pPr marL="0" indent="0">
              <a:buNone/>
            </a:pPr>
            <a:r>
              <a:rPr lang="en-US" sz="2000" dirty="0"/>
              <a:t>“For I want you to know what a great conflict I have for you and those in Laodicea, and for as many as have not seen my face in the flesh”								    (Colossians 2:1)</a:t>
            </a:r>
          </a:p>
          <a:p>
            <a:pPr marL="0" indent="0">
              <a:buNone/>
            </a:pPr>
            <a:r>
              <a:rPr lang="en-US" sz="2000" dirty="0"/>
              <a:t>+ It is possible that St. Paul’s long stay at Ephesus and his missionary work there for two years, indirectly caused the establishment of the church at Colossae:</a:t>
            </a:r>
          </a:p>
          <a:p>
            <a:pPr marL="0" indent="0">
              <a:buNone/>
            </a:pPr>
            <a:r>
              <a:rPr lang="en-US" sz="2000" dirty="0"/>
              <a:t>“And this continued for two years, so that all who dwelt in Asia heard the… </a:t>
            </a:r>
          </a:p>
        </p:txBody>
      </p:sp>
    </p:spTree>
    <p:extLst>
      <p:ext uri="{BB962C8B-B14F-4D97-AF65-F5344CB8AC3E}">
        <p14:creationId xmlns:p14="http://schemas.microsoft.com/office/powerpoint/2010/main" val="304604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word of the Lord Jesus, both Jews and Greeks”										          (Acts 19:10)</a:t>
            </a:r>
          </a:p>
          <a:p>
            <a:pPr marL="0" indent="0">
              <a:buNone/>
            </a:pPr>
            <a:r>
              <a:rPr lang="en-US" sz="2000" dirty="0"/>
              <a:t>+ St. Paul’s remarks in the epistle indicate that </a:t>
            </a:r>
            <a:r>
              <a:rPr lang="en-US" sz="2000" dirty="0" err="1"/>
              <a:t>Epaphras</a:t>
            </a:r>
            <a:r>
              <a:rPr lang="en-US" sz="2000" dirty="0"/>
              <a:t> was the one who brought the gospel message to Colossae, Laodicea and Hierapolis. ‘Epaphras’ is a contracted form of ‘</a:t>
            </a:r>
            <a:r>
              <a:rPr lang="en-US" sz="2000" dirty="0" err="1"/>
              <a:t>Ephaphroditus</a:t>
            </a:r>
            <a:r>
              <a:rPr lang="en-US" sz="2000" dirty="0"/>
              <a:t>:’ </a:t>
            </a:r>
          </a:p>
          <a:p>
            <a:pPr marL="0" indent="0">
              <a:buNone/>
            </a:pPr>
            <a:r>
              <a:rPr lang="en-US" sz="2000" dirty="0"/>
              <a:t>“As you also learned from </a:t>
            </a:r>
            <a:r>
              <a:rPr lang="en-US" sz="2000" dirty="0" err="1"/>
              <a:t>Epaphras</a:t>
            </a:r>
            <a:r>
              <a:rPr lang="en-US" sz="2000" dirty="0"/>
              <a:t>, our dear fellow servant, who is a faithful minister of Christ on your behalf”											    (Colossians 1:7)</a:t>
            </a:r>
          </a:p>
          <a:p>
            <a:pPr marL="0" indent="0">
              <a:buNone/>
            </a:pPr>
            <a:r>
              <a:rPr lang="en-US" sz="2000" dirty="0"/>
              <a:t>“</a:t>
            </a:r>
            <a:r>
              <a:rPr lang="en-US" sz="2000" dirty="0" err="1"/>
              <a:t>Epaphras</a:t>
            </a:r>
            <a:r>
              <a:rPr lang="en-US" sz="2000" dirty="0"/>
              <a:t>, who is one of you, a bondservant of Christ, greets you, always laboring fervently for you in prayers, that you may stand perfect and complete in all the will of God. For I bear him witness that he has a great zeal for you, and those who are in Laodicea, and those in Hierapolis”						         (Colossians 4:12-13)</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 It is more than likely that the founding of the church in Colossae was entrusted to </a:t>
            </a:r>
            <a:r>
              <a:rPr lang="en-US" sz="2000" dirty="0" err="1"/>
              <a:t>Epaphras</a:t>
            </a:r>
            <a:r>
              <a:rPr lang="en-US" sz="2000" dirty="0"/>
              <a:t> and after him to </a:t>
            </a:r>
            <a:r>
              <a:rPr lang="en-US" sz="2000" dirty="0" err="1"/>
              <a:t>Archippus</a:t>
            </a:r>
            <a:r>
              <a:rPr lang="en-US" sz="2000" dirty="0"/>
              <a:t>:</a:t>
            </a:r>
          </a:p>
          <a:p>
            <a:pPr marL="0" lvl="0" indent="0">
              <a:buClr>
                <a:srgbClr val="2C7C9F">
                  <a:lumMod val="60000"/>
                  <a:lumOff val="40000"/>
                </a:srgbClr>
              </a:buClr>
              <a:buNone/>
            </a:pPr>
            <a:r>
              <a:rPr lang="en-US" sz="2000" dirty="0">
                <a:solidFill>
                  <a:prstClr val="black">
                    <a:lumMod val="65000"/>
                    <a:lumOff val="35000"/>
                  </a:prstClr>
                </a:solidFill>
              </a:rPr>
              <a:t>“And say to </a:t>
            </a:r>
            <a:r>
              <a:rPr lang="en-US" sz="2000" dirty="0" err="1">
                <a:solidFill>
                  <a:prstClr val="black">
                    <a:lumMod val="65000"/>
                    <a:lumOff val="35000"/>
                  </a:prstClr>
                </a:solidFill>
              </a:rPr>
              <a:t>Archippus</a:t>
            </a:r>
            <a:r>
              <a:rPr lang="en-US" sz="2000" dirty="0">
                <a:solidFill>
                  <a:prstClr val="black">
                    <a:lumMod val="65000"/>
                    <a:lumOff val="35000"/>
                  </a:prstClr>
                </a:solidFill>
              </a:rPr>
              <a:t>: Take heed to the ministry which you have received in the Lord, that you may fulfill it”												  (Colossians 4:17)</a:t>
            </a:r>
          </a:p>
          <a:p>
            <a:pPr marL="0" lvl="0" indent="0">
              <a:buClr>
                <a:srgbClr val="2C7C9F">
                  <a:lumMod val="60000"/>
                  <a:lumOff val="40000"/>
                </a:srgbClr>
              </a:buClr>
              <a:buNone/>
            </a:pPr>
            <a:r>
              <a:rPr lang="en-US" sz="2000" dirty="0">
                <a:solidFill>
                  <a:prstClr val="black">
                    <a:lumMod val="65000"/>
                    <a:lumOff val="35000"/>
                  </a:prstClr>
                </a:solidFill>
              </a:rPr>
              <a:t>+ This </a:t>
            </a:r>
            <a:r>
              <a:rPr lang="en-US" sz="2000" dirty="0" err="1">
                <a:solidFill>
                  <a:prstClr val="black">
                    <a:lumMod val="65000"/>
                    <a:lumOff val="35000"/>
                  </a:prstClr>
                </a:solidFill>
              </a:rPr>
              <a:t>Archippus</a:t>
            </a:r>
            <a:r>
              <a:rPr lang="en-US" sz="2000">
                <a:solidFill>
                  <a:prstClr val="black">
                    <a:lumMod val="65000"/>
                    <a:lumOff val="35000"/>
                  </a:prstClr>
                </a:solidFill>
              </a:rPr>
              <a:t> might </a:t>
            </a:r>
            <a:r>
              <a:rPr lang="en-US" sz="2000" dirty="0">
                <a:solidFill>
                  <a:prstClr val="black">
                    <a:lumMod val="65000"/>
                    <a:lumOff val="35000"/>
                  </a:prstClr>
                </a:solidFill>
              </a:rPr>
              <a:t>have been the son of Philemon and </a:t>
            </a:r>
            <a:r>
              <a:rPr lang="en-US" sz="2000" dirty="0" err="1">
                <a:solidFill>
                  <a:prstClr val="black">
                    <a:lumMod val="65000"/>
                    <a:lumOff val="35000"/>
                  </a:prstClr>
                </a:solidFill>
              </a:rPr>
              <a:t>Apphia</a:t>
            </a:r>
            <a:r>
              <a:rPr lang="en-US" sz="2000" dirty="0">
                <a:solidFill>
                  <a:prstClr val="black">
                    <a:lumMod val="65000"/>
                    <a:lumOff val="35000"/>
                  </a:prstClr>
                </a:solidFill>
              </a:rPr>
              <a:t>, where Philemon was a serving member in the church of Colossae, to whom St. Paul addressed an epistle appealing for </a:t>
            </a:r>
            <a:r>
              <a:rPr lang="en-US" sz="2000" dirty="0" err="1">
                <a:solidFill>
                  <a:prstClr val="black">
                    <a:lumMod val="65000"/>
                    <a:lumOff val="35000"/>
                  </a:prstClr>
                </a:solidFill>
              </a:rPr>
              <a:t>Onesimus</a:t>
            </a:r>
            <a:r>
              <a:rPr lang="en-US" sz="2000"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“To Philemon our beloved friend and fellow laborer, to the beloved </a:t>
            </a:r>
            <a:r>
              <a:rPr lang="en-US" sz="2000" dirty="0" err="1">
                <a:solidFill>
                  <a:prstClr val="black">
                    <a:lumMod val="65000"/>
                    <a:lumOff val="35000"/>
                  </a:prstClr>
                </a:solidFill>
              </a:rPr>
              <a:t>Apphia</a:t>
            </a:r>
            <a:r>
              <a:rPr lang="en-US" sz="2000" dirty="0">
                <a:solidFill>
                  <a:prstClr val="black">
                    <a:lumMod val="65000"/>
                    <a:lumOff val="35000"/>
                  </a:prstClr>
                </a:solidFill>
              </a:rPr>
              <a:t>, </a:t>
            </a:r>
            <a:r>
              <a:rPr lang="en-US" sz="2000" dirty="0" err="1">
                <a:solidFill>
                  <a:prstClr val="black">
                    <a:lumMod val="65000"/>
                    <a:lumOff val="35000"/>
                  </a:prstClr>
                </a:solidFill>
              </a:rPr>
              <a:t>Archippus</a:t>
            </a:r>
            <a:r>
              <a:rPr lang="en-US" sz="2000" dirty="0">
                <a:solidFill>
                  <a:prstClr val="black">
                    <a:lumMod val="65000"/>
                    <a:lumOff val="35000"/>
                  </a:prstClr>
                </a:solidFill>
              </a:rPr>
              <a:t> our fellow soldier, and to the church in your house”								   (Philemon 1:1-2)</a:t>
            </a:r>
          </a:p>
          <a:p>
            <a:pPr marL="0" lvl="0" indent="0">
              <a:buClr>
                <a:srgbClr val="2C7C9F">
                  <a:lumMod val="60000"/>
                  <a:lumOff val="40000"/>
                </a:srgbClr>
              </a:buClr>
              <a:buNone/>
            </a:pPr>
            <a:r>
              <a:rPr lang="en-US" sz="2000" i="1" dirty="0">
                <a:solidFill>
                  <a:prstClr val="black">
                    <a:lumMod val="65000"/>
                    <a:lumOff val="35000"/>
                  </a:prstClr>
                </a:solidFill>
              </a:rPr>
              <a:t>II. </a:t>
            </a:r>
            <a:r>
              <a:rPr lang="en-US" sz="2000" i="1" u="sng" dirty="0">
                <a:solidFill>
                  <a:prstClr val="black">
                    <a:lumMod val="65000"/>
                    <a:lumOff val="35000"/>
                  </a:prstClr>
                </a:solidFill>
              </a:rPr>
              <a:t>False Teachings that Permeated to the Colossian Church:</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1. A group was absorbed by Judaism, </a:t>
            </a:r>
            <a:r>
              <a:rPr lang="en-US" sz="2000" dirty="0"/>
              <a:t>which attached special significance to the rite of circumcision, food regulations, and observance of special days:</a:t>
            </a:r>
          </a:p>
          <a:p>
            <a:pPr marL="0" indent="0">
              <a:buNone/>
            </a:pPr>
            <a:r>
              <a:rPr lang="en-US" sz="2000" dirty="0"/>
              <a:t>“Therefore, if you died with Christ from the basic principles of the world, why, as though living in the world, do you subject yourselves to regulations—Do not touch, do not taste, do not handle, which all concern things which perish with the using—according to the commandments and doctrines of men?”													         (Colossians 2:20-22)</a:t>
            </a:r>
          </a:p>
          <a:p>
            <a:pPr marL="0" indent="0">
              <a:buNone/>
            </a:pPr>
            <a:r>
              <a:rPr lang="en-US" sz="2000" dirty="0"/>
              <a:t>2. They were also affected by the Gnostic teachings that rely on knowledge and human mind, ignoring faith, as basis for Salvation, and call for angel worship. These philosophies of men denied the all sufficiency and preeminence of Christ, whom they thought that He was just a spirit among the great spirits that won their admiration:</a:t>
            </a:r>
          </a:p>
        </p:txBody>
      </p:sp>
    </p:spTree>
    <p:extLst>
      <p:ext uri="{BB962C8B-B14F-4D97-AF65-F5344CB8AC3E}">
        <p14:creationId xmlns:p14="http://schemas.microsoft.com/office/powerpoint/2010/main" val="400736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“Beware lest anyone cheat you through philosophy and empty deceit, according to the tradition of men, according to the basic principles of the world, and not according to Christ. For in Him dwells all the fullness of the Godhead bodily; and you are complete in Him, who is the head of all principality and power”												           (Colossians 2:8-10)</a:t>
            </a:r>
          </a:p>
          <a:p>
            <a:pPr marL="0" indent="0">
              <a:buNone/>
            </a:pPr>
            <a:r>
              <a:rPr lang="en-US" sz="2000" dirty="0"/>
              <a:t>3. Some beliefs called for harsh treatment of the body as the means to control its lusts, aiming to be like angels:</a:t>
            </a:r>
          </a:p>
          <a:p>
            <a:pPr marL="0" indent="0">
              <a:buNone/>
            </a:pPr>
            <a:r>
              <a:rPr lang="en-US" sz="2000" dirty="0"/>
              <a:t>“These things indeed have an appearance of wisdom in self-imposed religion, false humility, and neglect of the body, but are of no value against the indulgence of the flesh”												  (Colossians 2:23)</a:t>
            </a:r>
          </a:p>
        </p:txBody>
      </p:sp>
    </p:spTree>
    <p:extLst>
      <p:ext uri="{BB962C8B-B14F-4D97-AF65-F5344CB8AC3E}">
        <p14:creationId xmlns:p14="http://schemas.microsoft.com/office/powerpoint/2010/main" val="159102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t>Time and Place </a:t>
            </a:r>
            <a:r>
              <a:rPr lang="en-US" b="1" dirty="0">
                <a:solidFill>
                  <a:prstClr val="black">
                    <a:lumMod val="65000"/>
                    <a:lumOff val="35000"/>
                  </a:prstClr>
                </a:solidFill>
              </a:rPr>
              <a:t>of Writing:</a:t>
            </a:r>
          </a:p>
          <a:p>
            <a:pPr marL="0" lvl="0" indent="0">
              <a:buClr>
                <a:srgbClr val="2C7C9F">
                  <a:lumMod val="60000"/>
                  <a:lumOff val="40000"/>
                </a:srgbClr>
              </a:buClr>
              <a:buNone/>
            </a:pPr>
            <a:r>
              <a:rPr lang="en-US" sz="2000" dirty="0">
                <a:solidFill>
                  <a:prstClr val="black">
                    <a:lumMod val="65000"/>
                    <a:lumOff val="35000"/>
                  </a:prstClr>
                </a:solidFill>
              </a:rPr>
              <a:t>+ The epistle was written in Rome in the period (A.D. 61-63), during St. Paul’s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there:</a:t>
            </a:r>
          </a:p>
          <a:p>
            <a:pPr marL="0" indent="0">
              <a:buNone/>
            </a:pPr>
            <a:r>
              <a:rPr lang="en-US" sz="2000" dirty="0"/>
              <a:t>“Meanwhile praying also for us, that God would open to us a door for the word, to speak the mystery of Christ, for which I am also in chains, that I may make it manifest, as I ought to speak”											 (Colossians 4:3-4)</a:t>
            </a:r>
          </a:p>
          <a:p>
            <a:pPr marL="0" indent="0">
              <a:buNone/>
            </a:pPr>
            <a:r>
              <a:rPr lang="en-US" sz="2000" dirty="0"/>
              <a:t>+ The epistle was written by the hand of </a:t>
            </a:r>
            <a:r>
              <a:rPr lang="en-US" sz="2000" dirty="0" err="1"/>
              <a:t>Tychicus</a:t>
            </a:r>
            <a:r>
              <a:rPr lang="en-US" sz="2000" dirty="0"/>
              <a:t> and </a:t>
            </a:r>
            <a:r>
              <a:rPr lang="en-US" sz="2000" dirty="0" err="1"/>
              <a:t>Onesimus</a:t>
            </a:r>
            <a:r>
              <a:rPr lang="en-US" sz="2000" dirty="0"/>
              <a:t>.</a:t>
            </a:r>
          </a:p>
          <a:p>
            <a:pPr marL="0" indent="0">
              <a:buNone/>
            </a:pPr>
            <a:r>
              <a:rPr lang="en-US" sz="2000" dirty="0"/>
              <a:t>+ It was sent to the Colossians by </a:t>
            </a:r>
            <a:r>
              <a:rPr lang="en-US" sz="2000" dirty="0" err="1"/>
              <a:t>Tychicus</a:t>
            </a:r>
            <a:r>
              <a:rPr lang="en-US" sz="2000" dirty="0"/>
              <a:t>, accompanied by </a:t>
            </a:r>
            <a:r>
              <a:rPr lang="en-US" sz="2000" dirty="0" err="1"/>
              <a:t>Onesimus</a:t>
            </a:r>
            <a:r>
              <a:rPr lang="en-US" sz="2000" dirty="0"/>
              <a:t>:</a:t>
            </a:r>
          </a:p>
          <a:p>
            <a:pPr marL="0" indent="0">
              <a:buNone/>
            </a:pPr>
            <a:r>
              <a:rPr lang="en-US" sz="2000" dirty="0"/>
              <a:t>“</a:t>
            </a:r>
            <a:r>
              <a:rPr lang="en-US" sz="2000" dirty="0" err="1"/>
              <a:t>Tychicus</a:t>
            </a:r>
            <a:r>
              <a:rPr lang="en-US" sz="2000" dirty="0"/>
              <a:t>, a beloved brother, faithful minister, and fellow servant in the Lord, will tell you all the news about me. I am sending him to you for…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826735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Colossians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this very purpose, that he may know your circumstances and comfort your hearts, with </a:t>
            </a:r>
            <a:r>
              <a:rPr lang="en-US" sz="2000" dirty="0" err="1"/>
              <a:t>Onesimus</a:t>
            </a:r>
            <a:r>
              <a:rPr lang="en-US" sz="2000" dirty="0"/>
              <a:t>, a faithful and beloved brother, who is one of you. They will make known to you all things which are happening here”								 (Colossians 4:7-9)</a:t>
            </a:r>
          </a:p>
          <a:p>
            <a:pPr marL="0" indent="0">
              <a:buNone/>
            </a:pPr>
            <a:r>
              <a:rPr lang="en-US" sz="2000" dirty="0">
                <a:solidFill>
                  <a:prstClr val="black">
                    <a:lumMod val="65000"/>
                    <a:lumOff val="35000"/>
                  </a:prstClr>
                </a:solidFill>
              </a:rPr>
              <a:t>+ This epistle, in addition to the epistles to the Ephesians, the Philippians and to Philemon, constitute St. Paul’s ‘Captivity Epistles,’ referring to the epistles that St. Paul wrote during his 1</a:t>
            </a:r>
            <a:r>
              <a:rPr lang="en-US" sz="2000" baseline="30000" dirty="0">
                <a:solidFill>
                  <a:prstClr val="black">
                    <a:lumMod val="65000"/>
                    <a:lumOff val="35000"/>
                  </a:prstClr>
                </a:solidFill>
              </a:rPr>
              <a:t>st</a:t>
            </a:r>
            <a:r>
              <a:rPr lang="en-US" sz="2000" dirty="0">
                <a:solidFill>
                  <a:prstClr val="black">
                    <a:lumMod val="65000"/>
                    <a:lumOff val="35000"/>
                  </a:prstClr>
                </a:solidFill>
              </a:rPr>
              <a:t> captivity in Rome.</a:t>
            </a:r>
          </a:p>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indent="0">
              <a:buClr>
                <a:srgbClr val="2C7C9F">
                  <a:lumMod val="60000"/>
                  <a:lumOff val="40000"/>
                </a:srgbClr>
              </a:buClr>
              <a:buNone/>
            </a:pPr>
            <a:r>
              <a:rPr lang="en-US" sz="2000" dirty="0"/>
              <a:t>1. The epistle is of great importance with respect to the Christian theology. It </a:t>
            </a:r>
            <a:r>
              <a:rPr lang="en-US" sz="2000" dirty="0">
                <a:solidFill>
                  <a:prstClr val="black">
                    <a:lumMod val="65000"/>
                    <a:lumOff val="35000"/>
                  </a:prstClr>
                </a:solidFill>
              </a:rPr>
              <a:t>talks extensively about the Divinity of Christ  and explains the excellence of the person of Christ over anyone, that He is the all in all. It points out without a doubt the sufficiency of His redemptive work.</a:t>
            </a:r>
          </a:p>
        </p:txBody>
      </p:sp>
    </p:spTree>
    <p:extLst>
      <p:ext uri="{BB962C8B-B14F-4D97-AF65-F5344CB8AC3E}">
        <p14:creationId xmlns:p14="http://schemas.microsoft.com/office/powerpoint/2010/main" val="198010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2460</TotalTime>
  <Words>1424</Words>
  <Application>Microsoft Macintosh PowerPoint</Application>
  <PresentationFormat>On-screen Show (4:3)</PresentationFormat>
  <Paragraphs>148</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News Gothic MT</vt:lpstr>
      <vt:lpstr>Times New Roman</vt:lpstr>
      <vt:lpstr>Wingdings 2</vt:lpstr>
      <vt:lpstr>Breeze</vt:lpstr>
      <vt:lpstr>The Epistle of  St. Paul the Apostle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lpstr>The Epistle to the Colossians</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our Teacher St. Paul to the Colossians</dc:title>
  <dc:creator>Amir</dc:creator>
  <cp:lastModifiedBy>Amir Abdou</cp:lastModifiedBy>
  <cp:revision>202</cp:revision>
  <dcterms:created xsi:type="dcterms:W3CDTF">2013-05-16T18:06:38Z</dcterms:created>
  <dcterms:modified xsi:type="dcterms:W3CDTF">2018-08-02T11:55:35Z</dcterms:modified>
</cp:coreProperties>
</file>