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1" r:id="rId2"/>
    <p:sldId id="278" r:id="rId3"/>
    <p:sldId id="280" r:id="rId4"/>
    <p:sldId id="281" r:id="rId5"/>
    <p:sldId id="297" r:id="rId6"/>
    <p:sldId id="282" r:id="rId7"/>
    <p:sldId id="283" r:id="rId8"/>
    <p:sldId id="284" r:id="rId9"/>
    <p:sldId id="285" r:id="rId10"/>
    <p:sldId id="286" r:id="rId11"/>
    <p:sldId id="287" r:id="rId12"/>
    <p:sldId id="302" r:id="rId13"/>
    <p:sldId id="288" r:id="rId14"/>
    <p:sldId id="289" r:id="rId15"/>
    <p:sldId id="290" r:id="rId16"/>
    <p:sldId id="292" r:id="rId17"/>
    <p:sldId id="293" r:id="rId18"/>
    <p:sldId id="294" r:id="rId19"/>
    <p:sldId id="295" r:id="rId20"/>
    <p:sldId id="29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19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a:solidFill>
                  <a:srgbClr val="2C7C9F"/>
                </a:solidFill>
                <a:latin typeface="Times New Roman"/>
                <a:cs typeface="Times New Roman"/>
              </a:rPr>
              <a:t>The First Epistle 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the Thessalonians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9283021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2. It is a motive for an honest service:</a:t>
            </a:r>
          </a:p>
          <a:p>
            <a:pPr marL="0" indent="0">
              <a:buNone/>
            </a:pPr>
            <a:r>
              <a:rPr lang="en-US" sz="2000" dirty="0" smtClean="0"/>
              <a:t>“For what is our hope, or joy, or crown of rejoicing? Is it not even you in the presence of our Lord Jesus Christ at His coming? For you are our glory and joy”														 (1 Thessalonians 2:19-20)</a:t>
            </a:r>
          </a:p>
          <a:p>
            <a:pPr marL="0" indent="0">
              <a:buNone/>
            </a:pPr>
            <a:r>
              <a:rPr lang="en-US" sz="2000" i="1" dirty="0" smtClean="0"/>
              <a:t>3</a:t>
            </a:r>
            <a:r>
              <a:rPr lang="en-US" sz="2000" i="1" dirty="0"/>
              <a:t>. It is a cause for an increasing love:</a:t>
            </a:r>
          </a:p>
          <a:p>
            <a:pPr marL="0" indent="0">
              <a:buNone/>
            </a:pPr>
            <a:r>
              <a:rPr lang="en-US" sz="2000" dirty="0"/>
              <a:t>“And may the Lord make you increase and abound in love to one another and to all, just as we do to you, so that He may establish your hearts blameless in holiness before our God and Father at the coming of our Lord Jesus Christ with all His saints”											 </a:t>
            </a:r>
            <a:r>
              <a:rPr lang="en-US" sz="2000" dirty="0" smtClean="0"/>
              <a:t>(</a:t>
            </a:r>
            <a:r>
              <a:rPr lang="en-US" sz="2000" dirty="0"/>
              <a:t>1 Thessalonians 3:12-13</a:t>
            </a:r>
            <a:r>
              <a:rPr lang="en-US" sz="2000" dirty="0" smtClean="0"/>
              <a:t>)</a:t>
            </a:r>
          </a:p>
          <a:p>
            <a:pPr marL="0" indent="0">
              <a:buNone/>
            </a:pPr>
            <a:r>
              <a:rPr lang="en-US" sz="2000" i="1" dirty="0"/>
              <a:t>4. It is a source for our comfort</a:t>
            </a:r>
            <a:r>
              <a:rPr lang="en-US" sz="2000" i="1" dirty="0" smtClean="0"/>
              <a:t>:</a:t>
            </a:r>
            <a:endParaRPr lang="en-US" sz="2000" i="1" dirty="0"/>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“But I do not want you to be ignorant, brethren, concerning those who have fallen asleep, lest you sorrow as others who have no hope. For if we believe that Jesus died and rose again, even so God will bring with Him those who sleep in Jesus”												 </a:t>
            </a:r>
            <a:r>
              <a:rPr lang="en-US" sz="2000" dirty="0" smtClean="0"/>
              <a:t>(</a:t>
            </a:r>
            <a:r>
              <a:rPr lang="en-US" sz="2000" dirty="0"/>
              <a:t>1 Thessalonians 4:13-14)</a:t>
            </a:r>
          </a:p>
          <a:p>
            <a:pPr marL="0" indent="0">
              <a:buNone/>
            </a:pPr>
            <a:r>
              <a:rPr lang="en-US" sz="2000" i="1" dirty="0" smtClean="0"/>
              <a:t>5</a:t>
            </a:r>
            <a:r>
              <a:rPr lang="en-US" sz="2000" i="1" dirty="0"/>
              <a:t>. It is a call for watching:</a:t>
            </a:r>
          </a:p>
          <a:p>
            <a:pPr marL="0" indent="0">
              <a:buNone/>
            </a:pPr>
            <a:r>
              <a:rPr lang="en-US" sz="2000" dirty="0"/>
              <a:t>“For you yourselves know perfectly that the day of the Lord so comes as a thief in the night. For when they say: Peace and safety! then sudden destruction comes upon them, as labor pains upon a pregnant woman. And they shall not escape... Therefore let us not sleep, as others do, but let us watch and be sober”												</a:t>
            </a:r>
            <a:r>
              <a:rPr lang="en-US" sz="2000" dirty="0" smtClean="0"/>
              <a:t>  (</a:t>
            </a:r>
            <a:r>
              <a:rPr lang="en-US" sz="2000" dirty="0"/>
              <a:t>1 Thessalonians 5:2-3,6</a:t>
            </a:r>
            <a:r>
              <a:rPr lang="en-US" sz="2000" dirty="0" smtClean="0"/>
              <a:t>)</a:t>
            </a:r>
          </a:p>
          <a:p>
            <a:pPr marL="0" indent="0">
              <a:buNone/>
            </a:pPr>
            <a:r>
              <a:rPr lang="en-US" sz="2000" i="1" dirty="0"/>
              <a:t>6. It is a motive for holiness</a:t>
            </a:r>
            <a:r>
              <a:rPr lang="en-US" sz="2000" i="1" dirty="0" smtClean="0"/>
              <a:t>:</a:t>
            </a:r>
            <a:endParaRPr lang="en-US" sz="2000" i="1" dirty="0"/>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“Now may the God of peace Himself sanctify you completely; and may your whole spirit, soul, and body be preserved blameless at the coming of our Lord Jesus Christ. He who calls you is faithful, who also will do it”						 </a:t>
            </a:r>
            <a:r>
              <a:rPr lang="en-US" sz="2000" dirty="0" smtClean="0"/>
              <a:t>(</a:t>
            </a:r>
            <a:r>
              <a:rPr lang="en-US" sz="2000" dirty="0"/>
              <a:t>1 Thessalonians 5:23-24</a:t>
            </a:r>
            <a:r>
              <a:rPr lang="en-US" sz="2000" dirty="0" smtClean="0"/>
              <a:t>)</a:t>
            </a:r>
          </a:p>
          <a:p>
            <a:pPr marL="0" indent="0">
              <a:buNone/>
            </a:pPr>
            <a:r>
              <a:rPr lang="en-US" b="1" dirty="0"/>
              <a:t>Contents:</a:t>
            </a:r>
          </a:p>
          <a:p>
            <a:pPr marL="0" indent="0">
              <a:buNone/>
            </a:pPr>
            <a:r>
              <a:rPr lang="en-US" sz="2200" dirty="0"/>
              <a:t>I. </a:t>
            </a:r>
            <a:r>
              <a:rPr lang="en-US" sz="2200" u="sng" dirty="0"/>
              <a:t>Introduction:</a:t>
            </a:r>
            <a:r>
              <a:rPr lang="en-US" sz="2200" dirty="0"/>
              <a:t> (Ch. 1)</a:t>
            </a:r>
          </a:p>
          <a:p>
            <a:pPr marL="0" indent="0">
              <a:buNone/>
            </a:pPr>
            <a:r>
              <a:rPr lang="en-US" sz="2000" i="1" dirty="0"/>
              <a:t>1. Salutation:</a:t>
            </a:r>
          </a:p>
          <a:p>
            <a:pPr marL="0" indent="0">
              <a:buNone/>
            </a:pPr>
            <a:r>
              <a:rPr lang="en-US" sz="2000" dirty="0"/>
              <a:t>“Paul, Silvanus, and Timothy, to the church of the Thessalonians in God the Father and the Lord Jesus Christ: Grace to you and peace from God our Father and the Lord Jesus Christ”		          									       </a:t>
            </a:r>
            <a:r>
              <a:rPr lang="en-US" sz="2000" dirty="0" smtClean="0"/>
              <a:t> (</a:t>
            </a:r>
            <a:r>
              <a:rPr lang="en-US" sz="2000" dirty="0"/>
              <a:t>1 Thessalonians 1:1)</a:t>
            </a:r>
          </a:p>
        </p:txBody>
      </p:sp>
    </p:spTree>
    <p:extLst>
      <p:ext uri="{BB962C8B-B14F-4D97-AF65-F5344CB8AC3E}">
        <p14:creationId xmlns:p14="http://schemas.microsoft.com/office/powerpoint/2010/main" val="6368062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smtClean="0"/>
              <a:t>2</a:t>
            </a:r>
            <a:r>
              <a:rPr lang="en-US" sz="2000" i="1" dirty="0"/>
              <a:t>. Thanksgiving to God for their Faith, Love and Service:</a:t>
            </a:r>
          </a:p>
          <a:p>
            <a:pPr marL="0" indent="0">
              <a:buNone/>
            </a:pPr>
            <a:r>
              <a:rPr lang="en-US" sz="2000" dirty="0"/>
              <a:t>“We give thanks to God always for you all, making mention of you in our prayers, remembering without ceasing your work of faith, labor of love, and patience of hope in our Lord Jesus Christ in the sight of our </a:t>
            </a:r>
            <a:r>
              <a:rPr lang="en-US" sz="2000" dirty="0" smtClean="0"/>
              <a:t>God</a:t>
            </a:r>
            <a:r>
              <a:rPr lang="en-US" sz="2000" dirty="0"/>
              <a:t> and Father, knowing, beloved brethren, your election by God”								     </a:t>
            </a:r>
            <a:r>
              <a:rPr lang="en-US" sz="2000" dirty="0" smtClean="0"/>
              <a:t>(</a:t>
            </a:r>
            <a:r>
              <a:rPr lang="en-US" sz="2000" dirty="0"/>
              <a:t>1 Thessalonians 1:2-4)</a:t>
            </a:r>
          </a:p>
          <a:p>
            <a:pPr marL="0" indent="0">
              <a:buNone/>
            </a:pPr>
            <a:r>
              <a:rPr lang="en-US" sz="2000" dirty="0"/>
              <a:t>“For our gospel did not come to you in word only, but also in power, and in the Holy Spirit and in much assurance, as you know what kind of men we were among you for your sake”											        </a:t>
            </a:r>
            <a:r>
              <a:rPr lang="en-US" sz="2000" dirty="0" smtClean="0"/>
              <a:t>(</a:t>
            </a:r>
            <a:r>
              <a:rPr lang="en-US" sz="2000" dirty="0"/>
              <a:t>1 Thessalonians 1:5</a:t>
            </a:r>
            <a:r>
              <a:rPr lang="en-US" sz="2000" dirty="0" smtClean="0"/>
              <a:t>)</a:t>
            </a:r>
          </a:p>
          <a:p>
            <a:pPr marL="0" lvl="0" indent="0">
              <a:buClr>
                <a:srgbClr val="2C7C9F">
                  <a:lumMod val="60000"/>
                  <a:lumOff val="40000"/>
                </a:srgbClr>
              </a:buClr>
              <a:buNone/>
            </a:pPr>
            <a:r>
              <a:rPr lang="en-US" sz="2200" dirty="0">
                <a:solidFill>
                  <a:prstClr val="black">
                    <a:lumMod val="65000"/>
                    <a:lumOff val="35000"/>
                  </a:prstClr>
                </a:solidFill>
              </a:rPr>
              <a:t>II. </a:t>
            </a:r>
            <a:r>
              <a:rPr lang="en-US" sz="2200" u="sng" dirty="0">
                <a:solidFill>
                  <a:prstClr val="black">
                    <a:lumMod val="65000"/>
                    <a:lumOff val="35000"/>
                  </a:prstClr>
                </a:solidFill>
              </a:rPr>
              <a:t>Founding of the Thessalonian Church:</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2-3)</a:t>
            </a:r>
          </a:p>
          <a:p>
            <a:pPr marL="0" indent="0">
              <a:buNone/>
            </a:pPr>
            <a:r>
              <a:rPr lang="en-US" sz="2000" dirty="0"/>
              <a:t> </a:t>
            </a:r>
            <a:r>
              <a:rPr lang="en-US" sz="2000" i="1" dirty="0"/>
              <a:t>1. St. Paul’s Service and his Parenthood</a:t>
            </a:r>
            <a:r>
              <a:rPr lang="en-US" sz="1800" i="1" dirty="0" smtClean="0"/>
              <a:t>:</a:t>
            </a:r>
            <a:endParaRPr lang="en-US" sz="1800" i="1" dirty="0"/>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t>
            </a:r>
            <a:r>
              <a:rPr lang="en-US" sz="2000" dirty="0"/>
              <a:t>We were bold in our God to speak to you the gospel of God in much conflict”					      </a:t>
            </a:r>
            <a:r>
              <a:rPr lang="en-US" sz="2000" dirty="0" smtClean="0"/>
              <a:t>									        (</a:t>
            </a:r>
            <a:r>
              <a:rPr lang="en-US" sz="2000" dirty="0"/>
              <a:t>1 Thessalonians 2:2</a:t>
            </a:r>
            <a:r>
              <a:rPr lang="en-US" sz="2000" dirty="0" smtClean="0"/>
              <a:t>)</a:t>
            </a:r>
          </a:p>
          <a:p>
            <a:pPr marL="0" indent="0">
              <a:buNone/>
            </a:pPr>
            <a:r>
              <a:rPr lang="en-US" sz="2000" dirty="0"/>
              <a:t>“But as we have been approved by God to be entrusted with the gospel, even so we speak, not as pleasing men, but God who tests our hearts”						        </a:t>
            </a:r>
            <a:r>
              <a:rPr lang="en-US" sz="2000" dirty="0" smtClean="0"/>
              <a:t>(</a:t>
            </a:r>
            <a:r>
              <a:rPr lang="en-US" sz="2000" dirty="0"/>
              <a:t>1 Thessalonians 2:4)</a:t>
            </a:r>
          </a:p>
          <a:p>
            <a:pPr marL="0" indent="0">
              <a:buNone/>
            </a:pPr>
            <a:r>
              <a:rPr lang="en-US" sz="2000" dirty="0"/>
              <a:t>“But we were gentle among you, just as a nursing mother cherishes her own children. So, affectionately longing for you, we were well pleased to impart to you not only the gospel of God, but also our own lives, because you had become dear to us”												     </a:t>
            </a:r>
            <a:r>
              <a:rPr lang="en-US" sz="2000" dirty="0" smtClean="0"/>
              <a:t>(</a:t>
            </a:r>
            <a:r>
              <a:rPr lang="en-US" sz="2000" dirty="0"/>
              <a:t>1 Thessalonians 2:7-8)</a:t>
            </a:r>
          </a:p>
          <a:p>
            <a:pPr marL="0" indent="0">
              <a:buNone/>
            </a:pPr>
            <a:r>
              <a:rPr lang="en-US" sz="2000" dirty="0"/>
              <a:t>“You are witnesses, and God also, how devoutly and justly and blamelessly we behaved ourselves among you who believe”									      </a:t>
            </a:r>
            <a:r>
              <a:rPr lang="en-US" sz="2000" dirty="0" smtClean="0"/>
              <a:t>(</a:t>
            </a:r>
            <a:r>
              <a:rPr lang="en-US" sz="2000" dirty="0"/>
              <a:t>1 Thessalonians 2:10</a:t>
            </a:r>
            <a:r>
              <a:rPr lang="en-US" sz="2000" dirty="0" smtClean="0"/>
              <a:t>)</a:t>
            </a:r>
            <a:endParaRPr lang="en-US" sz="2000" dirty="0"/>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t>
            </a:r>
            <a:r>
              <a:rPr lang="en-US" sz="2000" dirty="0"/>
              <a:t>As you know how we exhorted, and comforted, and charged every one of you, as a father does his own children, that you would walk worthy </a:t>
            </a:r>
            <a:r>
              <a:rPr lang="en-US" sz="2000" dirty="0" smtClean="0"/>
              <a:t>of</a:t>
            </a:r>
            <a:r>
              <a:rPr lang="en-US" sz="2000" dirty="0"/>
              <a:t> God who calls you into His own kingdom and glory”									</a:t>
            </a:r>
            <a:r>
              <a:rPr lang="en-US" sz="2000" dirty="0" smtClean="0"/>
              <a:t> (</a:t>
            </a:r>
            <a:r>
              <a:rPr lang="en-US" sz="2000" dirty="0"/>
              <a:t>1 Thessalonians 2:11-12)</a:t>
            </a:r>
          </a:p>
          <a:p>
            <a:pPr marL="0" indent="0">
              <a:buNone/>
            </a:pPr>
            <a:r>
              <a:rPr lang="en-US" sz="2000" i="1" dirty="0"/>
              <a:t>2. The Zeal of the Thessalonians and their Sufferings:</a:t>
            </a:r>
          </a:p>
          <a:p>
            <a:pPr marL="0" indent="0">
              <a:buNone/>
            </a:pPr>
            <a:r>
              <a:rPr lang="en-US" sz="2000" dirty="0"/>
              <a:t>“For this reason we also thank God without ceasing, because when you received the word of God which you heard from us, you welcomed it not as the word of men, but as it is in truth, the word of God, which also effectively works in you who believe”											     </a:t>
            </a:r>
            <a:r>
              <a:rPr lang="en-US" sz="2000" dirty="0" smtClean="0"/>
              <a:t> (</a:t>
            </a:r>
            <a:r>
              <a:rPr lang="en-US" sz="2000" dirty="0"/>
              <a:t>1 Thessalonians 2:13</a:t>
            </a:r>
            <a:r>
              <a:rPr lang="en-US" sz="2000" dirty="0" smtClean="0"/>
              <a:t>)</a:t>
            </a:r>
          </a:p>
          <a:p>
            <a:pPr marL="0" indent="0">
              <a:buNone/>
            </a:pPr>
            <a:r>
              <a:rPr lang="en-US" sz="2000" dirty="0"/>
              <a:t>“For you, brethren, became imitators of the churches of God which are in Judea in Christ Jesus. For you also suffered the same things from your own countrymen, just as they did from the Judeans”									     </a:t>
            </a:r>
            <a:r>
              <a:rPr lang="en-US" sz="2000" dirty="0" smtClean="0"/>
              <a:t> </a:t>
            </a:r>
            <a:r>
              <a:rPr lang="en-US" sz="2000" dirty="0"/>
              <a:t>(1 Thessalonians 2:14</a:t>
            </a:r>
            <a:r>
              <a:rPr lang="en-US" sz="2000" dirty="0" smtClean="0"/>
              <a:t>)</a:t>
            </a:r>
            <a:endParaRPr lang="en-US" sz="2000" dirty="0"/>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smtClean="0"/>
              <a:t>3</a:t>
            </a:r>
            <a:r>
              <a:rPr lang="en-US" sz="2000" i="1" dirty="0"/>
              <a:t>. Longing to See them Again:</a:t>
            </a:r>
          </a:p>
          <a:p>
            <a:pPr marL="0" indent="0">
              <a:buNone/>
            </a:pPr>
            <a:r>
              <a:rPr lang="en-US" sz="2000" dirty="0"/>
              <a:t>“But we, brethren, having been taken away from you for a short time in presence, not in heart, endeavored more eagerly to see your face with great desire”														      </a:t>
            </a:r>
            <a:r>
              <a:rPr lang="en-US" sz="2000" dirty="0" smtClean="0"/>
              <a:t>(</a:t>
            </a:r>
            <a:r>
              <a:rPr lang="en-US" sz="2000" dirty="0"/>
              <a:t>1 Thessalonians 2:17)</a:t>
            </a:r>
          </a:p>
          <a:p>
            <a:pPr marL="0" indent="0">
              <a:buNone/>
            </a:pPr>
            <a:r>
              <a:rPr lang="en-US" sz="2000" i="1" dirty="0"/>
              <a:t>4. Sending Timothy in his Place:</a:t>
            </a:r>
          </a:p>
          <a:p>
            <a:pPr marL="0" indent="0">
              <a:buNone/>
            </a:pPr>
            <a:r>
              <a:rPr lang="en-US" sz="2000" dirty="0"/>
              <a:t>“For this reason, when I could no longer endure it, I sent to know your faith, lest by some means the tempter had tempted you, and our labor might be in vain”													    </a:t>
            </a:r>
            <a:r>
              <a:rPr lang="en-US" sz="2000" dirty="0" smtClean="0"/>
              <a:t>    (</a:t>
            </a:r>
            <a:r>
              <a:rPr lang="en-US" sz="2000" dirty="0"/>
              <a:t>1 Thessalonians 3</a:t>
            </a:r>
            <a:r>
              <a:rPr lang="en-US" sz="2000" dirty="0" smtClean="0"/>
              <a:t>:5)</a:t>
            </a:r>
          </a:p>
          <a:p>
            <a:pPr marL="0" indent="0">
              <a:buNone/>
            </a:pPr>
            <a:r>
              <a:rPr lang="en-US" sz="2000" i="1" dirty="0"/>
              <a:t>5. The Good News Timothy Carried Back to St. Paul</a:t>
            </a:r>
            <a:r>
              <a:rPr lang="en-US" sz="2000" i="1" dirty="0" smtClean="0"/>
              <a:t>:</a:t>
            </a:r>
            <a:endParaRPr lang="en-US" sz="2000" i="1" dirty="0"/>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t>
            </a:r>
            <a:r>
              <a:rPr lang="en-US" sz="2000" dirty="0"/>
              <a:t>Therefore, brethren, in all our affliction and distress we were comforted concerning you by your faith. For now we live, if you stand fast in the Lord”															   </a:t>
            </a:r>
            <a:r>
              <a:rPr lang="en-US" sz="2000" dirty="0" smtClean="0"/>
              <a:t>  (</a:t>
            </a:r>
            <a:r>
              <a:rPr lang="en-US" sz="2000" dirty="0"/>
              <a:t>1 Thessalonians 3:7-8)</a:t>
            </a:r>
          </a:p>
          <a:p>
            <a:pPr marL="0" indent="0">
              <a:buNone/>
            </a:pPr>
            <a:r>
              <a:rPr lang="en-US" sz="2000" dirty="0"/>
              <a:t>“For what thanks can we render to God for you, for all the joy with which we rejoice for your sake before our God, night and day praying exceedingly that we may see your face and perfect what is lacking in your faith?”							   </a:t>
            </a:r>
            <a:r>
              <a:rPr lang="en-US" sz="2000" dirty="0" smtClean="0"/>
              <a:t>(</a:t>
            </a:r>
            <a:r>
              <a:rPr lang="en-US" sz="2000" dirty="0"/>
              <a:t>1 Thessalonians 3:9-10)</a:t>
            </a:r>
          </a:p>
          <a:p>
            <a:pPr marL="0" lvl="0" indent="0">
              <a:buClr>
                <a:srgbClr val="2C7C9F">
                  <a:lumMod val="60000"/>
                  <a:lumOff val="40000"/>
                </a:srgbClr>
              </a:buClr>
              <a:buNone/>
            </a:pPr>
            <a:r>
              <a:rPr lang="en-US" sz="2200" dirty="0">
                <a:solidFill>
                  <a:prstClr val="black">
                    <a:lumMod val="65000"/>
                    <a:lumOff val="35000"/>
                  </a:prstClr>
                </a:solidFill>
              </a:rPr>
              <a:t>III. </a:t>
            </a:r>
            <a:r>
              <a:rPr lang="en-US" sz="2200" u="sng" dirty="0">
                <a:solidFill>
                  <a:prstClr val="black">
                    <a:lumMod val="65000"/>
                    <a:lumOff val="35000"/>
                  </a:prstClr>
                </a:solidFill>
              </a:rPr>
              <a:t>Instructions and Commands:</a:t>
            </a:r>
            <a:r>
              <a:rPr lang="en-US" sz="2200" dirty="0">
                <a:solidFill>
                  <a:prstClr val="black">
                    <a:lumMod val="65000"/>
                    <a:lumOff val="35000"/>
                  </a:prstClr>
                </a:solidFill>
              </a:rPr>
              <a:t> (</a:t>
            </a:r>
            <a:r>
              <a:rPr lang="en-US" sz="2200" dirty="0" err="1" smtClean="0">
                <a:solidFill>
                  <a:prstClr val="black">
                    <a:lumMod val="65000"/>
                    <a:lumOff val="35000"/>
                  </a:prstClr>
                </a:solidFill>
              </a:rPr>
              <a:t>Chs</a:t>
            </a:r>
            <a:r>
              <a:rPr lang="en-US" sz="2200" dirty="0" smtClean="0">
                <a:solidFill>
                  <a:prstClr val="black">
                    <a:lumMod val="65000"/>
                    <a:lumOff val="35000"/>
                  </a:prstClr>
                </a:solidFill>
              </a:rPr>
              <a:t>. 4</a:t>
            </a:r>
            <a:r>
              <a:rPr lang="en-US" sz="2200" dirty="0">
                <a:solidFill>
                  <a:prstClr val="black">
                    <a:lumMod val="65000"/>
                    <a:lumOff val="35000"/>
                  </a:prstClr>
                </a:solidFill>
              </a:rPr>
              <a:t>-5)</a:t>
            </a:r>
          </a:p>
          <a:p>
            <a:pPr marL="0" lvl="0" indent="0">
              <a:buClr>
                <a:srgbClr val="2C7C9F">
                  <a:lumMod val="60000"/>
                  <a:lumOff val="40000"/>
                </a:srgbClr>
              </a:buClr>
              <a:buNone/>
            </a:pPr>
            <a:r>
              <a:rPr lang="en-US" sz="2000" i="1" dirty="0">
                <a:solidFill>
                  <a:prstClr val="black">
                    <a:lumMod val="65000"/>
                    <a:lumOff val="35000"/>
                  </a:prstClr>
                </a:solidFill>
              </a:rPr>
              <a:t>1. A Plea for Purity:</a:t>
            </a:r>
          </a:p>
          <a:p>
            <a:pPr marL="0" lvl="0" indent="0">
              <a:buClr>
                <a:srgbClr val="2C7C9F">
                  <a:lumMod val="60000"/>
                  <a:lumOff val="40000"/>
                </a:srgbClr>
              </a:buClr>
              <a:buNone/>
            </a:pPr>
            <a:r>
              <a:rPr lang="en-US" sz="2000" dirty="0">
                <a:solidFill>
                  <a:prstClr val="black">
                    <a:lumMod val="65000"/>
                    <a:lumOff val="35000"/>
                  </a:prstClr>
                </a:solidFill>
              </a:rPr>
              <a:t>“</a:t>
            </a:r>
            <a:r>
              <a:rPr lang="en-US" sz="2000" dirty="0"/>
              <a:t>For this is the will of God, your sanctification: that you should abstain</a:t>
            </a:r>
            <a:r>
              <a:rPr lang="en-US" sz="2000" dirty="0" smtClean="0"/>
              <a:t>… </a:t>
            </a:r>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t>from sexual immorality; that each of you should know how to possess his own vessel in sanctification and honor, not in passion of lust, like the Gentiles who do not know God”											     </a:t>
            </a:r>
            <a:r>
              <a:rPr lang="en-US" sz="2000" dirty="0" smtClean="0"/>
              <a:t>(</a:t>
            </a:r>
            <a:r>
              <a:rPr lang="en-US" sz="2000" dirty="0"/>
              <a:t>1 Thessalonians 4:3-5)</a:t>
            </a:r>
          </a:p>
          <a:p>
            <a:pPr marL="0" indent="0">
              <a:buNone/>
            </a:pPr>
            <a:r>
              <a:rPr lang="en-US" sz="2000" dirty="0"/>
              <a:t>“Therefore he who rejects this does not reject man, but God, who has also given us His Holy Spirit”			       </a:t>
            </a:r>
            <a:r>
              <a:rPr lang="en-US" sz="2000" dirty="0" smtClean="0"/>
              <a:t>  									        (</a:t>
            </a:r>
            <a:r>
              <a:rPr lang="en-US" sz="2000" dirty="0"/>
              <a:t>1 Thessalonians 4:8)</a:t>
            </a:r>
          </a:p>
          <a:p>
            <a:pPr marL="0" indent="0">
              <a:buNone/>
            </a:pPr>
            <a:r>
              <a:rPr lang="en-US" sz="2000" i="1" dirty="0"/>
              <a:t>2. To Grow in Love:</a:t>
            </a:r>
          </a:p>
          <a:p>
            <a:pPr marL="0" indent="0">
              <a:buNone/>
            </a:pPr>
            <a:r>
              <a:rPr lang="en-US" sz="2000" dirty="0"/>
              <a:t>“But concerning brotherly love you have no need that I should write to you, for you yourselves are taught by God to love one another; and indeed you do so toward all the brethren who are in all Macedonia. But we urge you, brethren, that you increase more and more”									   </a:t>
            </a:r>
            <a:r>
              <a:rPr lang="en-US" sz="2000" dirty="0" smtClean="0"/>
              <a:t>(</a:t>
            </a:r>
            <a:r>
              <a:rPr lang="en-US" sz="2000" dirty="0"/>
              <a:t>1 Thessalonians 4:9-10</a:t>
            </a:r>
            <a:r>
              <a:rPr lang="en-US" sz="2000" dirty="0" smtClean="0"/>
              <a:t>)</a:t>
            </a:r>
            <a:endParaRPr lang="en-US" sz="2000" dirty="0"/>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i="1" dirty="0"/>
              <a:t>3. Various Exhortations:</a:t>
            </a:r>
          </a:p>
          <a:p>
            <a:pPr marL="0" indent="0">
              <a:buNone/>
            </a:pPr>
            <a:r>
              <a:rPr lang="en-US" sz="2000" dirty="0"/>
              <a:t>“That you also aspire to lead a quiet life”										  </a:t>
            </a:r>
            <a:r>
              <a:rPr lang="en-US" sz="2000" dirty="0" smtClean="0"/>
              <a:t>    (</a:t>
            </a:r>
            <a:r>
              <a:rPr lang="en-US" sz="2000" dirty="0"/>
              <a:t>1 Thessalonians 4:11)</a:t>
            </a:r>
          </a:p>
          <a:p>
            <a:pPr marL="0" indent="0">
              <a:buNone/>
            </a:pPr>
            <a:r>
              <a:rPr lang="en-US" sz="2000" dirty="0"/>
              <a:t>“But let us who are of the day be sober, putting on the breastplate of faith and love, and as a helmet the hope of salvation”									   </a:t>
            </a:r>
            <a:r>
              <a:rPr lang="en-US" sz="2000" dirty="0" smtClean="0"/>
              <a:t>     (</a:t>
            </a:r>
            <a:r>
              <a:rPr lang="en-US" sz="2000" dirty="0"/>
              <a:t>1 Thessalonians 5:8)</a:t>
            </a:r>
          </a:p>
          <a:p>
            <a:pPr marL="0" indent="0">
              <a:buNone/>
            </a:pPr>
            <a:r>
              <a:rPr lang="en-US" sz="2000" dirty="0"/>
              <a:t>“And we urge you, brethren, to recognize those who labor among you, and are over you in the Lord and admonish you, and to esteem them very highly in love for their work’s sake”						            				</a:t>
            </a:r>
            <a:r>
              <a:rPr lang="en-US" sz="2000" dirty="0" smtClean="0"/>
              <a:t> (</a:t>
            </a:r>
            <a:r>
              <a:rPr lang="en-US" sz="2000" dirty="0"/>
              <a:t>1 Thessalonians 5:12-13)</a:t>
            </a:r>
          </a:p>
          <a:p>
            <a:pPr marL="0" indent="0">
              <a:buNone/>
            </a:pPr>
            <a:r>
              <a:rPr lang="en-US" sz="2000" dirty="0"/>
              <a:t>“See that no one renders evil for evil to anyone, but always pursue what is good both for yourselves and for all”											    </a:t>
            </a:r>
            <a:r>
              <a:rPr lang="en-US" sz="2000" dirty="0" smtClean="0"/>
              <a:t>  (</a:t>
            </a:r>
            <a:r>
              <a:rPr lang="en-US" sz="2000" dirty="0"/>
              <a:t>1 Thessalonians 5:15</a:t>
            </a:r>
            <a:r>
              <a:rPr lang="en-US" sz="2000" dirty="0" smtClean="0"/>
              <a:t>)</a:t>
            </a:r>
            <a:endParaRPr lang="en-US" sz="2000" dirty="0"/>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The City of Thessalonica:</a:t>
            </a:r>
          </a:p>
          <a:p>
            <a:pPr marL="0" lvl="0" indent="0">
              <a:buClr>
                <a:srgbClr val="2C7C9F">
                  <a:lumMod val="60000"/>
                  <a:lumOff val="40000"/>
                </a:srgbClr>
              </a:buClr>
              <a:buNone/>
            </a:pPr>
            <a:r>
              <a:rPr lang="en-US" sz="2000" dirty="0">
                <a:solidFill>
                  <a:prstClr val="black">
                    <a:lumMod val="65000"/>
                    <a:lumOff val="35000"/>
                  </a:prstClr>
                </a:solidFill>
              </a:rPr>
              <a:t>+ It was the capital of the Roman province of Macedonia. It was the home of Alexander, the first son of Antipater and he named it after his wife, </a:t>
            </a:r>
            <a:r>
              <a:rPr lang="en-US" sz="2000" dirty="0" err="1">
                <a:solidFill>
                  <a:prstClr val="black">
                    <a:lumMod val="65000"/>
                    <a:lumOff val="35000"/>
                  </a:prstClr>
                </a:solidFill>
              </a:rPr>
              <a:t>Thessalonic</a:t>
            </a:r>
            <a:r>
              <a:rPr lang="en-US" sz="2000" dirty="0">
                <a:solidFill>
                  <a:prstClr val="black">
                    <a:lumMod val="65000"/>
                    <a:lumOff val="35000"/>
                  </a:prstClr>
                </a:solidFill>
              </a:rPr>
              <a:t>, who was a sister of Alexander the Great. Today, it is known as Thessaloniki, or </a:t>
            </a:r>
            <a:r>
              <a:rPr lang="en-US" sz="2000" dirty="0" err="1">
                <a:solidFill>
                  <a:prstClr val="black">
                    <a:lumMod val="65000"/>
                    <a:lumOff val="35000"/>
                  </a:prstClr>
                </a:solidFill>
              </a:rPr>
              <a:t>Salonica</a:t>
            </a:r>
            <a:r>
              <a:rPr lang="en-US" sz="2000" dirty="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 The city was the second after Constantinople in terms of trade. It had lots of Jews who were mostly traders.</a:t>
            </a:r>
          </a:p>
          <a:p>
            <a:pPr marL="0" lvl="0" indent="0">
              <a:buClr>
                <a:srgbClr val="2C7C9F">
                  <a:lumMod val="60000"/>
                  <a:lumOff val="40000"/>
                </a:srgbClr>
              </a:buClr>
              <a:buNone/>
            </a:pPr>
            <a:r>
              <a:rPr lang="en-US" b="1" dirty="0">
                <a:solidFill>
                  <a:prstClr val="black">
                    <a:lumMod val="65000"/>
                    <a:lumOff val="35000"/>
                  </a:prstClr>
                </a:solidFill>
              </a:rPr>
              <a:t>The Church at Thessalonica:</a:t>
            </a:r>
          </a:p>
          <a:p>
            <a:pPr marL="0" lvl="0" indent="0">
              <a:buClr>
                <a:srgbClr val="2C7C9F">
                  <a:lumMod val="60000"/>
                  <a:lumOff val="40000"/>
                </a:srgbClr>
              </a:buClr>
              <a:buNone/>
            </a:pPr>
            <a:r>
              <a:rPr lang="en-US" sz="2000" dirty="0">
                <a:solidFill>
                  <a:prstClr val="black">
                    <a:lumMod val="65000"/>
                    <a:lumOff val="35000"/>
                  </a:prstClr>
                </a:solidFill>
              </a:rPr>
              <a:t>+ St Paul visited Thessalonica during his 2</a:t>
            </a:r>
            <a:r>
              <a:rPr lang="en-US" sz="2000" baseline="30000" dirty="0">
                <a:solidFill>
                  <a:prstClr val="black">
                    <a:lumMod val="65000"/>
                    <a:lumOff val="35000"/>
                  </a:prstClr>
                </a:solidFill>
              </a:rPr>
              <a:t>nd</a:t>
            </a:r>
            <a:r>
              <a:rPr lang="en-US" sz="2000" dirty="0">
                <a:solidFill>
                  <a:prstClr val="black">
                    <a:lumMod val="65000"/>
                    <a:lumOff val="35000"/>
                  </a:prstClr>
                </a:solidFill>
              </a:rPr>
              <a:t> missionary trip, accompanied by Silas and Timothy, as he was leaving Philippi. This was around the year A.D. 52</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32712450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3000"/>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07">
                                          <p:stCondLst>
                                            <p:cond delay="0"/>
                                          </p:stCondLst>
                                        </p:cTn>
                                        <p:tgtEl>
                                          <p:spTgt spid="3">
                                            <p:txEl>
                                              <p:pRg st="3" end="3"/>
                                            </p:txEl>
                                          </p:spTgt>
                                        </p:tgtEl>
                                      </p:cBhvr>
                                    </p:animEffect>
                                    <p:anim calcmode="lin" valueType="num">
                                      <p:cBhvr>
                                        <p:cTn id="44"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3">
                                          <p:stCondLst>
                                            <p:cond delay="569"/>
                                          </p:stCondLst>
                                        </p:cTn>
                                        <p:tgtEl>
                                          <p:spTgt spid="3">
                                            <p:txEl>
                                              <p:pRg st="3" end="3"/>
                                            </p:txEl>
                                          </p:spTgt>
                                        </p:tgtEl>
                                      </p:cBhvr>
                                      <p:to x="100000" y="60000"/>
                                    </p:animScale>
                                    <p:animScale>
                                      <p:cBhvr>
                                        <p:cTn id="50" dur="145" decel="50000">
                                          <p:stCondLst>
                                            <p:cond delay="592"/>
                                          </p:stCondLst>
                                        </p:cTn>
                                        <p:tgtEl>
                                          <p:spTgt spid="3">
                                            <p:txEl>
                                              <p:pRg st="3" end="3"/>
                                            </p:txEl>
                                          </p:spTgt>
                                        </p:tgtEl>
                                      </p:cBhvr>
                                      <p:to x="100000" y="100000"/>
                                    </p:animScale>
                                    <p:animScale>
                                      <p:cBhvr>
                                        <p:cTn id="51" dur="23">
                                          <p:stCondLst>
                                            <p:cond delay="1148"/>
                                          </p:stCondLst>
                                        </p:cTn>
                                        <p:tgtEl>
                                          <p:spTgt spid="3">
                                            <p:txEl>
                                              <p:pRg st="3" end="3"/>
                                            </p:txEl>
                                          </p:spTgt>
                                        </p:tgtEl>
                                      </p:cBhvr>
                                      <p:to x="100000" y="80000"/>
                                    </p:animScale>
                                    <p:animScale>
                                      <p:cBhvr>
                                        <p:cTn id="52" dur="145" decel="50000">
                                          <p:stCondLst>
                                            <p:cond delay="1171"/>
                                          </p:stCondLst>
                                        </p:cTn>
                                        <p:tgtEl>
                                          <p:spTgt spid="3">
                                            <p:txEl>
                                              <p:pRg st="3" end="3"/>
                                            </p:txEl>
                                          </p:spTgt>
                                        </p:tgtEl>
                                      </p:cBhvr>
                                      <p:to x="100000" y="100000"/>
                                    </p:animScale>
                                    <p:animScale>
                                      <p:cBhvr>
                                        <p:cTn id="53" dur="23">
                                          <p:stCondLst>
                                            <p:cond delay="1437"/>
                                          </p:stCondLst>
                                        </p:cTn>
                                        <p:tgtEl>
                                          <p:spTgt spid="3">
                                            <p:txEl>
                                              <p:pRg st="3" end="3"/>
                                            </p:txEl>
                                          </p:spTgt>
                                        </p:tgtEl>
                                      </p:cBhvr>
                                      <p:to x="100000" y="90000"/>
                                    </p:animScale>
                                    <p:animScale>
                                      <p:cBhvr>
                                        <p:cTn id="54" dur="145" decel="50000">
                                          <p:stCondLst>
                                            <p:cond delay="1459"/>
                                          </p:stCondLst>
                                        </p:cTn>
                                        <p:tgtEl>
                                          <p:spTgt spid="3">
                                            <p:txEl>
                                              <p:pRg st="3" end="3"/>
                                            </p:txEl>
                                          </p:spTgt>
                                        </p:tgtEl>
                                      </p:cBhvr>
                                      <p:to x="100000" y="100000"/>
                                    </p:animScale>
                                    <p:animScale>
                                      <p:cBhvr>
                                        <p:cTn id="55" dur="23">
                                          <p:stCondLst>
                                            <p:cond delay="1582"/>
                                          </p:stCondLst>
                                        </p:cTn>
                                        <p:tgtEl>
                                          <p:spTgt spid="3">
                                            <p:txEl>
                                              <p:pRg st="3" end="3"/>
                                            </p:txEl>
                                          </p:spTgt>
                                        </p:tgtEl>
                                      </p:cBhvr>
                                      <p:to x="100000" y="95000"/>
                                    </p:animScale>
                                    <p:animScale>
                                      <p:cBhvr>
                                        <p:cTn id="56" dur="145" decel="50000">
                                          <p:stCondLst>
                                            <p:cond delay="1605"/>
                                          </p:stCondLst>
                                        </p:cTn>
                                        <p:tgtEl>
                                          <p:spTgt spid="3">
                                            <p:txEl>
                                              <p:pRg st="3" end="3"/>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blinds(horizontal)">
                                      <p:cBhvr>
                                        <p:cTn id="6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“Rejoice always, pray without ceasing, in everything give thanks; for this is the will of God in Christ Jesus for you”										 </a:t>
            </a:r>
            <a:r>
              <a:rPr lang="en-US" sz="2000" dirty="0" smtClean="0"/>
              <a:t>(</a:t>
            </a:r>
            <a:r>
              <a:rPr lang="en-US" sz="2000" dirty="0"/>
              <a:t>1 Thessalonians 5:16-18)</a:t>
            </a:r>
          </a:p>
          <a:p>
            <a:pPr marL="0" indent="0">
              <a:buNone/>
            </a:pPr>
            <a:r>
              <a:rPr lang="en-US" sz="2000" dirty="0"/>
              <a:t>“Do not quench the Spirit”												 </a:t>
            </a:r>
            <a:r>
              <a:rPr lang="en-US" sz="2000" dirty="0" smtClean="0"/>
              <a:t>     (</a:t>
            </a:r>
            <a:r>
              <a:rPr lang="en-US" sz="2000" dirty="0"/>
              <a:t>1 Thessalonians 5:19)</a:t>
            </a:r>
          </a:p>
          <a:p>
            <a:pPr marL="0" indent="0">
              <a:buNone/>
            </a:pPr>
            <a:r>
              <a:rPr lang="en-US" sz="2000" dirty="0"/>
              <a:t>“Test all things; hold fast what is good. Abstain from every form of evil”						 </a:t>
            </a:r>
            <a:r>
              <a:rPr lang="en-US" sz="2000" dirty="0" smtClean="0"/>
              <a:t>(</a:t>
            </a:r>
            <a:r>
              <a:rPr lang="en-US" sz="2000" dirty="0"/>
              <a:t>1 Thessalonians 5:21-22)</a:t>
            </a:r>
          </a:p>
          <a:p>
            <a:pPr marL="0" indent="0">
              <a:buNone/>
            </a:pPr>
            <a:r>
              <a:rPr lang="en-US" sz="2200" dirty="0"/>
              <a:t>IV. </a:t>
            </a:r>
            <a:r>
              <a:rPr lang="en-US" sz="2200" u="sng" dirty="0"/>
              <a:t>Conclusion and Benediction:</a:t>
            </a:r>
            <a:r>
              <a:rPr lang="en-US" sz="2200" dirty="0"/>
              <a:t> (</a:t>
            </a:r>
            <a:r>
              <a:rPr lang="en-US" sz="2200" dirty="0" smtClean="0"/>
              <a:t>Ch. 5</a:t>
            </a:r>
            <a:r>
              <a:rPr lang="en-US" sz="2200" dirty="0"/>
              <a:t>)</a:t>
            </a:r>
          </a:p>
          <a:p>
            <a:pPr marL="0" indent="0">
              <a:buNone/>
            </a:pPr>
            <a:r>
              <a:rPr lang="en-US" sz="2000" dirty="0"/>
              <a:t>“Brethren, pray for us, greet all the brethren with a holy kiss”							 </a:t>
            </a:r>
            <a:r>
              <a:rPr lang="en-US" sz="2000" dirty="0" smtClean="0"/>
              <a:t>(</a:t>
            </a:r>
            <a:r>
              <a:rPr lang="en-US" sz="2000" dirty="0"/>
              <a:t>1 Thessalonians 5:25-26</a:t>
            </a:r>
            <a:r>
              <a:rPr lang="en-US" sz="2000" dirty="0" smtClean="0"/>
              <a:t>)</a:t>
            </a:r>
            <a:endParaRPr lang="en-US" sz="2000" dirty="0"/>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“Now when they had passed through </a:t>
            </a:r>
            <a:r>
              <a:rPr lang="en-US" sz="2000" dirty="0" err="1"/>
              <a:t>Amphipolis</a:t>
            </a:r>
            <a:r>
              <a:rPr lang="en-US" sz="2000" dirty="0"/>
              <a:t> and </a:t>
            </a:r>
            <a:r>
              <a:rPr lang="en-US" sz="2000" dirty="0" err="1"/>
              <a:t>Apollonia</a:t>
            </a:r>
            <a:r>
              <a:rPr lang="en-US" sz="2000" dirty="0"/>
              <a:t>, they came to Thessalonica, where there was a synagogue of the Jews”								        </a:t>
            </a:r>
            <a:r>
              <a:rPr lang="en-US" sz="2000" dirty="0" smtClean="0"/>
              <a:t>               (</a:t>
            </a:r>
            <a:r>
              <a:rPr lang="en-US" sz="2000" dirty="0"/>
              <a:t>Acts 17:1)</a:t>
            </a:r>
          </a:p>
          <a:p>
            <a:pPr marL="0" indent="0">
              <a:buNone/>
            </a:pPr>
            <a:r>
              <a:rPr lang="en-US" sz="2000" dirty="0"/>
              <a:t>+ St. Paul went first to the Jews, whom he preached for three Sabbaths from the Scriptures, but it seems that he was not that successful among the Jews for very few received the faith. So, most of the church’s members were pagans and devout Greeks, and among those who believed were leading women:</a:t>
            </a:r>
          </a:p>
          <a:p>
            <a:pPr marL="0" indent="0">
              <a:buNone/>
            </a:pPr>
            <a:r>
              <a:rPr lang="en-US" sz="2000" dirty="0"/>
              <a:t>“Then Paul, as his custom was, went in to them, and for three Sabbaths reasoned with them from the Scriptures, explaining and demonstrating that the Christ had to suffer and rise again from the dead, and saying: This Jesus whom I preach to you is the Christ”										        </a:t>
            </a:r>
            <a:r>
              <a:rPr lang="en-US" sz="2000" dirty="0" smtClean="0"/>
              <a:t> (</a:t>
            </a:r>
            <a:r>
              <a:rPr lang="en-US" sz="2000" dirty="0"/>
              <a:t>Acts 17:2-3</a:t>
            </a:r>
            <a:r>
              <a:rPr lang="en-US" sz="2000" dirty="0" smtClean="0"/>
              <a:t>)</a:t>
            </a:r>
            <a:endParaRPr lang="en-US" sz="2000" dirty="0"/>
          </a:p>
        </p:txBody>
      </p:sp>
    </p:spTree>
    <p:extLst>
      <p:ext uri="{BB962C8B-B14F-4D97-AF65-F5344CB8AC3E}">
        <p14:creationId xmlns:p14="http://schemas.microsoft.com/office/powerpoint/2010/main" val="28120819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 The unbelieving Jews became jealous and created an uproar in the city and stirred up their persecution against him. Therefore it became necessary to send Paul and Silas away secretly by night to Berea.</a:t>
            </a:r>
          </a:p>
          <a:p>
            <a:pPr marL="0" indent="0">
              <a:buNone/>
            </a:pPr>
            <a:r>
              <a:rPr lang="en-US" sz="2000" dirty="0"/>
              <a:t>- St. Paul refers to the persecution he and the Church at Thessalonica faced:</a:t>
            </a:r>
          </a:p>
          <a:p>
            <a:pPr marL="0" indent="0">
              <a:buNone/>
            </a:pPr>
            <a:r>
              <a:rPr lang="en-US" sz="2000" dirty="0"/>
              <a:t>“And you became followers of us and of the Lord, having received the word in much affliction, with joy of the Holy Spirit”									      </a:t>
            </a:r>
            <a:r>
              <a:rPr lang="en-US" sz="2000" dirty="0" smtClean="0"/>
              <a:t>  (</a:t>
            </a:r>
            <a:r>
              <a:rPr lang="en-US" sz="2000" dirty="0"/>
              <a:t>1 Thessalonians 1:6)</a:t>
            </a:r>
          </a:p>
          <a:p>
            <a:pPr marL="0" indent="0">
              <a:buNone/>
            </a:pPr>
            <a:r>
              <a:rPr lang="en-US" sz="2000" dirty="0"/>
              <a:t>“That no one should be shaken by these afflictions; for you yourselves know that we are appointed to this. For, in fact, we told you before when we were with you that we would suffer tribulation, just as it happened, and you know”														     </a:t>
            </a:r>
            <a:r>
              <a:rPr lang="en-US" sz="2000" dirty="0" smtClean="0"/>
              <a:t>(</a:t>
            </a:r>
            <a:r>
              <a:rPr lang="en-US" sz="2000" dirty="0"/>
              <a:t>1 Thessalonians 3:3-4</a:t>
            </a:r>
            <a:r>
              <a:rPr lang="en-US" sz="2000" dirty="0" smtClean="0"/>
              <a:t>)</a:t>
            </a:r>
            <a:endParaRPr lang="en-US" sz="2000" dirty="0"/>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 + It seems that this was the only trip St Paul made to Thessalonica in which he founded the Church there:</a:t>
            </a:r>
          </a:p>
          <a:p>
            <a:pPr marL="0" lvl="0" indent="0">
              <a:buClr>
                <a:srgbClr val="2C7C9F">
                  <a:lumMod val="60000"/>
                  <a:lumOff val="40000"/>
                </a:srgbClr>
              </a:buClr>
              <a:buNone/>
            </a:pPr>
            <a:r>
              <a:rPr lang="en-US" sz="2000" dirty="0">
                <a:solidFill>
                  <a:prstClr val="black">
                    <a:lumMod val="65000"/>
                    <a:lumOff val="35000"/>
                  </a:prstClr>
                </a:solidFill>
              </a:rPr>
              <a:t>- For after St. Paul aimed for Berea sent by the brothers, he tried to return again to Thessalonica to keep his fight there, but he was prevented</a:t>
            </a:r>
            <a:r>
              <a:rPr lang="en-US" sz="2000" dirty="0" smtClean="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“Therefore we wanted to come to you—even I, Paul, time and again—but Satan hindered us”				      									  </a:t>
            </a:r>
            <a:r>
              <a:rPr lang="en-US" sz="2000" dirty="0" smtClean="0">
                <a:solidFill>
                  <a:prstClr val="black">
                    <a:lumMod val="65000"/>
                    <a:lumOff val="35000"/>
                  </a:prstClr>
                </a:solidFill>
              </a:rPr>
              <a:t>    (</a:t>
            </a:r>
            <a:r>
              <a:rPr lang="en-US" sz="2000" dirty="0">
                <a:solidFill>
                  <a:prstClr val="black">
                    <a:lumMod val="65000"/>
                    <a:lumOff val="35000"/>
                  </a:prstClr>
                </a:solidFill>
              </a:rPr>
              <a:t>1 Thessalonians 2:18)</a:t>
            </a:r>
          </a:p>
          <a:p>
            <a:pPr marL="0" lvl="0" indent="0">
              <a:buClr>
                <a:srgbClr val="2C7C9F">
                  <a:lumMod val="60000"/>
                  <a:lumOff val="40000"/>
                </a:srgbClr>
              </a:buClr>
              <a:buNone/>
            </a:pPr>
            <a:r>
              <a:rPr lang="en-US" sz="2000" dirty="0">
                <a:solidFill>
                  <a:prstClr val="black">
                    <a:lumMod val="65000"/>
                    <a:lumOff val="35000"/>
                  </a:prstClr>
                </a:solidFill>
              </a:rPr>
              <a:t>- St Paul, therefore, decided to send Timothy in his place, who was with him in Athens, to confirm the believers and to strengthen them on bearing the troubles:</a:t>
            </a:r>
          </a:p>
          <a:p>
            <a:pPr marL="0" lvl="0" indent="0">
              <a:buClr>
                <a:srgbClr val="2C7C9F">
                  <a:lumMod val="60000"/>
                  <a:lumOff val="40000"/>
                </a:srgbClr>
              </a:buClr>
              <a:buNone/>
            </a:pPr>
            <a:r>
              <a:rPr lang="en-US" sz="2000" dirty="0">
                <a:solidFill>
                  <a:prstClr val="black">
                    <a:lumMod val="65000"/>
                    <a:lumOff val="35000"/>
                  </a:prstClr>
                </a:solidFill>
              </a:rPr>
              <a:t>“Therefore, when we could no longer endure it, we thought it good to be left in Athens alone, and sent Timothy, our brother and minister of God</a:t>
            </a:r>
            <a:r>
              <a:rPr lang="en-US" sz="2000" dirty="0" smtClean="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40704109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smtClean="0">
                <a:solidFill>
                  <a:prstClr val="black">
                    <a:lumMod val="65000"/>
                    <a:lumOff val="35000"/>
                  </a:prstClr>
                </a:solidFill>
              </a:rPr>
              <a:t>and </a:t>
            </a:r>
            <a:r>
              <a:rPr lang="en-US" sz="2000" dirty="0">
                <a:solidFill>
                  <a:prstClr val="black">
                    <a:lumMod val="65000"/>
                    <a:lumOff val="35000"/>
                  </a:prstClr>
                </a:solidFill>
              </a:rPr>
              <a:t>our fellow laborer in the gospel of Christ, to establish you and encourage you concerning your faith”											   </a:t>
            </a:r>
            <a:r>
              <a:rPr lang="en-US" sz="2000" dirty="0" smtClean="0">
                <a:solidFill>
                  <a:prstClr val="black">
                    <a:lumMod val="65000"/>
                    <a:lumOff val="35000"/>
                  </a:prstClr>
                </a:solidFill>
              </a:rPr>
              <a:t>  (</a:t>
            </a:r>
            <a:r>
              <a:rPr lang="en-US" sz="2000" dirty="0">
                <a:solidFill>
                  <a:prstClr val="black">
                    <a:lumMod val="65000"/>
                    <a:lumOff val="35000"/>
                  </a:prstClr>
                </a:solidFill>
              </a:rPr>
              <a:t>1 Thessalonians 3:1-2)</a:t>
            </a:r>
          </a:p>
          <a:p>
            <a:pPr marL="0" lvl="0" indent="0">
              <a:buClr>
                <a:srgbClr val="2C7C9F">
                  <a:lumMod val="60000"/>
                  <a:lumOff val="40000"/>
                </a:srgbClr>
              </a:buClr>
              <a:buNone/>
            </a:pPr>
            <a:r>
              <a:rPr lang="en-US" sz="2000" dirty="0">
                <a:solidFill>
                  <a:prstClr val="black">
                    <a:lumMod val="65000"/>
                    <a:lumOff val="35000"/>
                  </a:prstClr>
                </a:solidFill>
              </a:rPr>
              <a:t>- After Thessalonica, St. Paul went to Corinth where he met Timothy who was carrying good news, and then he wrote the epistle</a:t>
            </a:r>
            <a:r>
              <a:rPr lang="en-US" sz="2000" dirty="0" smtClean="0">
                <a:solidFill>
                  <a:prstClr val="black">
                    <a:lumMod val="65000"/>
                    <a:lumOff val="35000"/>
                  </a:prstClr>
                </a:solidFill>
              </a:rPr>
              <a:t>:</a:t>
            </a:r>
          </a:p>
          <a:p>
            <a:pPr marL="0" lvl="0" indent="0">
              <a:buClr>
                <a:srgbClr val="2C7C9F">
                  <a:lumMod val="60000"/>
                  <a:lumOff val="40000"/>
                </a:srgbClr>
              </a:buClr>
              <a:buNone/>
            </a:pPr>
            <a:r>
              <a:rPr lang="en-US" sz="2000" dirty="0"/>
              <a:t>“But now that Timothy has come to us from you, and brought us good news of your faith and love, and that you always have good remembrance of us, greatly desiring to see us, as we also to see you”								      </a:t>
            </a:r>
            <a:r>
              <a:rPr lang="en-US" sz="2000" dirty="0" smtClean="0"/>
              <a:t>  (</a:t>
            </a:r>
            <a:r>
              <a:rPr lang="en-US" sz="2000" dirty="0"/>
              <a:t>1 Thessalonians 3:6</a:t>
            </a:r>
            <a:r>
              <a:rPr lang="en-US" sz="2000" dirty="0" smtClean="0"/>
              <a:t>)</a:t>
            </a:r>
          </a:p>
          <a:p>
            <a:pPr marL="0" lvl="0" indent="0">
              <a:buClr>
                <a:srgbClr val="2C7C9F">
                  <a:lumMod val="60000"/>
                  <a:lumOff val="40000"/>
                </a:srgbClr>
              </a:buClr>
              <a:buNone/>
            </a:pPr>
            <a:r>
              <a:rPr lang="en-US" b="1" dirty="0"/>
              <a:t>Time and Place </a:t>
            </a:r>
            <a:r>
              <a:rPr lang="en-US" b="1" dirty="0" smtClean="0">
                <a:solidFill>
                  <a:prstClr val="black">
                    <a:lumMod val="65000"/>
                    <a:lumOff val="35000"/>
                  </a:prstClr>
                </a:solidFill>
              </a:rPr>
              <a:t>of </a:t>
            </a:r>
            <a:r>
              <a:rPr lang="en-US" b="1" dirty="0">
                <a:solidFill>
                  <a:prstClr val="black">
                    <a:lumMod val="65000"/>
                    <a:lumOff val="35000"/>
                  </a:prstClr>
                </a:solidFill>
              </a:rPr>
              <a:t>Writing:</a:t>
            </a:r>
          </a:p>
          <a:p>
            <a:pPr marL="0" indent="0">
              <a:buClr>
                <a:srgbClr val="2C7C9F">
                  <a:lumMod val="60000"/>
                  <a:lumOff val="40000"/>
                </a:srgbClr>
              </a:buClr>
              <a:buNone/>
            </a:pPr>
            <a:r>
              <a:rPr lang="en-US" sz="2000" dirty="0" smtClean="0">
                <a:solidFill>
                  <a:prstClr val="black">
                    <a:lumMod val="65000"/>
                    <a:lumOff val="35000"/>
                  </a:prstClr>
                </a:solidFill>
              </a:rPr>
              <a:t>+ The 1</a:t>
            </a:r>
            <a:r>
              <a:rPr lang="en-US" sz="2000" baseline="30000" dirty="0" smtClean="0">
                <a:solidFill>
                  <a:prstClr val="black">
                    <a:lumMod val="65000"/>
                    <a:lumOff val="35000"/>
                  </a:prstClr>
                </a:solidFill>
              </a:rPr>
              <a:t>st</a:t>
            </a:r>
            <a:r>
              <a:rPr lang="en-US" sz="2000" dirty="0" smtClean="0">
                <a:solidFill>
                  <a:prstClr val="black">
                    <a:lumMod val="65000"/>
                    <a:lumOff val="35000"/>
                  </a:prstClr>
                </a:solidFill>
              </a:rPr>
              <a:t> epistle to the Thessalonians is considered to be the first epistle St. Paul wrote, and most of the scholars claim it also to be the first…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book written in the New Testament. St. Paul wrote it around the latter part of the year </a:t>
            </a:r>
            <a:r>
              <a:rPr lang="en-US" sz="2000" dirty="0" smtClean="0">
                <a:solidFill>
                  <a:prstClr val="black">
                    <a:lumMod val="65000"/>
                    <a:lumOff val="35000"/>
                  </a:prstClr>
                </a:solidFill>
              </a:rPr>
              <a:t>52</a:t>
            </a:r>
            <a:r>
              <a:rPr lang="en-US" sz="2000" dirty="0">
                <a:solidFill>
                  <a:prstClr val="black">
                    <a:lumMod val="65000"/>
                    <a:lumOff val="35000"/>
                  </a:prstClr>
                </a:solidFill>
              </a:rPr>
              <a:t> </a:t>
            </a:r>
            <a:r>
              <a:rPr lang="en-US" sz="2000" dirty="0" smtClean="0">
                <a:solidFill>
                  <a:prstClr val="black">
                    <a:lumMod val="65000"/>
                    <a:lumOff val="35000"/>
                  </a:prstClr>
                </a:solidFill>
              </a:rPr>
              <a:t>A.D., during </a:t>
            </a:r>
            <a:r>
              <a:rPr lang="en-US" sz="2000" dirty="0">
                <a:solidFill>
                  <a:prstClr val="black">
                    <a:lumMod val="65000"/>
                    <a:lumOff val="35000"/>
                  </a:prstClr>
                </a:solidFill>
              </a:rPr>
              <a:t>his 2</a:t>
            </a:r>
            <a:r>
              <a:rPr lang="en-US" sz="2000" baseline="30000" dirty="0">
                <a:solidFill>
                  <a:prstClr val="black">
                    <a:lumMod val="65000"/>
                    <a:lumOff val="35000"/>
                  </a:prstClr>
                </a:solidFill>
              </a:rPr>
              <a:t>nd</a:t>
            </a:r>
            <a:r>
              <a:rPr lang="en-US" sz="2000" dirty="0">
                <a:solidFill>
                  <a:prstClr val="black">
                    <a:lumMod val="65000"/>
                    <a:lumOff val="35000"/>
                  </a:prstClr>
                </a:solidFill>
              </a:rPr>
              <a:t> missionary trip. </a:t>
            </a:r>
            <a:endParaRPr lang="en-US" sz="2000" dirty="0" smtClean="0">
              <a:solidFill>
                <a:prstClr val="black">
                  <a:lumMod val="65000"/>
                  <a:lumOff val="35000"/>
                </a:prstClr>
              </a:solidFill>
            </a:endParaRPr>
          </a:p>
          <a:p>
            <a:pPr marL="0" lvl="0" indent="0">
              <a:buClr>
                <a:srgbClr val="2C7C9F">
                  <a:lumMod val="60000"/>
                  <a:lumOff val="40000"/>
                </a:srgbClr>
              </a:buClr>
              <a:buNone/>
            </a:pPr>
            <a:r>
              <a:rPr lang="en-US" sz="2000" dirty="0" smtClean="0">
                <a:solidFill>
                  <a:prstClr val="black">
                    <a:lumMod val="65000"/>
                    <a:lumOff val="35000"/>
                  </a:prstClr>
                </a:solidFill>
              </a:rPr>
              <a:t>+ It </a:t>
            </a:r>
            <a:r>
              <a:rPr lang="en-US" sz="2000" dirty="0">
                <a:solidFill>
                  <a:prstClr val="black">
                    <a:lumMod val="65000"/>
                    <a:lumOff val="35000"/>
                  </a:prstClr>
                </a:solidFill>
              </a:rPr>
              <a:t>was written out of Corinth, where he was accompanied by Silas and Timothy.</a:t>
            </a:r>
          </a:p>
          <a:p>
            <a:pPr marL="0" lvl="0" indent="0">
              <a:buClr>
                <a:srgbClr val="2C7C9F">
                  <a:lumMod val="60000"/>
                  <a:lumOff val="40000"/>
                </a:srgbClr>
              </a:buClr>
              <a:buNone/>
            </a:pPr>
            <a:r>
              <a:rPr lang="en-US" b="1" dirty="0" smtClean="0">
                <a:solidFill>
                  <a:prstClr val="black">
                    <a:lumMod val="65000"/>
                    <a:lumOff val="35000"/>
                  </a:prstClr>
                </a:solidFill>
              </a:rPr>
              <a:t>Purpose of </a:t>
            </a:r>
            <a:r>
              <a:rPr lang="en-US" b="1" dirty="0" smtClean="0">
                <a:solidFill>
                  <a:prstClr val="black">
                    <a:lumMod val="65000"/>
                    <a:lumOff val="35000"/>
                  </a:prstClr>
                </a:solidFill>
              </a:rPr>
              <a:t>Writing:</a:t>
            </a:r>
            <a:endParaRPr lang="en-US" b="1" dirty="0">
              <a:solidFill>
                <a:prstClr val="black">
                  <a:lumMod val="65000"/>
                  <a:lumOff val="35000"/>
                </a:prstClr>
              </a:solidFill>
            </a:endParaRP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To </a:t>
            </a:r>
            <a:r>
              <a:rPr lang="en-US" sz="2000" i="1" u="sng" dirty="0" smtClean="0">
                <a:solidFill>
                  <a:prstClr val="black">
                    <a:lumMod val="65000"/>
                    <a:lumOff val="35000"/>
                  </a:prstClr>
                </a:solidFill>
              </a:rPr>
              <a:t>Praise </a:t>
            </a:r>
            <a:r>
              <a:rPr lang="en-US" sz="2000" i="1" u="sng" dirty="0">
                <a:solidFill>
                  <a:prstClr val="black">
                    <a:lumMod val="65000"/>
                    <a:lumOff val="35000"/>
                  </a:prstClr>
                </a:solidFill>
              </a:rPr>
              <a:t>them for their </a:t>
            </a:r>
            <a:r>
              <a:rPr lang="en-US" sz="2000" i="1" u="sng" dirty="0" smtClean="0">
                <a:solidFill>
                  <a:prstClr val="black">
                    <a:lumMod val="65000"/>
                    <a:lumOff val="35000"/>
                  </a:prstClr>
                </a:solidFill>
              </a:rPr>
              <a:t>Steadfastness </a:t>
            </a:r>
            <a:r>
              <a:rPr lang="en-US" sz="2000" i="1" u="sng" dirty="0">
                <a:solidFill>
                  <a:prstClr val="black">
                    <a:lumMod val="65000"/>
                    <a:lumOff val="35000"/>
                  </a:prstClr>
                </a:solidFill>
              </a:rPr>
              <a:t>u</a:t>
            </a:r>
            <a:r>
              <a:rPr lang="en-US" sz="2000" i="1" u="sng" dirty="0" smtClean="0">
                <a:solidFill>
                  <a:prstClr val="black">
                    <a:lumMod val="65000"/>
                    <a:lumOff val="35000"/>
                  </a:prstClr>
                </a:solidFill>
              </a:rPr>
              <a:t>nder Persecution</a:t>
            </a:r>
            <a:r>
              <a:rPr lang="en-US" sz="2000" i="1" u="sng" dirty="0">
                <a:solidFill>
                  <a:prstClr val="black">
                    <a:lumMod val="65000"/>
                    <a:lumOff val="35000"/>
                  </a:prstClr>
                </a:solidFill>
              </a:rPr>
              <a:t>:</a:t>
            </a:r>
          </a:p>
          <a:p>
            <a:pPr marL="0" indent="0">
              <a:buNone/>
            </a:pPr>
            <a:r>
              <a:rPr lang="en-US" sz="2000" dirty="0">
                <a:solidFill>
                  <a:prstClr val="black">
                    <a:lumMod val="65000"/>
                    <a:lumOff val="35000"/>
                  </a:prstClr>
                </a:solidFill>
              </a:rPr>
              <a:t>“So that you became examples to all in Macedonia and Achaia </a:t>
            </a:r>
            <a:r>
              <a:rPr lang="en-US" sz="2000" dirty="0" smtClean="0">
                <a:solidFill>
                  <a:prstClr val="black">
                    <a:lumMod val="65000"/>
                    <a:lumOff val="35000"/>
                  </a:prstClr>
                </a:solidFill>
              </a:rPr>
              <a:t>who </a:t>
            </a:r>
            <a:r>
              <a:rPr lang="en-US" sz="2000" dirty="0"/>
              <a:t>believe. For from you the word of the Lord has sounded forth, not only in Macedonia and Achaia, but also in every place. Your faith toward God has gone out, so that we do not need to say anything”									     </a:t>
            </a:r>
            <a:r>
              <a:rPr lang="en-US" sz="2000" dirty="0" smtClean="0"/>
              <a:t>(</a:t>
            </a:r>
            <a:r>
              <a:rPr lang="en-US" sz="2000" dirty="0"/>
              <a:t>1 Thessalonians 1:7-8</a:t>
            </a:r>
            <a:r>
              <a:rPr lang="en-US" sz="2000" dirty="0" smtClean="0"/>
              <a:t>)</a:t>
            </a:r>
            <a:endParaRPr lang="en-US" sz="2000" dirty="0"/>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2. </a:t>
            </a:r>
            <a:r>
              <a:rPr lang="en-US" sz="2000" i="1" u="sng" dirty="0"/>
              <a:t>To Instruct them Concerning Holy Living:</a:t>
            </a:r>
          </a:p>
          <a:p>
            <a:pPr marL="0" indent="0">
              <a:buNone/>
            </a:pPr>
            <a:r>
              <a:rPr lang="en-US" sz="2000" dirty="0"/>
              <a:t>“Finally then, brethren, we urge and exhort in the Lord Jesus that </a:t>
            </a:r>
            <a:r>
              <a:rPr lang="en-US" sz="2000" dirty="0" smtClean="0"/>
              <a:t>you</a:t>
            </a:r>
            <a:r>
              <a:rPr lang="en-US" sz="2000" dirty="0"/>
              <a:t> </a:t>
            </a:r>
            <a:r>
              <a:rPr lang="en-US" sz="2000" dirty="0" smtClean="0"/>
              <a:t>should </a:t>
            </a:r>
            <a:r>
              <a:rPr lang="en-US" sz="2000" dirty="0"/>
              <a:t>abound more and more, just as you received from us how you ought to walk and to please God”		    									      </a:t>
            </a:r>
            <a:r>
              <a:rPr lang="en-US" sz="2000" dirty="0" smtClean="0"/>
              <a:t>  (</a:t>
            </a:r>
            <a:r>
              <a:rPr lang="en-US" sz="2000" dirty="0"/>
              <a:t>1 Thessalonians 4:1)</a:t>
            </a:r>
          </a:p>
          <a:p>
            <a:pPr marL="0" indent="0">
              <a:buNone/>
            </a:pPr>
            <a:r>
              <a:rPr lang="en-US" sz="2000" i="1" dirty="0"/>
              <a:t>3. </a:t>
            </a:r>
            <a:r>
              <a:rPr lang="en-US" sz="2000" i="1" u="sng" dirty="0"/>
              <a:t>To </a:t>
            </a:r>
            <a:r>
              <a:rPr lang="en-US" sz="2000" i="1" u="sng" dirty="0" smtClean="0"/>
              <a:t>Comfort </a:t>
            </a:r>
            <a:r>
              <a:rPr lang="en-US" sz="2000" i="1" u="sng" dirty="0"/>
              <a:t>them </a:t>
            </a:r>
            <a:r>
              <a:rPr lang="en-US" sz="2000" i="1" u="sng" dirty="0" smtClean="0"/>
              <a:t>by Talking </a:t>
            </a:r>
            <a:r>
              <a:rPr lang="en-US" sz="2000" i="1" u="sng" dirty="0"/>
              <a:t>about the </a:t>
            </a:r>
            <a:r>
              <a:rPr lang="en-US" sz="2000" i="1" u="sng" dirty="0" smtClean="0"/>
              <a:t>Second </a:t>
            </a:r>
            <a:r>
              <a:rPr lang="en-US" sz="2000" i="1" u="sng" dirty="0"/>
              <a:t>C</a:t>
            </a:r>
            <a:r>
              <a:rPr lang="en-US" sz="2000" i="1" u="sng" dirty="0" smtClean="0"/>
              <a:t>oming </a:t>
            </a:r>
            <a:r>
              <a:rPr lang="en-US" sz="2000" i="1" u="sng" dirty="0"/>
              <a:t>of the Lord Christ:</a:t>
            </a:r>
          </a:p>
          <a:p>
            <a:pPr marL="0" indent="0">
              <a:buNone/>
            </a:pPr>
            <a:r>
              <a:rPr lang="en-US" sz="2000" dirty="0"/>
              <a:t>“For the Lord Himself will descend from heaven with a shout, with the voice of an archangel, and with the trumpet of God… And thus we shall always be with the Lord. Therefore comfort one another with these words”						</a:t>
            </a:r>
            <a:r>
              <a:rPr lang="en-US" sz="2000" dirty="0" smtClean="0"/>
              <a:t> (</a:t>
            </a:r>
            <a:r>
              <a:rPr lang="en-US" sz="2000" dirty="0"/>
              <a:t>1 Thessalonians 4:16-18</a:t>
            </a:r>
            <a:r>
              <a:rPr lang="en-US" sz="2000" dirty="0" smtClean="0"/>
              <a:t>)</a:t>
            </a:r>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98" y="109495"/>
            <a:ext cx="8484805"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to </a:t>
            </a:r>
            <a:r>
              <a:rPr lang="en-US" dirty="0" smtClean="0">
                <a:latin typeface="Times New Roman"/>
                <a:cs typeface="Times New Roman"/>
              </a:rPr>
              <a:t>the Thessalonians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Theme of the Epistle:</a:t>
            </a:r>
          </a:p>
          <a:p>
            <a:pPr marL="0" lvl="0" indent="0">
              <a:buClr>
                <a:srgbClr val="2C7C9F">
                  <a:lumMod val="60000"/>
                  <a:lumOff val="40000"/>
                </a:srgbClr>
              </a:buClr>
              <a:buNone/>
            </a:pPr>
            <a:r>
              <a:rPr lang="en-US" sz="2000" dirty="0" smtClean="0">
                <a:solidFill>
                  <a:prstClr val="black">
                    <a:lumMod val="65000"/>
                    <a:lumOff val="35000"/>
                  </a:prstClr>
                </a:solidFill>
              </a:rPr>
              <a:t>‘The </a:t>
            </a:r>
            <a:r>
              <a:rPr lang="en-US" sz="2000" dirty="0">
                <a:solidFill>
                  <a:prstClr val="black">
                    <a:lumMod val="65000"/>
                    <a:lumOff val="35000"/>
                  </a:prstClr>
                </a:solidFill>
              </a:rPr>
              <a:t>Second Coming of Christ is Our </a:t>
            </a:r>
            <a:r>
              <a:rPr lang="en-US" sz="2000" dirty="0" smtClean="0">
                <a:solidFill>
                  <a:prstClr val="black">
                    <a:lumMod val="65000"/>
                    <a:lumOff val="35000"/>
                  </a:prstClr>
                </a:solidFill>
              </a:rPr>
              <a:t>Hope’:</a:t>
            </a:r>
            <a:endParaRPr lang="en-US" sz="2000"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 This book is unique in that every chapter ends with a reference to </a:t>
            </a:r>
            <a:r>
              <a:rPr lang="en-US" sz="2000" dirty="0" smtClean="0">
                <a:solidFill>
                  <a:prstClr val="black">
                    <a:lumMod val="65000"/>
                    <a:lumOff val="35000"/>
                  </a:prstClr>
                </a:solidFill>
              </a:rPr>
              <a:t>the</a:t>
            </a:r>
            <a:r>
              <a:rPr lang="en-US" sz="2000" dirty="0">
                <a:solidFill>
                  <a:prstClr val="black">
                    <a:lumMod val="65000"/>
                    <a:lumOff val="35000"/>
                  </a:prstClr>
                </a:solidFill>
              </a:rPr>
              <a:t> </a:t>
            </a:r>
            <a:r>
              <a:rPr lang="en-US" sz="2000" dirty="0" smtClean="0">
                <a:solidFill>
                  <a:prstClr val="black">
                    <a:lumMod val="65000"/>
                    <a:lumOff val="35000"/>
                  </a:prstClr>
                </a:solidFill>
              </a:rPr>
              <a:t>second </a:t>
            </a:r>
            <a:r>
              <a:rPr lang="en-US" sz="2000" dirty="0">
                <a:solidFill>
                  <a:prstClr val="black">
                    <a:lumMod val="65000"/>
                    <a:lumOff val="35000"/>
                  </a:prstClr>
                </a:solidFill>
              </a:rPr>
              <a:t>coming of the Lord Christ.</a:t>
            </a:r>
          </a:p>
          <a:p>
            <a:pPr marL="0" lvl="0" indent="0">
              <a:buClr>
                <a:srgbClr val="2C7C9F">
                  <a:lumMod val="60000"/>
                  <a:lumOff val="40000"/>
                </a:srgbClr>
              </a:buClr>
              <a:buNone/>
            </a:pPr>
            <a:r>
              <a:rPr lang="en-US" sz="2000" dirty="0" smtClean="0">
                <a:solidFill>
                  <a:prstClr val="black">
                    <a:lumMod val="65000"/>
                    <a:lumOff val="35000"/>
                  </a:prstClr>
                </a:solidFill>
              </a:rPr>
              <a:t>- </a:t>
            </a:r>
            <a:r>
              <a:rPr lang="en-US" sz="2000" i="1" u="sng" dirty="0" smtClean="0">
                <a:solidFill>
                  <a:prstClr val="black">
                    <a:lumMod val="65000"/>
                    <a:lumOff val="35000"/>
                  </a:prstClr>
                </a:solidFill>
              </a:rPr>
              <a:t>The </a:t>
            </a:r>
            <a:r>
              <a:rPr lang="en-US" sz="2000" i="1" u="sng" dirty="0">
                <a:solidFill>
                  <a:prstClr val="black">
                    <a:lumMod val="65000"/>
                    <a:lumOff val="35000"/>
                  </a:prstClr>
                </a:solidFill>
              </a:rPr>
              <a:t>Lord’s Second Coming in the Epistle:</a:t>
            </a:r>
          </a:p>
          <a:p>
            <a:pPr marL="0" lvl="0" indent="0">
              <a:buClr>
                <a:srgbClr val="2C7C9F">
                  <a:lumMod val="60000"/>
                  <a:lumOff val="40000"/>
                </a:srgbClr>
              </a:buClr>
              <a:buNone/>
            </a:pPr>
            <a:r>
              <a:rPr lang="en-US" sz="2000" i="1" dirty="0">
                <a:solidFill>
                  <a:prstClr val="black">
                    <a:lumMod val="65000"/>
                    <a:lumOff val="35000"/>
                  </a:prstClr>
                </a:solidFill>
              </a:rPr>
              <a:t>1. Christ’s  Second Coming is a motive for change and personal renewal:</a:t>
            </a:r>
          </a:p>
          <a:p>
            <a:pPr marL="0" lvl="0" indent="0">
              <a:buClr>
                <a:srgbClr val="2C7C9F">
                  <a:lumMod val="60000"/>
                  <a:lumOff val="40000"/>
                </a:srgbClr>
              </a:buClr>
              <a:buNone/>
            </a:pPr>
            <a:r>
              <a:rPr lang="en-US" sz="2000" dirty="0">
                <a:solidFill>
                  <a:prstClr val="black">
                    <a:lumMod val="65000"/>
                    <a:lumOff val="35000"/>
                  </a:prstClr>
                </a:solidFill>
              </a:rPr>
              <a:t>“And how you turned to God from idols to serve the living and true God, and to wait for His Son from heaven, whom He raised from the dead, even Jesus who delivers us from the wrath to come”									   </a:t>
            </a:r>
            <a:r>
              <a:rPr lang="en-US" sz="2000" dirty="0" smtClean="0">
                <a:solidFill>
                  <a:prstClr val="black">
                    <a:lumMod val="65000"/>
                    <a:lumOff val="35000"/>
                  </a:prstClr>
                </a:solidFill>
              </a:rPr>
              <a:t>(</a:t>
            </a:r>
            <a:r>
              <a:rPr lang="en-US" sz="2000" dirty="0">
                <a:solidFill>
                  <a:prstClr val="black">
                    <a:lumMod val="65000"/>
                    <a:lumOff val="35000"/>
                  </a:prstClr>
                </a:solidFill>
              </a:rPr>
              <a:t>1 Thessalonians 1:9-10</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22039951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1044</TotalTime>
  <Words>938</Words>
  <Application>Microsoft Macintosh PowerPoint</Application>
  <PresentationFormat>On-screen Show (4:3)</PresentationFormat>
  <Paragraphs>108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Breeze</vt:lpstr>
      <vt:lpstr>The First Epistle of  St. Paul the Apostle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lpstr>The 1st Epistle to the Thessalonians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First Epistle of  our Teacher St. Paul to the Thessalonians</dc:title>
  <dc:creator>Amir</dc:creator>
  <cp:lastModifiedBy>Amir</cp:lastModifiedBy>
  <cp:revision>120</cp:revision>
  <dcterms:created xsi:type="dcterms:W3CDTF">2013-06-14T21:12:22Z</dcterms:created>
  <dcterms:modified xsi:type="dcterms:W3CDTF">2017-06-10T22:15:28Z</dcterms:modified>
</cp:coreProperties>
</file>