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69" r:id="rId3"/>
    <p:sldId id="270" r:id="rId4"/>
    <p:sldId id="271" r:id="rId5"/>
    <p:sldId id="272" r:id="rId6"/>
    <p:sldId id="273" r:id="rId7"/>
    <p:sldId id="274" r:id="rId8"/>
    <p:sldId id="275" r:id="rId9"/>
    <p:sldId id="276" r:id="rId10"/>
    <p:sldId id="27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19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a:solidFill>
                  <a:srgbClr val="2C7C9F"/>
                </a:solidFill>
                <a:latin typeface="Times New Roman"/>
                <a:cs typeface="Times New Roman"/>
              </a:rPr>
              <a:t>The Second Epistle 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the Thessalonians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642306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23" y="109495"/>
            <a:ext cx="8577355" cy="1336956"/>
          </a:xfrm>
        </p:spPr>
        <p:txBody>
          <a:bodyPr/>
          <a:lstStyle/>
          <a:p>
            <a:r>
              <a:rPr lang="en-US" dirty="0">
                <a:latin typeface="Times New Roman"/>
                <a:cs typeface="Times New Roman"/>
              </a:rPr>
              <a:t>The 2</a:t>
            </a:r>
            <a:r>
              <a:rPr lang="en-US" baseline="30000" dirty="0">
                <a:latin typeface="Times New Roman"/>
                <a:cs typeface="Times New Roman"/>
              </a:rPr>
              <a:t>nd </a:t>
            </a:r>
            <a:r>
              <a:rPr lang="en-US" dirty="0">
                <a:latin typeface="Times New Roman"/>
                <a:cs typeface="Times New Roman"/>
              </a:rPr>
              <a:t>Epistle to the Thessalonians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t>“Now may the Lord of peace Himself give you peace always in every way. The Lord be with you all”												     </a:t>
            </a:r>
            <a:r>
              <a:rPr lang="en-US" sz="2000" dirty="0" smtClean="0"/>
              <a:t> (</a:t>
            </a:r>
            <a:r>
              <a:rPr lang="en-US" sz="2000" dirty="0"/>
              <a:t>2 Thessalonians 3:16)</a:t>
            </a:r>
          </a:p>
          <a:p>
            <a:pPr marL="0" indent="0">
              <a:buNone/>
            </a:pPr>
            <a:r>
              <a:rPr lang="en-US" sz="2000" dirty="0"/>
              <a:t>“The salutation of Paul with my own hand, which is a sign in every epistle; so I write”														     </a:t>
            </a:r>
            <a:r>
              <a:rPr lang="en-US" sz="2000" dirty="0" smtClean="0"/>
              <a:t> (</a:t>
            </a:r>
            <a:r>
              <a:rPr lang="en-US" sz="2000" dirty="0"/>
              <a:t>2 Thessalonians 3:17</a:t>
            </a:r>
            <a:r>
              <a:rPr lang="en-US" sz="2000" dirty="0" smtClean="0"/>
              <a:t>)</a:t>
            </a:r>
            <a:endParaRPr lang="en-US" sz="2000" dirty="0"/>
          </a:p>
        </p:txBody>
      </p:sp>
    </p:spTree>
    <p:extLst>
      <p:ext uri="{BB962C8B-B14F-4D97-AF65-F5344CB8AC3E}">
        <p14:creationId xmlns:p14="http://schemas.microsoft.com/office/powerpoint/2010/main" val="24319841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23" y="109495"/>
            <a:ext cx="8577355" cy="1336956"/>
          </a:xfrm>
        </p:spPr>
        <p:txBody>
          <a:bodyPr/>
          <a:lstStyle/>
          <a:p>
            <a:r>
              <a:rPr lang="en-US" dirty="0">
                <a:latin typeface="Times New Roman"/>
                <a:cs typeface="Times New Roman"/>
              </a:rPr>
              <a:t>The </a:t>
            </a:r>
            <a:r>
              <a:rPr lang="en-US" dirty="0" smtClean="0">
                <a:latin typeface="Times New Roman"/>
                <a:cs typeface="Times New Roman"/>
              </a:rPr>
              <a:t>2</a:t>
            </a:r>
            <a:r>
              <a:rPr lang="en-US" baseline="30000" dirty="0" smtClean="0">
                <a:latin typeface="Times New Roman"/>
                <a:cs typeface="Times New Roman"/>
              </a:rPr>
              <a:t>nd </a:t>
            </a:r>
            <a:r>
              <a:rPr lang="en-US" dirty="0">
                <a:latin typeface="Times New Roman"/>
                <a:cs typeface="Times New Roman"/>
              </a:rPr>
              <a:t>Epistle to the Thessalonians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t>Time and Place </a:t>
            </a:r>
            <a:r>
              <a:rPr lang="en-US" b="1" dirty="0" smtClean="0">
                <a:solidFill>
                  <a:prstClr val="black">
                    <a:lumMod val="65000"/>
                    <a:lumOff val="35000"/>
                  </a:prstClr>
                </a:solidFill>
              </a:rPr>
              <a:t>of </a:t>
            </a:r>
            <a:r>
              <a:rPr lang="en-US" b="1" dirty="0">
                <a:solidFill>
                  <a:prstClr val="black">
                    <a:lumMod val="65000"/>
                    <a:lumOff val="35000"/>
                  </a:prstClr>
                </a:solidFill>
              </a:rPr>
              <a:t>Writing:</a:t>
            </a:r>
          </a:p>
          <a:p>
            <a:pPr marL="0" indent="0">
              <a:buNone/>
            </a:pPr>
            <a:r>
              <a:rPr lang="en-US" sz="2000" dirty="0" smtClean="0"/>
              <a:t>+ The </a:t>
            </a:r>
            <a:r>
              <a:rPr lang="en-US" sz="2000" dirty="0"/>
              <a:t>2</a:t>
            </a:r>
            <a:r>
              <a:rPr lang="en-US" sz="2000" baseline="30000" dirty="0"/>
              <a:t>nd</a:t>
            </a:r>
            <a:r>
              <a:rPr lang="en-US" sz="2000" dirty="0"/>
              <a:t> epistle to the Thessalonians was written a few months after the 1</a:t>
            </a:r>
            <a:r>
              <a:rPr lang="en-US" sz="2000" baseline="30000" dirty="0"/>
              <a:t>st</a:t>
            </a:r>
            <a:r>
              <a:rPr lang="en-US" sz="2000" dirty="0"/>
              <a:t> epistle in the year 53 A.D., while St. Paul was still in Corinth.</a:t>
            </a:r>
          </a:p>
          <a:p>
            <a:pPr marL="0" indent="0">
              <a:buNone/>
            </a:pPr>
            <a:r>
              <a:rPr lang="en-US" b="1" dirty="0"/>
              <a:t>Purpose </a:t>
            </a:r>
            <a:r>
              <a:rPr lang="en-US" b="1" dirty="0" smtClean="0"/>
              <a:t>of </a:t>
            </a:r>
            <a:r>
              <a:rPr lang="en-US" b="1" dirty="0" smtClean="0"/>
              <a:t>Writing:</a:t>
            </a:r>
            <a:endParaRPr lang="en-US" b="1" dirty="0"/>
          </a:p>
          <a:p>
            <a:pPr marL="0" indent="0">
              <a:buNone/>
            </a:pPr>
            <a:r>
              <a:rPr lang="en-US" sz="2000" i="1" dirty="0"/>
              <a:t>1. </a:t>
            </a:r>
            <a:r>
              <a:rPr lang="en-US" sz="2000" i="1" u="sng" dirty="0"/>
              <a:t>Encouraging the </a:t>
            </a:r>
            <a:r>
              <a:rPr lang="en-US" sz="2000" i="1" u="sng" dirty="0" smtClean="0"/>
              <a:t>Believers </a:t>
            </a:r>
            <a:r>
              <a:rPr lang="en-US" sz="2000" i="1" u="sng" dirty="0"/>
              <a:t>in their </a:t>
            </a:r>
            <a:r>
              <a:rPr lang="en-US" sz="2000" i="1" u="sng" dirty="0" smtClean="0"/>
              <a:t>Steadfastness under Persecution</a:t>
            </a:r>
            <a:r>
              <a:rPr lang="en-US" sz="2000" i="1" u="sng" dirty="0"/>
              <a:t>:</a:t>
            </a:r>
          </a:p>
          <a:p>
            <a:pPr marL="0" indent="0">
              <a:buNone/>
            </a:pPr>
            <a:r>
              <a:rPr lang="en-US" sz="2000" dirty="0"/>
              <a:t>“So that we ourselves boast of you among the churches of God for your patience and faith in all your persecutions and tribulations that you endure, which is manifest evidence of the righteous judgment of God, that you may be counted worthy of the kingdom of God, for which you also suffer”														     </a:t>
            </a:r>
            <a:r>
              <a:rPr lang="en-US" sz="2000" dirty="0" smtClean="0"/>
              <a:t>(</a:t>
            </a:r>
            <a:r>
              <a:rPr lang="en-US" sz="2000" dirty="0"/>
              <a:t>2 Thessalonians 1:4-5</a:t>
            </a:r>
            <a:r>
              <a:rPr lang="en-US" sz="2000" dirty="0" smtClean="0"/>
              <a:t>)</a:t>
            </a:r>
          </a:p>
        </p:txBody>
      </p:sp>
    </p:spTree>
    <p:extLst>
      <p:ext uri="{BB962C8B-B14F-4D97-AF65-F5344CB8AC3E}">
        <p14:creationId xmlns:p14="http://schemas.microsoft.com/office/powerpoint/2010/main" val="37919645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300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wipe(down)">
                                      <p:cBhvr>
                                        <p:cTn id="38" dur="507">
                                          <p:stCondLst>
                                            <p:cond delay="0"/>
                                          </p:stCondLst>
                                        </p:cTn>
                                        <p:tgtEl>
                                          <p:spTgt spid="3">
                                            <p:txEl>
                                              <p:pRg st="2" end="2"/>
                                            </p:txEl>
                                          </p:spTgt>
                                        </p:tgtEl>
                                      </p:cBhvr>
                                    </p:animEffect>
                                    <p:anim calcmode="lin" valueType="num">
                                      <p:cBhvr>
                                        <p:cTn id="39"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0"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1"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2"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3"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44" dur="23">
                                          <p:stCondLst>
                                            <p:cond delay="569"/>
                                          </p:stCondLst>
                                        </p:cTn>
                                        <p:tgtEl>
                                          <p:spTgt spid="3">
                                            <p:txEl>
                                              <p:pRg st="2" end="2"/>
                                            </p:txEl>
                                          </p:spTgt>
                                        </p:tgtEl>
                                      </p:cBhvr>
                                      <p:to x="100000" y="60000"/>
                                    </p:animScale>
                                    <p:animScale>
                                      <p:cBhvr>
                                        <p:cTn id="45" dur="145" decel="50000">
                                          <p:stCondLst>
                                            <p:cond delay="592"/>
                                          </p:stCondLst>
                                        </p:cTn>
                                        <p:tgtEl>
                                          <p:spTgt spid="3">
                                            <p:txEl>
                                              <p:pRg st="2" end="2"/>
                                            </p:txEl>
                                          </p:spTgt>
                                        </p:tgtEl>
                                      </p:cBhvr>
                                      <p:to x="100000" y="100000"/>
                                    </p:animScale>
                                    <p:animScale>
                                      <p:cBhvr>
                                        <p:cTn id="46" dur="23">
                                          <p:stCondLst>
                                            <p:cond delay="1148"/>
                                          </p:stCondLst>
                                        </p:cTn>
                                        <p:tgtEl>
                                          <p:spTgt spid="3">
                                            <p:txEl>
                                              <p:pRg st="2" end="2"/>
                                            </p:txEl>
                                          </p:spTgt>
                                        </p:tgtEl>
                                      </p:cBhvr>
                                      <p:to x="100000" y="80000"/>
                                    </p:animScale>
                                    <p:animScale>
                                      <p:cBhvr>
                                        <p:cTn id="47" dur="145" decel="50000">
                                          <p:stCondLst>
                                            <p:cond delay="1171"/>
                                          </p:stCondLst>
                                        </p:cTn>
                                        <p:tgtEl>
                                          <p:spTgt spid="3">
                                            <p:txEl>
                                              <p:pRg st="2" end="2"/>
                                            </p:txEl>
                                          </p:spTgt>
                                        </p:tgtEl>
                                      </p:cBhvr>
                                      <p:to x="100000" y="100000"/>
                                    </p:animScale>
                                    <p:animScale>
                                      <p:cBhvr>
                                        <p:cTn id="48" dur="23">
                                          <p:stCondLst>
                                            <p:cond delay="1437"/>
                                          </p:stCondLst>
                                        </p:cTn>
                                        <p:tgtEl>
                                          <p:spTgt spid="3">
                                            <p:txEl>
                                              <p:pRg st="2" end="2"/>
                                            </p:txEl>
                                          </p:spTgt>
                                        </p:tgtEl>
                                      </p:cBhvr>
                                      <p:to x="100000" y="90000"/>
                                    </p:animScale>
                                    <p:animScale>
                                      <p:cBhvr>
                                        <p:cTn id="49" dur="145" decel="50000">
                                          <p:stCondLst>
                                            <p:cond delay="1459"/>
                                          </p:stCondLst>
                                        </p:cTn>
                                        <p:tgtEl>
                                          <p:spTgt spid="3">
                                            <p:txEl>
                                              <p:pRg st="2" end="2"/>
                                            </p:txEl>
                                          </p:spTgt>
                                        </p:tgtEl>
                                      </p:cBhvr>
                                      <p:to x="100000" y="100000"/>
                                    </p:animScale>
                                    <p:animScale>
                                      <p:cBhvr>
                                        <p:cTn id="50" dur="23">
                                          <p:stCondLst>
                                            <p:cond delay="1582"/>
                                          </p:stCondLst>
                                        </p:cTn>
                                        <p:tgtEl>
                                          <p:spTgt spid="3">
                                            <p:txEl>
                                              <p:pRg st="2" end="2"/>
                                            </p:txEl>
                                          </p:spTgt>
                                        </p:tgtEl>
                                      </p:cBhvr>
                                      <p:to x="100000" y="95000"/>
                                    </p:animScale>
                                    <p:animScale>
                                      <p:cBhvr>
                                        <p:cTn id="51" dur="145" decel="50000">
                                          <p:stCondLst>
                                            <p:cond delay="1605"/>
                                          </p:stCondLst>
                                        </p:cTn>
                                        <p:tgtEl>
                                          <p:spTgt spid="3">
                                            <p:txEl>
                                              <p:pRg st="2" end="2"/>
                                            </p:txEl>
                                          </p:spTgt>
                                        </p:tgtEl>
                                      </p:cBhvr>
                                      <p:to x="100000" y="100000"/>
                                    </p:animScale>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3">
                                            <p:txEl>
                                              <p:pRg st="3" end="3"/>
                                            </p:txEl>
                                          </p:spTgt>
                                        </p:tgtEl>
                                        <p:attrNameLst>
                                          <p:attrName>style.visibility</p:attrName>
                                        </p:attrNameLst>
                                      </p:cBhvr>
                                      <p:to>
                                        <p:strVal val="visible"/>
                                      </p:to>
                                    </p:set>
                                    <p:animEffect transition="in" filter="blinds(horizontal)">
                                      <p:cBhvr>
                                        <p:cTn id="56" dur="500"/>
                                        <p:tgtEl>
                                          <p:spTgt spid="3">
                                            <p:txEl>
                                              <p:pRg st="3" end="3"/>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blinds(horizontal)">
                                      <p:cBhvr>
                                        <p:cTn id="6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23" y="109495"/>
            <a:ext cx="8577355" cy="1336956"/>
          </a:xfrm>
        </p:spPr>
        <p:txBody>
          <a:bodyPr/>
          <a:lstStyle/>
          <a:p>
            <a:r>
              <a:rPr lang="en-US" dirty="0">
                <a:latin typeface="Times New Roman"/>
                <a:cs typeface="Times New Roman"/>
              </a:rPr>
              <a:t>The 2</a:t>
            </a:r>
            <a:r>
              <a:rPr lang="en-US" baseline="30000" dirty="0">
                <a:latin typeface="Times New Roman"/>
                <a:cs typeface="Times New Roman"/>
              </a:rPr>
              <a:t>nd </a:t>
            </a:r>
            <a:r>
              <a:rPr lang="en-US" dirty="0">
                <a:latin typeface="Times New Roman"/>
                <a:cs typeface="Times New Roman"/>
              </a:rPr>
              <a:t>Epistle to the Thessalonians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2. </a:t>
            </a:r>
            <a:r>
              <a:rPr lang="en-US" sz="2000" i="1" u="sng" dirty="0"/>
              <a:t>To </a:t>
            </a:r>
            <a:r>
              <a:rPr lang="en-US" sz="2000" i="1" u="sng" dirty="0" smtClean="0"/>
              <a:t>Correct </a:t>
            </a:r>
            <a:r>
              <a:rPr lang="en-US" sz="2000" i="1" u="sng" dirty="0"/>
              <a:t>their </a:t>
            </a:r>
            <a:r>
              <a:rPr lang="en-US" sz="2000" i="1" u="sng" dirty="0" smtClean="0"/>
              <a:t>Misunderstanding </a:t>
            </a:r>
            <a:r>
              <a:rPr lang="en-US" sz="2000" i="1" u="sng" dirty="0"/>
              <a:t>about the </a:t>
            </a:r>
            <a:r>
              <a:rPr lang="en-US" sz="2000" i="1" u="sng" dirty="0" smtClean="0"/>
              <a:t>Imminence </a:t>
            </a:r>
            <a:r>
              <a:rPr lang="en-US" sz="2000" i="1" u="sng" dirty="0"/>
              <a:t>of the Lord’s </a:t>
            </a:r>
            <a:r>
              <a:rPr lang="en-US" sz="2000" i="1" u="sng" dirty="0" smtClean="0"/>
              <a:t>Second </a:t>
            </a:r>
            <a:r>
              <a:rPr lang="en-US" sz="2000" i="1" u="sng" dirty="0"/>
              <a:t>C</a:t>
            </a:r>
            <a:r>
              <a:rPr lang="en-US" sz="2000" i="1" u="sng" dirty="0" smtClean="0"/>
              <a:t>oming</a:t>
            </a:r>
            <a:r>
              <a:rPr lang="en-US" sz="2000" i="1" u="sng" dirty="0"/>
              <a:t>:</a:t>
            </a:r>
          </a:p>
          <a:p>
            <a:pPr marL="0" indent="0">
              <a:buNone/>
            </a:pPr>
            <a:r>
              <a:rPr lang="en-US" sz="2000" dirty="0"/>
              <a:t>- The Thessalonians thought, from the 1</a:t>
            </a:r>
            <a:r>
              <a:rPr lang="en-US" sz="2000" baseline="30000" dirty="0"/>
              <a:t>st</a:t>
            </a:r>
            <a:r>
              <a:rPr lang="en-US" sz="2000" dirty="0"/>
              <a:t> epistle that the Day was very near, where some of them thus had stopped working. </a:t>
            </a:r>
          </a:p>
          <a:p>
            <a:pPr marL="0" indent="0">
              <a:buNone/>
            </a:pPr>
            <a:r>
              <a:rPr lang="en-US" sz="2000" dirty="0"/>
              <a:t>- St. Paul explained that the great falling must occur and the man of sin is to be revealed first before the Lord shall come.</a:t>
            </a:r>
          </a:p>
          <a:p>
            <a:pPr marL="0" indent="0">
              <a:buNone/>
            </a:pPr>
            <a:r>
              <a:rPr lang="en-US" sz="2000" dirty="0"/>
              <a:t>“Now, brethren, concerning the coming of our Lord Jesus Christ and our gathering together to Him, we ask you, not to be soon shaken in mind or troubled, either by spirit or by word or by letter, as if from us, as though the day of Christ had come”												    </a:t>
            </a:r>
            <a:r>
              <a:rPr lang="en-US" sz="2000" dirty="0" smtClean="0"/>
              <a:t> (</a:t>
            </a:r>
            <a:r>
              <a:rPr lang="en-US" sz="2000" dirty="0"/>
              <a:t>2 Thessalonians 2:1-2</a:t>
            </a:r>
            <a:r>
              <a:rPr lang="en-US" sz="2000" dirty="0" smtClean="0"/>
              <a:t>)</a:t>
            </a:r>
          </a:p>
          <a:p>
            <a:pPr marL="0" lvl="0" indent="0">
              <a:buClr>
                <a:srgbClr val="2C7C9F">
                  <a:lumMod val="60000"/>
                  <a:lumOff val="40000"/>
                </a:srgbClr>
              </a:buClr>
              <a:buNone/>
            </a:pPr>
            <a:r>
              <a:rPr lang="en-US" sz="2000" i="1" dirty="0">
                <a:solidFill>
                  <a:prstClr val="black">
                    <a:lumMod val="65000"/>
                    <a:lumOff val="35000"/>
                  </a:prstClr>
                </a:solidFill>
              </a:rPr>
              <a:t>3. </a:t>
            </a:r>
            <a:r>
              <a:rPr lang="en-US" sz="2000" i="1" u="sng" dirty="0">
                <a:solidFill>
                  <a:prstClr val="black">
                    <a:lumMod val="65000"/>
                    <a:lumOff val="35000"/>
                  </a:prstClr>
                </a:solidFill>
              </a:rPr>
              <a:t>Warning </a:t>
            </a:r>
            <a:r>
              <a:rPr lang="en-US" sz="2000" i="1" u="sng" dirty="0" smtClean="0">
                <a:solidFill>
                  <a:prstClr val="black">
                    <a:lumMod val="65000"/>
                    <a:lumOff val="35000"/>
                  </a:prstClr>
                </a:solidFill>
              </a:rPr>
              <a:t>Against </a:t>
            </a:r>
            <a:r>
              <a:rPr lang="en-US" sz="2000" i="1" u="sng" dirty="0">
                <a:solidFill>
                  <a:prstClr val="black">
                    <a:lumMod val="65000"/>
                    <a:lumOff val="35000"/>
                  </a:prstClr>
                </a:solidFill>
              </a:rPr>
              <a:t>I</a:t>
            </a:r>
            <a:r>
              <a:rPr lang="en-US" sz="2000" i="1" u="sng" dirty="0" smtClean="0">
                <a:solidFill>
                  <a:prstClr val="black">
                    <a:lumMod val="65000"/>
                    <a:lumOff val="35000"/>
                  </a:prstClr>
                </a:solidFill>
              </a:rPr>
              <a:t>dleness:</a:t>
            </a:r>
            <a:endParaRPr lang="en-US" sz="2000" i="1" u="sng" dirty="0">
              <a:solidFill>
                <a:prstClr val="black">
                  <a:lumMod val="65000"/>
                  <a:lumOff val="35000"/>
                </a:prstClr>
              </a:solidFill>
            </a:endParaRPr>
          </a:p>
        </p:txBody>
      </p:sp>
    </p:spTree>
    <p:extLst>
      <p:ext uri="{BB962C8B-B14F-4D97-AF65-F5344CB8AC3E}">
        <p14:creationId xmlns:p14="http://schemas.microsoft.com/office/powerpoint/2010/main" val="31449637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23" y="109495"/>
            <a:ext cx="8577355" cy="1336956"/>
          </a:xfrm>
        </p:spPr>
        <p:txBody>
          <a:bodyPr/>
          <a:lstStyle/>
          <a:p>
            <a:r>
              <a:rPr lang="en-US" dirty="0">
                <a:latin typeface="Times New Roman"/>
                <a:cs typeface="Times New Roman"/>
              </a:rPr>
              <a:t>The 2</a:t>
            </a:r>
            <a:r>
              <a:rPr lang="en-US" baseline="30000" dirty="0">
                <a:latin typeface="Times New Roman"/>
                <a:cs typeface="Times New Roman"/>
              </a:rPr>
              <a:t>nd </a:t>
            </a:r>
            <a:r>
              <a:rPr lang="en-US" dirty="0">
                <a:latin typeface="Times New Roman"/>
                <a:cs typeface="Times New Roman"/>
              </a:rPr>
              <a:t>Epistle to the Thessalonians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If anyone will not work, neither shall he eat”	       									     </a:t>
            </a:r>
            <a:r>
              <a:rPr lang="en-US" sz="2000" dirty="0" smtClean="0">
                <a:solidFill>
                  <a:prstClr val="black">
                    <a:lumMod val="65000"/>
                    <a:lumOff val="35000"/>
                  </a:prstClr>
                </a:solidFill>
              </a:rPr>
              <a:t> (</a:t>
            </a:r>
            <a:r>
              <a:rPr lang="en-US" sz="2000" dirty="0">
                <a:solidFill>
                  <a:prstClr val="black">
                    <a:lumMod val="65000"/>
                    <a:lumOff val="35000"/>
                  </a:prstClr>
                </a:solidFill>
              </a:rPr>
              <a:t>2 Thessalonians 3:10)</a:t>
            </a:r>
          </a:p>
          <a:p>
            <a:pPr marL="0" lvl="0" indent="0">
              <a:buClr>
                <a:srgbClr val="2C7C9F">
                  <a:lumMod val="60000"/>
                  <a:lumOff val="40000"/>
                </a:srgbClr>
              </a:buClr>
              <a:buNone/>
            </a:pPr>
            <a:r>
              <a:rPr lang="en-US" b="1" dirty="0"/>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Opening:</a:t>
            </a:r>
            <a:r>
              <a:rPr lang="en-US" sz="2200" dirty="0">
                <a:solidFill>
                  <a:prstClr val="black">
                    <a:lumMod val="65000"/>
                    <a:lumOff val="35000"/>
                  </a:prstClr>
                </a:solidFill>
              </a:rPr>
              <a:t> (</a:t>
            </a:r>
            <a:r>
              <a:rPr lang="en-US" sz="2200" dirty="0" smtClean="0">
                <a:solidFill>
                  <a:prstClr val="black">
                    <a:lumMod val="65000"/>
                    <a:lumOff val="35000"/>
                  </a:prstClr>
                </a:solidFill>
              </a:rPr>
              <a:t>Ch. 1</a:t>
            </a:r>
            <a:r>
              <a:rPr lang="en-US" sz="2200" dirty="0">
                <a:solidFill>
                  <a:prstClr val="black">
                    <a:lumMod val="65000"/>
                    <a:lumOff val="35000"/>
                  </a:prstClr>
                </a:solidFill>
              </a:rPr>
              <a:t>)</a:t>
            </a:r>
          </a:p>
          <a:p>
            <a:pPr marL="0" indent="0">
              <a:buNone/>
            </a:pPr>
            <a:r>
              <a:rPr lang="en-US" sz="2000" dirty="0">
                <a:solidFill>
                  <a:prstClr val="black">
                    <a:lumMod val="65000"/>
                    <a:lumOff val="35000"/>
                  </a:prstClr>
                </a:solidFill>
              </a:rPr>
              <a:t>“</a:t>
            </a:r>
            <a:r>
              <a:rPr lang="en-US" sz="2000" dirty="0"/>
              <a:t>Paul, Silvanus, and Timothy, to the church of the Thessalonians in God our Father and the Lord Jesus Christ”											      </a:t>
            </a:r>
            <a:r>
              <a:rPr lang="en-US" sz="2000" dirty="0" smtClean="0"/>
              <a:t>  (</a:t>
            </a:r>
            <a:r>
              <a:rPr lang="en-US" sz="2000" dirty="0"/>
              <a:t>2 Thessalonians 1:1)</a:t>
            </a:r>
          </a:p>
          <a:p>
            <a:pPr marL="0" indent="0">
              <a:buNone/>
            </a:pPr>
            <a:r>
              <a:rPr lang="en-US" sz="2200" dirty="0">
                <a:solidFill>
                  <a:prstClr val="black">
                    <a:lumMod val="65000"/>
                    <a:lumOff val="35000"/>
                  </a:prstClr>
                </a:solidFill>
              </a:rPr>
              <a:t>II. </a:t>
            </a:r>
            <a:r>
              <a:rPr lang="en-US" sz="2200" u="sng" dirty="0">
                <a:solidFill>
                  <a:prstClr val="black">
                    <a:lumMod val="65000"/>
                    <a:lumOff val="35000"/>
                  </a:prstClr>
                </a:solidFill>
              </a:rPr>
              <a:t>Encouragement in Persecutions:</a:t>
            </a:r>
            <a:r>
              <a:rPr lang="en-US" sz="2200" dirty="0">
                <a:solidFill>
                  <a:prstClr val="black">
                    <a:lumMod val="65000"/>
                    <a:lumOff val="35000"/>
                  </a:prstClr>
                </a:solidFill>
              </a:rPr>
              <a:t> (</a:t>
            </a:r>
            <a:r>
              <a:rPr lang="en-US" sz="2200" dirty="0" smtClean="0">
                <a:solidFill>
                  <a:prstClr val="black">
                    <a:lumMod val="65000"/>
                    <a:lumOff val="35000"/>
                  </a:prstClr>
                </a:solidFill>
              </a:rPr>
              <a:t>Ch. 1</a:t>
            </a:r>
            <a:r>
              <a:rPr lang="en-US" sz="2200" dirty="0">
                <a:solidFill>
                  <a:prstClr val="black">
                    <a:lumMod val="65000"/>
                    <a:lumOff val="35000"/>
                  </a:prstClr>
                </a:solidFill>
              </a:rPr>
              <a:t>)</a:t>
            </a:r>
          </a:p>
          <a:p>
            <a:pPr marL="0" indent="0">
              <a:buNone/>
            </a:pPr>
            <a:r>
              <a:rPr lang="en-US" sz="2000" i="1" dirty="0"/>
              <a:t>1. Thanking God for their Spiritual Growth</a:t>
            </a:r>
            <a:r>
              <a:rPr lang="en-US" sz="2000" i="1" dirty="0" smtClean="0"/>
              <a:t>:</a:t>
            </a:r>
          </a:p>
          <a:p>
            <a:pPr marL="0" indent="0">
              <a:buNone/>
            </a:pPr>
            <a:r>
              <a:rPr lang="en-US" sz="2000" dirty="0"/>
              <a:t>“We are bound to thank God always for you, brethren, as it is fitting</a:t>
            </a:r>
            <a:r>
              <a:rPr lang="en-US" sz="2000" dirty="0" smtClean="0"/>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4319841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blinds(horizontal)">
                                      <p:cBhvr>
                                        <p:cTn id="5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23" y="109495"/>
            <a:ext cx="8577355" cy="1336956"/>
          </a:xfrm>
        </p:spPr>
        <p:txBody>
          <a:bodyPr/>
          <a:lstStyle/>
          <a:p>
            <a:r>
              <a:rPr lang="en-US" dirty="0">
                <a:latin typeface="Times New Roman"/>
                <a:cs typeface="Times New Roman"/>
              </a:rPr>
              <a:t>The 2</a:t>
            </a:r>
            <a:r>
              <a:rPr lang="en-US" baseline="30000" dirty="0">
                <a:latin typeface="Times New Roman"/>
                <a:cs typeface="Times New Roman"/>
              </a:rPr>
              <a:t>nd </a:t>
            </a:r>
            <a:r>
              <a:rPr lang="en-US" dirty="0">
                <a:latin typeface="Times New Roman"/>
                <a:cs typeface="Times New Roman"/>
              </a:rPr>
              <a:t>Epistle to the Thessalonians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because your faith grows exceedingly, and the love of every one of you all abounds toward each other”			    									    </a:t>
            </a:r>
            <a:r>
              <a:rPr lang="en-US" sz="2000" dirty="0" smtClean="0"/>
              <a:t>    (</a:t>
            </a:r>
            <a:r>
              <a:rPr lang="en-US" sz="2000" dirty="0"/>
              <a:t>2 Thessalonians 1:3)</a:t>
            </a:r>
            <a:endParaRPr lang="en-US" sz="2000" dirty="0">
              <a:solidFill>
                <a:prstClr val="black">
                  <a:lumMod val="65000"/>
                  <a:lumOff val="35000"/>
                </a:prstClr>
              </a:solidFill>
            </a:endParaRPr>
          </a:p>
          <a:p>
            <a:pPr marL="0" indent="0">
              <a:buNone/>
            </a:pPr>
            <a:r>
              <a:rPr lang="en-US" sz="2000" i="1" dirty="0"/>
              <a:t>2. God’s Final Judgment:</a:t>
            </a:r>
          </a:p>
          <a:p>
            <a:pPr marL="0" indent="0">
              <a:buNone/>
            </a:pPr>
            <a:r>
              <a:rPr lang="en-US" sz="2000" dirty="0"/>
              <a:t>“Since it is a righteous thing with God to repay with tribulation those who trouble you, and to give you who are troubled rest with us when the Lord Jesus is revealed from heaven with His mighty angels”								   </a:t>
            </a:r>
            <a:r>
              <a:rPr lang="en-US" sz="2000" dirty="0" smtClean="0"/>
              <a:t>  (</a:t>
            </a:r>
            <a:r>
              <a:rPr lang="en-US" sz="2000" dirty="0"/>
              <a:t>2 Thessalonians 1:6-7)</a:t>
            </a:r>
          </a:p>
          <a:p>
            <a:pPr marL="0" indent="0">
              <a:buNone/>
            </a:pPr>
            <a:r>
              <a:rPr lang="en-US" sz="2000" i="1" dirty="0"/>
              <a:t>3. His Prayer for Them:</a:t>
            </a:r>
          </a:p>
          <a:p>
            <a:pPr marL="0" indent="0">
              <a:buNone/>
            </a:pPr>
            <a:r>
              <a:rPr lang="en-US" sz="2000" dirty="0"/>
              <a:t>“Therefore we also pray always for you that our God would count you worthy of this calling, and fulfill all the good pleasure of His goodness and the work of faith with power”											    </a:t>
            </a:r>
            <a:r>
              <a:rPr lang="en-US" sz="2000" dirty="0" smtClean="0"/>
              <a:t>  (</a:t>
            </a:r>
            <a:r>
              <a:rPr lang="en-US" sz="2000" dirty="0"/>
              <a:t>2 Thessalonians 1:11</a:t>
            </a:r>
            <a:r>
              <a:rPr lang="en-US" sz="2000" dirty="0" smtClean="0"/>
              <a:t>)</a:t>
            </a:r>
            <a:endParaRPr lang="en-US" sz="2000" dirty="0"/>
          </a:p>
        </p:txBody>
      </p:sp>
    </p:spTree>
    <p:extLst>
      <p:ext uri="{BB962C8B-B14F-4D97-AF65-F5344CB8AC3E}">
        <p14:creationId xmlns:p14="http://schemas.microsoft.com/office/powerpoint/2010/main" val="24319841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23" y="109495"/>
            <a:ext cx="8577355" cy="1336956"/>
          </a:xfrm>
        </p:spPr>
        <p:txBody>
          <a:bodyPr/>
          <a:lstStyle/>
          <a:p>
            <a:r>
              <a:rPr lang="en-US" dirty="0">
                <a:latin typeface="Times New Roman"/>
                <a:cs typeface="Times New Roman"/>
              </a:rPr>
              <a:t>The 2</a:t>
            </a:r>
            <a:r>
              <a:rPr lang="en-US" baseline="30000" dirty="0">
                <a:latin typeface="Times New Roman"/>
                <a:cs typeface="Times New Roman"/>
              </a:rPr>
              <a:t>nd </a:t>
            </a:r>
            <a:r>
              <a:rPr lang="en-US" dirty="0">
                <a:latin typeface="Times New Roman"/>
                <a:cs typeface="Times New Roman"/>
              </a:rPr>
              <a:t>Epistle to the Thessalonians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200" dirty="0">
                <a:solidFill>
                  <a:prstClr val="black">
                    <a:lumMod val="65000"/>
                    <a:lumOff val="35000"/>
                  </a:prstClr>
                </a:solidFill>
              </a:rPr>
              <a:t>III. </a:t>
            </a:r>
            <a:r>
              <a:rPr lang="en-US" sz="2200" u="sng" dirty="0">
                <a:solidFill>
                  <a:prstClr val="black">
                    <a:lumMod val="65000"/>
                    <a:lumOff val="35000"/>
                  </a:prstClr>
                </a:solidFill>
              </a:rPr>
              <a:t>Enlightenment About the Coming of the Lord:</a:t>
            </a:r>
            <a:r>
              <a:rPr lang="en-US" sz="2200" dirty="0">
                <a:solidFill>
                  <a:prstClr val="black">
                    <a:lumMod val="65000"/>
                    <a:lumOff val="35000"/>
                  </a:prstClr>
                </a:solidFill>
              </a:rPr>
              <a:t> (</a:t>
            </a:r>
            <a:r>
              <a:rPr lang="en-US" sz="2200" dirty="0" smtClean="0">
                <a:solidFill>
                  <a:prstClr val="black">
                    <a:lumMod val="65000"/>
                    <a:lumOff val="35000"/>
                  </a:prstClr>
                </a:solidFill>
              </a:rPr>
              <a:t>Ch. 2</a:t>
            </a:r>
            <a:r>
              <a:rPr lang="en-US" sz="2200" dirty="0">
                <a:solidFill>
                  <a:prstClr val="black">
                    <a:lumMod val="65000"/>
                    <a:lumOff val="35000"/>
                  </a:prstClr>
                </a:solidFill>
              </a:rPr>
              <a:t>)</a:t>
            </a:r>
          </a:p>
          <a:p>
            <a:pPr marL="0" lvl="0" indent="0">
              <a:buClr>
                <a:srgbClr val="2C7C9F">
                  <a:lumMod val="60000"/>
                  <a:lumOff val="40000"/>
                </a:srgbClr>
              </a:buClr>
              <a:buNone/>
            </a:pPr>
            <a:r>
              <a:rPr lang="en-US" sz="2000" i="1" dirty="0">
                <a:solidFill>
                  <a:prstClr val="black">
                    <a:lumMod val="65000"/>
                    <a:lumOff val="35000"/>
                  </a:prstClr>
                </a:solidFill>
              </a:rPr>
              <a:t>1. The Great Apostasy and the Revelation of the Man of Sin:</a:t>
            </a:r>
            <a:endParaRPr lang="en-US" sz="2000" dirty="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“Let no one deceive you by any means; for that Day will not come unless the falling away comes first, and the man of sin is revealed, the son of perdition, who opposes and exalts himself above all that is called God or that is worshiped, so that he sits as God in the temple of God, showing himself that he is God”												    </a:t>
            </a:r>
            <a:r>
              <a:rPr lang="en-US" sz="2000" dirty="0" smtClean="0">
                <a:solidFill>
                  <a:prstClr val="black">
                    <a:lumMod val="65000"/>
                    <a:lumOff val="35000"/>
                  </a:prstClr>
                </a:solidFill>
              </a:rPr>
              <a:t> (</a:t>
            </a:r>
            <a:r>
              <a:rPr lang="en-US" sz="2000" dirty="0">
                <a:solidFill>
                  <a:prstClr val="black">
                    <a:lumMod val="65000"/>
                    <a:lumOff val="35000"/>
                  </a:prstClr>
                </a:solidFill>
              </a:rPr>
              <a:t>2 Thessalonians 2:3-4)</a:t>
            </a:r>
          </a:p>
          <a:p>
            <a:pPr marL="0" indent="0">
              <a:buClr>
                <a:srgbClr val="2C7C9F">
                  <a:lumMod val="60000"/>
                  <a:lumOff val="40000"/>
                </a:srgbClr>
              </a:buClr>
              <a:buNone/>
            </a:pPr>
            <a:r>
              <a:rPr lang="en-US" sz="2000" dirty="0">
                <a:solidFill>
                  <a:prstClr val="black">
                    <a:lumMod val="65000"/>
                    <a:lumOff val="35000"/>
                  </a:prstClr>
                </a:solidFill>
              </a:rPr>
              <a:t>“For the mystery of lawlessness is already at work; only he who now restrains will do so until he is taken out of the way”									     </a:t>
            </a:r>
            <a:r>
              <a:rPr lang="en-US" sz="2000" dirty="0" smtClean="0">
                <a:solidFill>
                  <a:prstClr val="black">
                    <a:lumMod val="65000"/>
                    <a:lumOff val="35000"/>
                  </a:prstClr>
                </a:solidFill>
              </a:rPr>
              <a:t>   (</a:t>
            </a:r>
            <a:r>
              <a:rPr lang="en-US" sz="2000" dirty="0">
                <a:solidFill>
                  <a:prstClr val="black">
                    <a:lumMod val="65000"/>
                    <a:lumOff val="35000"/>
                  </a:prstClr>
                </a:solidFill>
              </a:rPr>
              <a:t>2 Thessalonians 2:7)</a:t>
            </a:r>
          </a:p>
          <a:p>
            <a:pPr marL="0" indent="0">
              <a:buClr>
                <a:srgbClr val="2C7C9F">
                  <a:lumMod val="60000"/>
                  <a:lumOff val="40000"/>
                </a:srgbClr>
              </a:buClr>
              <a:buNone/>
            </a:pPr>
            <a:r>
              <a:rPr lang="en-US" sz="2000" dirty="0">
                <a:solidFill>
                  <a:prstClr val="black">
                    <a:lumMod val="65000"/>
                    <a:lumOff val="35000"/>
                  </a:prstClr>
                </a:solidFill>
              </a:rPr>
              <a:t>“</a:t>
            </a:r>
            <a:r>
              <a:rPr lang="en-US" sz="2000" dirty="0"/>
              <a:t>And then the lawless one will be revealed, whom the Lord will consume</a:t>
            </a:r>
            <a:r>
              <a:rPr lang="en-US" sz="2000" dirty="0" smtClean="0"/>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4319841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23" y="109495"/>
            <a:ext cx="8577355" cy="1336956"/>
          </a:xfrm>
        </p:spPr>
        <p:txBody>
          <a:bodyPr/>
          <a:lstStyle/>
          <a:p>
            <a:r>
              <a:rPr lang="en-US" dirty="0">
                <a:latin typeface="Times New Roman"/>
                <a:cs typeface="Times New Roman"/>
              </a:rPr>
              <a:t>The 2</a:t>
            </a:r>
            <a:r>
              <a:rPr lang="en-US" baseline="30000" dirty="0">
                <a:latin typeface="Times New Roman"/>
                <a:cs typeface="Times New Roman"/>
              </a:rPr>
              <a:t>nd </a:t>
            </a:r>
            <a:r>
              <a:rPr lang="en-US" dirty="0">
                <a:latin typeface="Times New Roman"/>
                <a:cs typeface="Times New Roman"/>
              </a:rPr>
              <a:t>Epistle to the Thessalonians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with the breath of His mouth and destroy with the brightness of His coming”														    </a:t>
            </a:r>
            <a:r>
              <a:rPr lang="en-US" sz="2000" dirty="0" smtClean="0"/>
              <a:t>    (</a:t>
            </a:r>
            <a:r>
              <a:rPr lang="en-US" sz="2000" dirty="0"/>
              <a:t>2 Thessalonians 2:8)</a:t>
            </a:r>
          </a:p>
          <a:p>
            <a:pPr marL="0" indent="0">
              <a:buNone/>
            </a:pPr>
            <a:r>
              <a:rPr lang="en-US" sz="2000" dirty="0"/>
              <a:t>“The coming of the lawless one is according to the working of Satan, with all power, signs, and lying wonders, and with all unrighteous deception among those who perish, because they did not receive the love of the truth, that they might be saved”											  </a:t>
            </a:r>
            <a:r>
              <a:rPr lang="en-US" sz="2000" dirty="0" smtClean="0"/>
              <a:t> (</a:t>
            </a:r>
            <a:r>
              <a:rPr lang="en-US" sz="2000" dirty="0"/>
              <a:t>2 Thessalonians 2:9-10)</a:t>
            </a:r>
          </a:p>
          <a:p>
            <a:pPr marL="0" indent="0">
              <a:buNone/>
            </a:pPr>
            <a:r>
              <a:rPr lang="en-US" sz="2000" i="1" dirty="0"/>
              <a:t>2. A Call to Stand Fast:</a:t>
            </a:r>
          </a:p>
          <a:p>
            <a:pPr marL="0" indent="0">
              <a:buNone/>
            </a:pPr>
            <a:r>
              <a:rPr lang="en-US" sz="2000" dirty="0"/>
              <a:t>“Therefore, brethren, stand fast and hold the traditions which you were taught, whether by word or our epistle”										     </a:t>
            </a:r>
            <a:r>
              <a:rPr lang="en-US" sz="2000" dirty="0" smtClean="0"/>
              <a:t> (</a:t>
            </a:r>
            <a:r>
              <a:rPr lang="en-US" sz="2000" dirty="0"/>
              <a:t>2 Thessalonians 2:15</a:t>
            </a:r>
            <a:r>
              <a:rPr lang="en-US" sz="2000" dirty="0" smtClean="0"/>
              <a:t>)</a:t>
            </a:r>
          </a:p>
        </p:txBody>
      </p:sp>
    </p:spTree>
    <p:extLst>
      <p:ext uri="{BB962C8B-B14F-4D97-AF65-F5344CB8AC3E}">
        <p14:creationId xmlns:p14="http://schemas.microsoft.com/office/powerpoint/2010/main" val="24319841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23" y="109495"/>
            <a:ext cx="8577355" cy="1336956"/>
          </a:xfrm>
        </p:spPr>
        <p:txBody>
          <a:bodyPr/>
          <a:lstStyle/>
          <a:p>
            <a:r>
              <a:rPr lang="en-US" dirty="0">
                <a:latin typeface="Times New Roman"/>
                <a:cs typeface="Times New Roman"/>
              </a:rPr>
              <a:t>The 2</a:t>
            </a:r>
            <a:r>
              <a:rPr lang="en-US" baseline="30000" dirty="0">
                <a:latin typeface="Times New Roman"/>
                <a:cs typeface="Times New Roman"/>
              </a:rPr>
              <a:t>nd </a:t>
            </a:r>
            <a:r>
              <a:rPr lang="en-US" dirty="0">
                <a:latin typeface="Times New Roman"/>
                <a:cs typeface="Times New Roman"/>
              </a:rPr>
              <a:t>Epistle to the Thessalonians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“Now may our Lord Jesus Christ Himself, and our God and Father, who has loved us and given us everlasting consolation and good hope by grace, comfort your hearts and establish you in every good word and work”						 </a:t>
            </a:r>
            <a:r>
              <a:rPr lang="en-US" sz="2000" dirty="0" smtClean="0"/>
              <a:t>(</a:t>
            </a:r>
            <a:r>
              <a:rPr lang="en-US" sz="2000" dirty="0"/>
              <a:t>2 Thessalonians 2:16-17)</a:t>
            </a:r>
          </a:p>
          <a:p>
            <a:pPr marL="0" lvl="0" indent="0">
              <a:buClr>
                <a:srgbClr val="2C7C9F">
                  <a:lumMod val="60000"/>
                  <a:lumOff val="40000"/>
                </a:srgbClr>
              </a:buClr>
              <a:buNone/>
            </a:pPr>
            <a:r>
              <a:rPr lang="en-US" sz="2200" dirty="0">
                <a:solidFill>
                  <a:prstClr val="black">
                    <a:lumMod val="65000"/>
                    <a:lumOff val="35000"/>
                  </a:prstClr>
                </a:solidFill>
              </a:rPr>
              <a:t>IV. </a:t>
            </a:r>
            <a:r>
              <a:rPr lang="en-US" sz="2200" u="sng" dirty="0">
                <a:solidFill>
                  <a:prstClr val="black">
                    <a:lumMod val="65000"/>
                    <a:lumOff val="35000"/>
                  </a:prstClr>
                </a:solidFill>
              </a:rPr>
              <a:t>Exhortations to Christian Living:</a:t>
            </a:r>
            <a:r>
              <a:rPr lang="en-US" sz="2200" dirty="0">
                <a:solidFill>
                  <a:prstClr val="black">
                    <a:lumMod val="65000"/>
                    <a:lumOff val="35000"/>
                  </a:prstClr>
                </a:solidFill>
              </a:rPr>
              <a:t> (</a:t>
            </a:r>
            <a:r>
              <a:rPr lang="en-US" sz="2200" dirty="0" smtClean="0">
                <a:solidFill>
                  <a:prstClr val="black">
                    <a:lumMod val="65000"/>
                    <a:lumOff val="35000"/>
                  </a:prstClr>
                </a:solidFill>
              </a:rPr>
              <a:t>Ch. 3</a:t>
            </a:r>
            <a:r>
              <a:rPr lang="en-US" sz="2200" dirty="0">
                <a:solidFill>
                  <a:prstClr val="black">
                    <a:lumMod val="65000"/>
                    <a:lumOff val="35000"/>
                  </a:prstClr>
                </a:solidFill>
              </a:rPr>
              <a:t>)</a:t>
            </a:r>
          </a:p>
          <a:p>
            <a:pPr marL="0" lvl="0" indent="0">
              <a:buClr>
                <a:srgbClr val="2C7C9F">
                  <a:lumMod val="60000"/>
                  <a:lumOff val="40000"/>
                </a:srgbClr>
              </a:buClr>
              <a:buNone/>
            </a:pPr>
            <a:r>
              <a:rPr lang="en-US" sz="2000" i="1" dirty="0">
                <a:solidFill>
                  <a:prstClr val="black">
                    <a:lumMod val="65000"/>
                    <a:lumOff val="35000"/>
                  </a:prstClr>
                </a:solidFill>
              </a:rPr>
              <a:t>1. A Request for Prayer:</a:t>
            </a:r>
          </a:p>
          <a:p>
            <a:pPr marL="0" indent="0">
              <a:buClr>
                <a:srgbClr val="2C7C9F">
                  <a:lumMod val="60000"/>
                  <a:lumOff val="40000"/>
                </a:srgbClr>
              </a:buClr>
              <a:buNone/>
            </a:pPr>
            <a:r>
              <a:rPr lang="en-US" sz="2000" dirty="0">
                <a:solidFill>
                  <a:prstClr val="black">
                    <a:lumMod val="65000"/>
                    <a:lumOff val="35000"/>
                  </a:prstClr>
                </a:solidFill>
              </a:rPr>
              <a:t>“Finally, brethren, pray for us, that the word of the Lord may run swiftly and be glorified, just as it is with you” 								 		   </a:t>
            </a:r>
            <a:r>
              <a:rPr lang="en-US" sz="2000" dirty="0" smtClean="0">
                <a:solidFill>
                  <a:prstClr val="black">
                    <a:lumMod val="65000"/>
                    <a:lumOff val="35000"/>
                  </a:prstClr>
                </a:solidFill>
              </a:rPr>
              <a:t>     (</a:t>
            </a:r>
            <a:r>
              <a:rPr lang="en-US" sz="2000" dirty="0">
                <a:solidFill>
                  <a:prstClr val="black">
                    <a:lumMod val="65000"/>
                    <a:lumOff val="35000"/>
                  </a:prstClr>
                </a:solidFill>
              </a:rPr>
              <a:t>2 Thessalonians 3:1)</a:t>
            </a:r>
          </a:p>
          <a:p>
            <a:pPr marL="0" indent="0">
              <a:buClr>
                <a:srgbClr val="2C7C9F">
                  <a:lumMod val="60000"/>
                  <a:lumOff val="40000"/>
                </a:srgbClr>
              </a:buClr>
              <a:buNone/>
            </a:pPr>
            <a:r>
              <a:rPr lang="en-US" sz="2000" dirty="0">
                <a:solidFill>
                  <a:prstClr val="black">
                    <a:lumMod val="65000"/>
                    <a:lumOff val="35000"/>
                  </a:prstClr>
                </a:solidFill>
              </a:rPr>
              <a:t>“But the Lord is faithful, who will establish you and guard you from the evil one”					 									   </a:t>
            </a:r>
            <a:r>
              <a:rPr lang="en-US" sz="2000" dirty="0" smtClean="0">
                <a:solidFill>
                  <a:prstClr val="black">
                    <a:lumMod val="65000"/>
                    <a:lumOff val="35000"/>
                  </a:prstClr>
                </a:solidFill>
              </a:rPr>
              <a:t>     (</a:t>
            </a:r>
            <a:r>
              <a:rPr lang="en-US" sz="2000" dirty="0">
                <a:solidFill>
                  <a:prstClr val="black">
                    <a:lumMod val="65000"/>
                    <a:lumOff val="35000"/>
                  </a:prstClr>
                </a:solidFill>
              </a:rPr>
              <a:t>2 Thessalonians 3:3</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4319841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23" y="109495"/>
            <a:ext cx="8577355" cy="1336956"/>
          </a:xfrm>
        </p:spPr>
        <p:txBody>
          <a:bodyPr/>
          <a:lstStyle/>
          <a:p>
            <a:r>
              <a:rPr lang="en-US" dirty="0">
                <a:latin typeface="Times New Roman"/>
                <a:cs typeface="Times New Roman"/>
              </a:rPr>
              <a:t>The 2</a:t>
            </a:r>
            <a:r>
              <a:rPr lang="en-US" baseline="30000" dirty="0">
                <a:latin typeface="Times New Roman"/>
                <a:cs typeface="Times New Roman"/>
              </a:rPr>
              <a:t>nd </a:t>
            </a:r>
            <a:r>
              <a:rPr lang="en-US" dirty="0">
                <a:latin typeface="Times New Roman"/>
                <a:cs typeface="Times New Roman"/>
              </a:rPr>
              <a:t>Epistle to the Thessalonians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“Now may the Lord direct your hearts into the love of God and into the patience of Christ”													   </a:t>
            </a:r>
            <a:r>
              <a:rPr lang="en-US" sz="2000" dirty="0" smtClean="0"/>
              <a:t>     (</a:t>
            </a:r>
            <a:r>
              <a:rPr lang="en-US" sz="2000" dirty="0"/>
              <a:t>2 Thessalonians 3:5)</a:t>
            </a:r>
          </a:p>
          <a:p>
            <a:pPr marL="0" indent="0">
              <a:buNone/>
            </a:pPr>
            <a:r>
              <a:rPr lang="en-US" sz="2000" i="1" dirty="0"/>
              <a:t>2. Special Directions Concerning The Disorderly:</a:t>
            </a:r>
          </a:p>
          <a:p>
            <a:pPr marL="0" indent="0">
              <a:buNone/>
            </a:pPr>
            <a:r>
              <a:rPr lang="en-US" sz="2000" dirty="0"/>
              <a:t>“For we hear that there are some who walk among you in a disorderly manner, not working at all, but are busybodies. Now those who are such we command and exhort through our Lord Jesus Christ that they work in quietness and eat their own bread”											 </a:t>
            </a:r>
            <a:r>
              <a:rPr lang="en-US" sz="2000" dirty="0" smtClean="0"/>
              <a:t>(</a:t>
            </a:r>
            <a:r>
              <a:rPr lang="en-US" sz="2000" dirty="0"/>
              <a:t>2 Thessalonians 3:11-12)</a:t>
            </a:r>
          </a:p>
          <a:p>
            <a:pPr marL="0" indent="0">
              <a:buNone/>
            </a:pPr>
            <a:r>
              <a:rPr lang="en-US" sz="2000" dirty="0"/>
              <a:t>“But as for you, brethren, do not grow weary in doing good”								    </a:t>
            </a:r>
            <a:r>
              <a:rPr lang="en-US" sz="2000" dirty="0" smtClean="0"/>
              <a:t>  (</a:t>
            </a:r>
            <a:r>
              <a:rPr lang="en-US" sz="2000" dirty="0"/>
              <a:t>2 Thessalonians 3:13</a:t>
            </a:r>
            <a:r>
              <a:rPr lang="en-US" sz="2000" dirty="0" smtClean="0"/>
              <a:t>)</a:t>
            </a:r>
          </a:p>
          <a:p>
            <a:pPr marL="0" lvl="0" indent="0">
              <a:buClr>
                <a:srgbClr val="2C7C9F">
                  <a:lumMod val="60000"/>
                  <a:lumOff val="40000"/>
                </a:srgbClr>
              </a:buClr>
              <a:buNone/>
            </a:pPr>
            <a:r>
              <a:rPr lang="en-US" sz="2200" dirty="0">
                <a:solidFill>
                  <a:prstClr val="black">
                    <a:lumMod val="65000"/>
                    <a:lumOff val="35000"/>
                  </a:prstClr>
                </a:solidFill>
              </a:rPr>
              <a:t>V. </a:t>
            </a:r>
            <a:r>
              <a:rPr lang="en-US" sz="2200" u="sng" dirty="0">
                <a:solidFill>
                  <a:prstClr val="black">
                    <a:lumMod val="65000"/>
                    <a:lumOff val="35000"/>
                  </a:prstClr>
                </a:solidFill>
              </a:rPr>
              <a:t>Ending:</a:t>
            </a:r>
            <a:r>
              <a:rPr lang="en-US" sz="2200" dirty="0">
                <a:solidFill>
                  <a:prstClr val="black">
                    <a:lumMod val="65000"/>
                    <a:lumOff val="35000"/>
                  </a:prstClr>
                </a:solidFill>
              </a:rPr>
              <a:t> (</a:t>
            </a:r>
            <a:r>
              <a:rPr lang="en-US" sz="2200" dirty="0" smtClean="0">
                <a:solidFill>
                  <a:prstClr val="black">
                    <a:lumMod val="65000"/>
                    <a:lumOff val="35000"/>
                  </a:prstClr>
                </a:solidFill>
              </a:rPr>
              <a:t>Ch. 3)</a:t>
            </a:r>
            <a:endParaRPr lang="en-US" sz="2200" dirty="0">
              <a:solidFill>
                <a:prstClr val="black">
                  <a:lumMod val="65000"/>
                  <a:lumOff val="35000"/>
                </a:prstClr>
              </a:solidFill>
            </a:endParaRPr>
          </a:p>
        </p:txBody>
      </p:sp>
    </p:spTree>
    <p:extLst>
      <p:ext uri="{BB962C8B-B14F-4D97-AF65-F5344CB8AC3E}">
        <p14:creationId xmlns:p14="http://schemas.microsoft.com/office/powerpoint/2010/main" val="24319841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367</TotalTime>
  <Words>428</Words>
  <Application>Microsoft Macintosh PowerPoint</Application>
  <PresentationFormat>On-screen Show (4:3)</PresentationFormat>
  <Paragraphs>53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Breeze</vt:lpstr>
      <vt:lpstr>The Second Epistle of  St. Paul the Apostle  to the Thessalonians</vt:lpstr>
      <vt:lpstr>The 2nd Epistle to the Thessalonians</vt:lpstr>
      <vt:lpstr>The 2nd Epistle to the Thessalonians</vt:lpstr>
      <vt:lpstr>The 2nd Epistle to the Thessalonians</vt:lpstr>
      <vt:lpstr>The 2nd Epistle to the Thessalonians</vt:lpstr>
      <vt:lpstr>The 2nd Epistle to the Thessalonians</vt:lpstr>
      <vt:lpstr>The 2nd Epistle to the Thessalonians</vt:lpstr>
      <vt:lpstr>The 2nd Epistle to the Thessalonians</vt:lpstr>
      <vt:lpstr>The 2nd Epistle to the Thessalonians</vt:lpstr>
      <vt:lpstr>The 2nd Epistle to the Thessalonians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Second Epistle of  our Teacher St. Paul to the Thessalonians</dc:title>
  <dc:creator>Amir</dc:creator>
  <cp:lastModifiedBy>Amir</cp:lastModifiedBy>
  <cp:revision>46</cp:revision>
  <dcterms:created xsi:type="dcterms:W3CDTF">2013-07-05T18:38:24Z</dcterms:created>
  <dcterms:modified xsi:type="dcterms:W3CDTF">2017-06-10T22:15:45Z</dcterms:modified>
</cp:coreProperties>
</file>