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5"/>
  </p:notesMasterIdLst>
  <p:sldIdLst>
    <p:sldId id="298" r:id="rId2"/>
    <p:sldId id="296" r:id="rId3"/>
    <p:sldId id="299" r:id="rId4"/>
    <p:sldId id="300" r:id="rId5"/>
    <p:sldId id="331" r:id="rId6"/>
    <p:sldId id="301" r:id="rId7"/>
    <p:sldId id="302" r:id="rId8"/>
    <p:sldId id="303" r:id="rId9"/>
    <p:sldId id="304" r:id="rId10"/>
    <p:sldId id="328" r:id="rId11"/>
    <p:sldId id="305" r:id="rId12"/>
    <p:sldId id="306" r:id="rId13"/>
    <p:sldId id="330" r:id="rId14"/>
    <p:sldId id="329" r:id="rId15"/>
    <p:sldId id="309" r:id="rId16"/>
    <p:sldId id="310" r:id="rId17"/>
    <p:sldId id="311" r:id="rId18"/>
    <p:sldId id="312" r:id="rId19"/>
    <p:sldId id="313" r:id="rId20"/>
    <p:sldId id="314" r:id="rId21"/>
    <p:sldId id="315" r:id="rId22"/>
    <p:sldId id="316" r:id="rId23"/>
    <p:sldId id="317" r:id="rId24"/>
    <p:sldId id="318" r:id="rId25"/>
    <p:sldId id="319" r:id="rId26"/>
    <p:sldId id="320" r:id="rId27"/>
    <p:sldId id="321" r:id="rId28"/>
    <p:sldId id="322" r:id="rId29"/>
    <p:sldId id="323" r:id="rId30"/>
    <p:sldId id="332" r:id="rId31"/>
    <p:sldId id="324" r:id="rId32"/>
    <p:sldId id="325" r:id="rId33"/>
    <p:sldId id="326" r:id="rId3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6" d="100"/>
          <a:sy n="126" d="100"/>
        </p:scale>
        <p:origin x="-1952"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notesMaster" Target="notesMasters/notesMaster1.xml"/><Relationship Id="rId36" Type="http://schemas.openxmlformats.org/officeDocument/2006/relationships/printerSettings" Target="printerSettings/printerSettings1.bin"/><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presProps" Target="presProps.xml"/><Relationship Id="rId38" Type="http://schemas.openxmlformats.org/officeDocument/2006/relationships/viewProps" Target="viewProps.xml"/><Relationship Id="rId39" Type="http://schemas.openxmlformats.org/officeDocument/2006/relationships/theme" Target="theme/theme1.xml"/><Relationship Id="rId4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7C77B92-0D02-5845-A50D-1A54DF387700}" type="datetimeFigureOut">
              <a:rPr lang="en-US" smtClean="0"/>
              <a:t>17-06-10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EEB6192-CD50-B643-A116-7A9FBE78F866}" type="slidenum">
              <a:rPr lang="en-US" smtClean="0"/>
              <a:t>‹#›</a:t>
            </a:fld>
            <a:endParaRPr lang="en-US"/>
          </a:p>
        </p:txBody>
      </p:sp>
    </p:spTree>
    <p:extLst>
      <p:ext uri="{BB962C8B-B14F-4D97-AF65-F5344CB8AC3E}">
        <p14:creationId xmlns:p14="http://schemas.microsoft.com/office/powerpoint/2010/main" val="2055372591"/>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en-CA"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17-06-10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en-CA"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17-06-10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CA"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17-06-10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en-CA"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17-06-10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17-06-10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en-CA"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17-06-10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CA"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en-CA"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CA" smtClean="0"/>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t>17-06-10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en-CA"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t>17-06-10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en-CA"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t>17-06-10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t>17-06-10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17-06-10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en-CA"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17-06-10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en-CA"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t>17-06-10</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22922" y="2251205"/>
            <a:ext cx="6498158" cy="1724867"/>
          </a:xfrm>
        </p:spPr>
        <p:txBody>
          <a:bodyPr/>
          <a:lstStyle/>
          <a:p>
            <a:r>
              <a:rPr lang="en-US" sz="4800" b="1" dirty="0">
                <a:solidFill>
                  <a:srgbClr val="2C7C9F"/>
                </a:solidFill>
                <a:latin typeface="Times New Roman"/>
                <a:cs typeface="Times New Roman"/>
              </a:rPr>
              <a:t>The </a:t>
            </a:r>
            <a:r>
              <a:rPr lang="en-US" sz="4800" b="1" dirty="0" smtClean="0">
                <a:solidFill>
                  <a:srgbClr val="2C7C9F"/>
                </a:solidFill>
                <a:latin typeface="Times New Roman"/>
                <a:cs typeface="Times New Roman"/>
              </a:rPr>
              <a:t>First </a:t>
            </a:r>
            <a:r>
              <a:rPr lang="en-US" sz="4800" b="1" dirty="0">
                <a:solidFill>
                  <a:srgbClr val="2C7C9F"/>
                </a:solidFill>
                <a:latin typeface="Times New Roman"/>
                <a:cs typeface="Times New Roman"/>
              </a:rPr>
              <a:t>Epistle of </a:t>
            </a:r>
            <a:br>
              <a:rPr lang="en-US" sz="4800" b="1" dirty="0">
                <a:solidFill>
                  <a:srgbClr val="2C7C9F"/>
                </a:solidFill>
                <a:latin typeface="Times New Roman"/>
                <a:cs typeface="Times New Roman"/>
              </a:rPr>
            </a:br>
            <a:r>
              <a:rPr lang="en-US" sz="4800" b="1" dirty="0">
                <a:solidFill>
                  <a:srgbClr val="2C7C9F"/>
                </a:solidFill>
                <a:latin typeface="Times New Roman"/>
                <a:cs typeface="Times New Roman"/>
              </a:rPr>
              <a:t>St. Paul the Apostle </a:t>
            </a:r>
            <a:br>
              <a:rPr lang="en-US" sz="4800" b="1" dirty="0">
                <a:solidFill>
                  <a:srgbClr val="2C7C9F"/>
                </a:solidFill>
                <a:latin typeface="Times New Roman"/>
                <a:cs typeface="Times New Roman"/>
              </a:rPr>
            </a:br>
            <a:r>
              <a:rPr lang="en-US" sz="4800" b="1" dirty="0">
                <a:solidFill>
                  <a:srgbClr val="2C7C9F"/>
                </a:solidFill>
                <a:latin typeface="Times New Roman"/>
                <a:cs typeface="Times New Roman"/>
              </a:rPr>
              <a:t>to Timothy</a:t>
            </a:r>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97272750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6" presetClass="entr" presetSubtype="0" fill="hold" grpId="0" nodeType="with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by="(-#ppt_w*2)" calcmode="lin" valueType="num">
                                      <p:cBhvr rctx="PPT">
                                        <p:cTn id="7" dur="375" autoRev="1" fill="hold">
                                          <p:stCondLst>
                                            <p:cond delay="0"/>
                                          </p:stCondLst>
                                        </p:cTn>
                                        <p:tgtEl>
                                          <p:spTgt spid="2"/>
                                        </p:tgtEl>
                                        <p:attrNameLst>
                                          <p:attrName>ppt_w</p:attrName>
                                        </p:attrNameLst>
                                      </p:cBhvr>
                                    </p:anim>
                                    <p:anim by="(#ppt_w*0.50)" calcmode="lin" valueType="num">
                                      <p:cBhvr>
                                        <p:cTn id="8" dur="375" decel="50000" autoRev="1" fill="hold">
                                          <p:stCondLst>
                                            <p:cond delay="0"/>
                                          </p:stCondLst>
                                        </p:cTn>
                                        <p:tgtEl>
                                          <p:spTgt spid="2"/>
                                        </p:tgtEl>
                                        <p:attrNameLst>
                                          <p:attrName>ppt_x</p:attrName>
                                        </p:attrNameLst>
                                      </p:cBhvr>
                                    </p:anim>
                                    <p:anim from="(-#ppt_h/2)" to="(#ppt_y)" calcmode="lin" valueType="num">
                                      <p:cBhvr>
                                        <p:cTn id="9" dur="750" fill="hold">
                                          <p:stCondLst>
                                            <p:cond delay="0"/>
                                          </p:stCondLst>
                                        </p:cTn>
                                        <p:tgtEl>
                                          <p:spTgt spid="2"/>
                                        </p:tgtEl>
                                        <p:attrNameLst>
                                          <p:attrName>ppt_y</p:attrName>
                                        </p:attrNameLst>
                                      </p:cBhvr>
                                    </p:anim>
                                    <p:animRot by="21600000">
                                      <p:cBhvr>
                                        <p:cTn id="10" dur="750" fill="hold">
                                          <p:stCondLst>
                                            <p:cond delay="0"/>
                                          </p:stCondLst>
                                        </p:cTn>
                                        <p:tgtEl>
                                          <p:spTgt spid="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to Timothy</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“Paul, an apostle of Jesus Christ by the will of God, and Timothy our brother, to the church of God which is at Corinth, with all the saints who are in all Achaia”													            </a:t>
            </a:r>
            <a:r>
              <a:rPr lang="en-US" sz="2000" dirty="0" smtClean="0"/>
              <a:t>(</a:t>
            </a:r>
            <a:r>
              <a:rPr lang="en-US" sz="2000" dirty="0"/>
              <a:t>2 Corinthians 1:1)</a:t>
            </a:r>
          </a:p>
          <a:p>
            <a:pPr marL="0" indent="0">
              <a:buNone/>
            </a:pPr>
            <a:r>
              <a:rPr lang="en-US" sz="2000" dirty="0" smtClean="0"/>
              <a:t>+ </a:t>
            </a:r>
            <a:r>
              <a:rPr lang="en-US" sz="2000" dirty="0"/>
              <a:t>Both went together to Corinth, for it is known that the Epistle to the Romans was written from Corinth around A.D. 58:</a:t>
            </a:r>
          </a:p>
          <a:p>
            <a:pPr marL="0" indent="0">
              <a:buNone/>
            </a:pPr>
            <a:r>
              <a:rPr lang="en-US" sz="2000" dirty="0"/>
              <a:t>“Timothy, my fellow worker, and Lucius, Jason, and </a:t>
            </a:r>
            <a:r>
              <a:rPr lang="en-US" sz="2000" dirty="0" err="1"/>
              <a:t>Sosipater</a:t>
            </a:r>
            <a:r>
              <a:rPr lang="en-US" sz="2000" dirty="0"/>
              <a:t>, my countrymen, greet you”													</a:t>
            </a:r>
            <a:r>
              <a:rPr lang="en-US" sz="2000" dirty="0" smtClean="0"/>
              <a:t>    (</a:t>
            </a:r>
            <a:r>
              <a:rPr lang="en-US" sz="2000" dirty="0"/>
              <a:t>Romans 16:21</a:t>
            </a:r>
            <a:r>
              <a:rPr lang="en-US" sz="2000" dirty="0" smtClean="0"/>
              <a:t>)</a:t>
            </a:r>
          </a:p>
          <a:p>
            <a:pPr marL="0" indent="0">
              <a:buNone/>
            </a:pPr>
            <a:r>
              <a:rPr lang="en-US" sz="2000" dirty="0"/>
              <a:t>+ Timothy also accompanied the Apostle Paul on his return to Asia from Macedonia on the return of the 3</a:t>
            </a:r>
            <a:r>
              <a:rPr lang="en-US" sz="2000" baseline="30000" dirty="0"/>
              <a:t>rd</a:t>
            </a:r>
            <a:r>
              <a:rPr lang="en-US" sz="2000" dirty="0"/>
              <a:t> missionary journey:</a:t>
            </a:r>
          </a:p>
          <a:p>
            <a:pPr marL="0" indent="0">
              <a:buNone/>
            </a:pPr>
            <a:r>
              <a:rPr lang="en-US" sz="2000" dirty="0"/>
              <a:t>“He came to Greece and stayed three months. And when the </a:t>
            </a:r>
            <a:r>
              <a:rPr lang="en-US" sz="2000" dirty="0" smtClean="0"/>
              <a:t>Jews</a:t>
            </a:r>
            <a:r>
              <a:rPr lang="is-IS" sz="2000" dirty="0" smtClean="0"/>
              <a:t>... </a:t>
            </a:r>
            <a:endParaRPr lang="en-US" sz="2000" dirty="0"/>
          </a:p>
        </p:txBody>
      </p:sp>
    </p:spTree>
    <p:extLst>
      <p:ext uri="{BB962C8B-B14F-4D97-AF65-F5344CB8AC3E}">
        <p14:creationId xmlns:p14="http://schemas.microsoft.com/office/powerpoint/2010/main" val="317415645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to Timothy</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plotted against him as he was about to sail to Syria, he decided to return through Macedonia. And </a:t>
            </a:r>
            <a:r>
              <a:rPr lang="en-US" sz="2000" dirty="0" err="1"/>
              <a:t>Sopater</a:t>
            </a:r>
            <a:r>
              <a:rPr lang="en-US" sz="2000" dirty="0"/>
              <a:t> of Berea accompanied him to Asia—also Aristarchus and </a:t>
            </a:r>
            <a:r>
              <a:rPr lang="en-US" sz="2000" dirty="0" err="1"/>
              <a:t>Secundus</a:t>
            </a:r>
            <a:r>
              <a:rPr lang="en-US" sz="2000" dirty="0"/>
              <a:t> of the Thessalonians, and Gaius of </a:t>
            </a:r>
            <a:r>
              <a:rPr lang="en-US" sz="2000" dirty="0" err="1"/>
              <a:t>Derbe</a:t>
            </a:r>
            <a:r>
              <a:rPr lang="en-US" sz="2000" dirty="0"/>
              <a:t>, and Timothy, and </a:t>
            </a:r>
            <a:r>
              <a:rPr lang="en-US" sz="2000" dirty="0" err="1"/>
              <a:t>Tychicus</a:t>
            </a:r>
            <a:r>
              <a:rPr lang="en-US" sz="2000" dirty="0"/>
              <a:t> and </a:t>
            </a:r>
            <a:r>
              <a:rPr lang="en-US" sz="2000" dirty="0" err="1"/>
              <a:t>Trophimus</a:t>
            </a:r>
            <a:r>
              <a:rPr lang="en-US" sz="2000" dirty="0"/>
              <a:t> of Asia”										       </a:t>
            </a:r>
            <a:r>
              <a:rPr lang="en-US" sz="2000" dirty="0" smtClean="0"/>
              <a:t>  </a:t>
            </a:r>
            <a:r>
              <a:rPr lang="en-US" sz="2000" dirty="0"/>
              <a:t>(Acts 20:3-4</a:t>
            </a:r>
            <a:r>
              <a:rPr lang="en-US" sz="2000" dirty="0" smtClean="0"/>
              <a:t>)</a:t>
            </a:r>
          </a:p>
          <a:p>
            <a:pPr marL="0" indent="0">
              <a:buNone/>
            </a:pPr>
            <a:r>
              <a:rPr lang="en-US" sz="2000" dirty="0" smtClean="0"/>
              <a:t>+ </a:t>
            </a:r>
            <a:r>
              <a:rPr lang="en-US" sz="2000" dirty="0"/>
              <a:t>It is also possible that Timothy accompanied the Apostle Paul to Jerusalem on his last visit to the city:</a:t>
            </a:r>
          </a:p>
          <a:p>
            <a:pPr marL="0" indent="0">
              <a:buNone/>
            </a:pPr>
            <a:r>
              <a:rPr lang="en-US" sz="2000" dirty="0"/>
              <a:t>“And when I come, whomever you approve by your letters I will send to bear your gift to Jerusalem, but if it is fitting that I go also, they will go with me”					         </a:t>
            </a:r>
            <a:r>
              <a:rPr lang="en-US" sz="2000" dirty="0" smtClean="0"/>
              <a:t>									       (</a:t>
            </a:r>
            <a:r>
              <a:rPr lang="en-US" sz="2000" dirty="0"/>
              <a:t>1 Corinthians 16:3-4</a:t>
            </a:r>
            <a:r>
              <a:rPr lang="en-US" sz="2000" dirty="0" smtClean="0"/>
              <a:t>)</a:t>
            </a:r>
          </a:p>
          <a:p>
            <a:pPr marL="0" indent="0">
              <a:buNone/>
            </a:pPr>
            <a:r>
              <a:rPr lang="en-US" sz="2000" dirty="0"/>
              <a:t>+ Timothy was with the Apostle Paul in Rome during his 1</a:t>
            </a:r>
            <a:r>
              <a:rPr lang="en-US" sz="2000" baseline="30000" dirty="0"/>
              <a:t>st</a:t>
            </a:r>
            <a:r>
              <a:rPr lang="en-US" sz="2000" dirty="0"/>
              <a:t> imprisonment there, as St. Paul mentions him in his epistles written there</a:t>
            </a:r>
            <a:r>
              <a:rPr lang="en-US" sz="2000" dirty="0" smtClean="0"/>
              <a:t>:</a:t>
            </a:r>
            <a:endParaRPr lang="en-US" sz="2000" dirty="0"/>
          </a:p>
        </p:txBody>
      </p:sp>
    </p:spTree>
    <p:extLst>
      <p:ext uri="{BB962C8B-B14F-4D97-AF65-F5344CB8AC3E}">
        <p14:creationId xmlns:p14="http://schemas.microsoft.com/office/powerpoint/2010/main" val="221733127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to Timothy</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“Paul and Timothy, bondservants of Jesus Christ, to all the saints in Christ Jesus who are in Philippi, with the bishops and deacons”								    </a:t>
            </a:r>
            <a:r>
              <a:rPr lang="en-US" sz="2000" dirty="0" smtClean="0"/>
              <a:t>(</a:t>
            </a:r>
            <a:r>
              <a:rPr lang="en-US" sz="2000" dirty="0"/>
              <a:t>Philippians 1:1)</a:t>
            </a:r>
          </a:p>
          <a:p>
            <a:pPr marL="0" indent="0">
              <a:buNone/>
            </a:pPr>
            <a:r>
              <a:rPr lang="en-US" sz="2000" dirty="0"/>
              <a:t>“Paul, an apostle of Jesus Christ by the will of God, and Timothy </a:t>
            </a:r>
            <a:r>
              <a:rPr lang="en-US" sz="2000" dirty="0" smtClean="0"/>
              <a:t>our</a:t>
            </a:r>
            <a:r>
              <a:rPr lang="en-US" sz="2000" dirty="0"/>
              <a:t> </a:t>
            </a:r>
            <a:r>
              <a:rPr lang="en-US" sz="2000" dirty="0" smtClean="0"/>
              <a:t>brother, to the saints and faithful brethren in Christ who are in </a:t>
            </a:r>
            <a:r>
              <a:rPr lang="en-US" sz="2000" dirty="0" err="1" smtClean="0"/>
              <a:t>Colosse</a:t>
            </a:r>
            <a:r>
              <a:rPr lang="en-US" sz="2000" dirty="0" smtClean="0"/>
              <a:t>”							    (Colossians 1:1)</a:t>
            </a:r>
          </a:p>
          <a:p>
            <a:pPr marL="0" indent="0">
              <a:buNone/>
            </a:pPr>
            <a:r>
              <a:rPr lang="en-US" sz="2000" dirty="0" smtClean="0"/>
              <a:t>“</a:t>
            </a:r>
            <a:r>
              <a:rPr lang="en-US" sz="2000" dirty="0"/>
              <a:t>Paul, a prisoner of Christ Jesus, and Timothy our brother, to Philemon our beloved friend and fellow laborer”												   </a:t>
            </a:r>
            <a:r>
              <a:rPr lang="en-US" sz="2000" dirty="0" smtClean="0"/>
              <a:t>   (</a:t>
            </a:r>
            <a:r>
              <a:rPr lang="en-US" sz="2000" dirty="0"/>
              <a:t>Philemon </a:t>
            </a:r>
            <a:r>
              <a:rPr lang="en-US" sz="2000" dirty="0" smtClean="0"/>
              <a:t>1:1)</a:t>
            </a:r>
          </a:p>
          <a:p>
            <a:pPr marL="0" indent="0">
              <a:buNone/>
            </a:pPr>
            <a:r>
              <a:rPr lang="en-US" sz="2000" i="1" dirty="0" smtClean="0"/>
              <a:t>III. </a:t>
            </a:r>
            <a:r>
              <a:rPr lang="en-US" sz="2000" i="1" u="sng" dirty="0"/>
              <a:t>His Ordination as Bishop:</a:t>
            </a:r>
          </a:p>
          <a:p>
            <a:pPr marL="0" indent="0">
              <a:buNone/>
            </a:pPr>
            <a:r>
              <a:rPr lang="en-US" sz="2000" dirty="0"/>
              <a:t>+ We conclude from the two Epistles to Timothy that Timothy was consecrated to the ministry by the laying on of the hands of the </a:t>
            </a:r>
            <a:r>
              <a:rPr lang="en-US" sz="2000" dirty="0" smtClean="0"/>
              <a:t>Apostle</a:t>
            </a:r>
            <a:r>
              <a:rPr lang="is-IS" sz="2000" dirty="0" smtClean="0"/>
              <a:t>… </a:t>
            </a:r>
            <a:endParaRPr lang="en-US" sz="2000" dirty="0"/>
          </a:p>
        </p:txBody>
      </p:sp>
    </p:spTree>
    <p:extLst>
      <p:ext uri="{BB962C8B-B14F-4D97-AF65-F5344CB8AC3E}">
        <p14:creationId xmlns:p14="http://schemas.microsoft.com/office/powerpoint/2010/main" val="221733127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to Timothy</a:t>
            </a: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None/>
            </a:pPr>
            <a:r>
              <a:rPr lang="en-US" sz="2000" dirty="0"/>
              <a:t>Paul, while Timothy was still young. He was ordained as bishop of the City of Ephesus. This priestly ordination was according to prophesies regarding Timothy:</a:t>
            </a:r>
          </a:p>
          <a:p>
            <a:pPr marL="0" indent="0">
              <a:buNone/>
            </a:pPr>
            <a:r>
              <a:rPr lang="en-US" sz="2000" dirty="0"/>
              <a:t>“Do not neglect the gift that is in you, which was given to you </a:t>
            </a:r>
            <a:r>
              <a:rPr lang="en-US" sz="2000" dirty="0" smtClean="0"/>
              <a:t>by prophecy </a:t>
            </a:r>
            <a:r>
              <a:rPr lang="en-US" sz="2000" dirty="0"/>
              <a:t>with the laying on of the hands of the eldership”									</a:t>
            </a:r>
            <a:r>
              <a:rPr lang="en-US" sz="2000" dirty="0" smtClean="0"/>
              <a:t>               (</a:t>
            </a:r>
            <a:r>
              <a:rPr lang="en-US" sz="2000" dirty="0"/>
              <a:t>1 Timothy 4:14)</a:t>
            </a:r>
          </a:p>
          <a:p>
            <a:pPr marL="0" indent="0">
              <a:buNone/>
            </a:pPr>
            <a:r>
              <a:rPr lang="en-US" sz="2000" dirty="0" smtClean="0"/>
              <a:t>“</a:t>
            </a:r>
            <a:r>
              <a:rPr lang="en-US" sz="2000" dirty="0"/>
              <a:t>Therefore I remind you to stir up the gift of God which is in </a:t>
            </a:r>
            <a:r>
              <a:rPr lang="en-US" sz="2000" dirty="0" smtClean="0"/>
              <a:t>you </a:t>
            </a:r>
            <a:r>
              <a:rPr lang="en-US" sz="2000" dirty="0"/>
              <a:t>through the laying on of my hands”												       	</a:t>
            </a:r>
            <a:r>
              <a:rPr lang="en-US" sz="2000" dirty="0" smtClean="0"/>
              <a:t>     (</a:t>
            </a:r>
            <a:r>
              <a:rPr lang="en-US" sz="2000" dirty="0"/>
              <a:t>2 Timothy 1:6)</a:t>
            </a:r>
          </a:p>
          <a:p>
            <a:pPr marL="0" indent="0">
              <a:buNone/>
            </a:pPr>
            <a:r>
              <a:rPr lang="en-US" sz="2000" dirty="0"/>
              <a:t>+ Timothy was doing the work of an evangelist:</a:t>
            </a:r>
          </a:p>
          <a:p>
            <a:pPr marL="0" indent="0">
              <a:buNone/>
            </a:pPr>
            <a:r>
              <a:rPr lang="en-US" sz="2000" dirty="0"/>
              <a:t>“But you be watchful in all things, endure afflictions, do the work of an evangelist, fulfill your ministry”										                   	</a:t>
            </a:r>
            <a:r>
              <a:rPr lang="en-US" sz="2000" dirty="0" smtClean="0"/>
              <a:t>     (</a:t>
            </a:r>
            <a:r>
              <a:rPr lang="en-US" sz="2000" dirty="0"/>
              <a:t>2 Timothy 4:5</a:t>
            </a:r>
            <a:r>
              <a:rPr lang="en-US" sz="2000" dirty="0" smtClean="0"/>
              <a:t>)</a:t>
            </a:r>
          </a:p>
        </p:txBody>
      </p:sp>
    </p:spTree>
    <p:extLst>
      <p:ext uri="{BB962C8B-B14F-4D97-AF65-F5344CB8AC3E}">
        <p14:creationId xmlns:p14="http://schemas.microsoft.com/office/powerpoint/2010/main" val="142808351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to Timothy</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i="1" dirty="0"/>
              <a:t>IV. </a:t>
            </a:r>
            <a:r>
              <a:rPr lang="en-US" sz="2000" i="1" u="sng" dirty="0"/>
              <a:t>Remaining of his Life and Ministry:</a:t>
            </a:r>
          </a:p>
          <a:p>
            <a:pPr marL="0" indent="0">
              <a:buNone/>
            </a:pPr>
            <a:r>
              <a:rPr lang="en-US" sz="2000" dirty="0"/>
              <a:t>+ St. Paul asked Timothy to come to him in Rome while he </a:t>
            </a:r>
            <a:r>
              <a:rPr lang="en-US" sz="2000" dirty="0" smtClean="0"/>
              <a:t>was</a:t>
            </a:r>
            <a:r>
              <a:rPr lang="is-IS" sz="2000" dirty="0"/>
              <a:t> </a:t>
            </a:r>
            <a:r>
              <a:rPr lang="en-US" sz="2000" dirty="0" smtClean="0"/>
              <a:t>imprisoned </a:t>
            </a:r>
            <a:r>
              <a:rPr lang="en-US" sz="2000" dirty="0"/>
              <a:t>there for the second time:</a:t>
            </a:r>
          </a:p>
          <a:p>
            <a:pPr marL="0" indent="0">
              <a:buNone/>
            </a:pPr>
            <a:r>
              <a:rPr lang="en-US" sz="2000" dirty="0"/>
              <a:t>“Be diligent to come to me quickly”											        	</a:t>
            </a:r>
            <a:r>
              <a:rPr lang="en-US" sz="2000" dirty="0" smtClean="0"/>
              <a:t>     (</a:t>
            </a:r>
            <a:r>
              <a:rPr lang="en-US" sz="2000" dirty="0"/>
              <a:t>2 Timothy 4:9</a:t>
            </a:r>
            <a:r>
              <a:rPr lang="en-US" sz="2000" dirty="0" smtClean="0"/>
              <a:t>)</a:t>
            </a:r>
          </a:p>
          <a:p>
            <a:pPr marL="0" lvl="0" indent="0">
              <a:buClr>
                <a:srgbClr val="2C7C9F">
                  <a:lumMod val="60000"/>
                  <a:lumOff val="40000"/>
                </a:srgbClr>
              </a:buClr>
              <a:buNone/>
            </a:pPr>
            <a:r>
              <a:rPr lang="en-US" sz="2000" dirty="0">
                <a:solidFill>
                  <a:prstClr val="black">
                    <a:lumMod val="65000"/>
                    <a:lumOff val="35000"/>
                  </a:prstClr>
                </a:solidFill>
              </a:rPr>
              <a:t>“Do your utmost to come before winter”										       </a:t>
            </a:r>
            <a:r>
              <a:rPr lang="en-US" sz="2000" dirty="0" smtClean="0">
                <a:solidFill>
                  <a:prstClr val="black">
                    <a:lumMod val="65000"/>
                    <a:lumOff val="35000"/>
                  </a:prstClr>
                </a:solidFill>
              </a:rPr>
              <a:t>        (</a:t>
            </a:r>
            <a:r>
              <a:rPr lang="en-US" sz="2000" dirty="0">
                <a:solidFill>
                  <a:prstClr val="black">
                    <a:lumMod val="65000"/>
                    <a:lumOff val="35000"/>
                  </a:prstClr>
                </a:solidFill>
              </a:rPr>
              <a:t>2 Timothy 4:21)</a:t>
            </a:r>
          </a:p>
          <a:p>
            <a:pPr marL="0" lvl="0" indent="0">
              <a:buClr>
                <a:srgbClr val="2C7C9F">
                  <a:lumMod val="60000"/>
                  <a:lumOff val="40000"/>
                </a:srgbClr>
              </a:buClr>
              <a:buNone/>
            </a:pPr>
            <a:r>
              <a:rPr lang="en-US" sz="2000" dirty="0">
                <a:solidFill>
                  <a:prstClr val="black">
                    <a:lumMod val="65000"/>
                    <a:lumOff val="35000"/>
                  </a:prstClr>
                </a:solidFill>
              </a:rPr>
              <a:t>+ Timothy went indeed to Rome, but he was imprisoned also there. However, he was released from prison afterwards.</a:t>
            </a:r>
          </a:p>
          <a:p>
            <a:pPr marL="0" indent="0">
              <a:buClr>
                <a:srgbClr val="2C7C9F">
                  <a:lumMod val="60000"/>
                  <a:lumOff val="40000"/>
                </a:srgbClr>
              </a:buClr>
              <a:buNone/>
            </a:pPr>
            <a:r>
              <a:rPr lang="en-US" sz="2000" dirty="0">
                <a:solidFill>
                  <a:prstClr val="black">
                    <a:lumMod val="65000"/>
                    <a:lumOff val="35000"/>
                  </a:prstClr>
                </a:solidFill>
              </a:rPr>
              <a:t>+ Church tradition tells us that Timothy lived long after the martyrdom of his teacher and spiritual father St. Paul the Apostle. It is said that </a:t>
            </a:r>
            <a:r>
              <a:rPr lang="en-US" sz="2000" dirty="0" smtClean="0">
                <a:solidFill>
                  <a:prstClr val="black">
                    <a:lumMod val="65000"/>
                    <a:lumOff val="35000"/>
                  </a:prstClr>
                </a:solidFill>
              </a:rPr>
              <a:t>he</a:t>
            </a:r>
            <a:r>
              <a:rPr lang="is-IS" sz="2000" dirty="0" smtClean="0">
                <a:solidFill>
                  <a:prstClr val="black">
                    <a:lumMod val="65000"/>
                    <a:lumOff val="35000"/>
                  </a:prstClr>
                </a:solidFill>
              </a:rPr>
              <a:t>… </a:t>
            </a:r>
            <a:endParaRPr lang="en-US" sz="2000" dirty="0"/>
          </a:p>
        </p:txBody>
      </p:sp>
    </p:spTree>
    <p:extLst>
      <p:ext uri="{BB962C8B-B14F-4D97-AF65-F5344CB8AC3E}">
        <p14:creationId xmlns:p14="http://schemas.microsoft.com/office/powerpoint/2010/main" val="264023437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to Timothy</a:t>
            </a:r>
          </a:p>
        </p:txBody>
      </p:sp>
      <p:sp>
        <p:nvSpPr>
          <p:cNvPr id="3" name="Content Placeholder 2"/>
          <p:cNvSpPr>
            <a:spLocks noGrp="1"/>
          </p:cNvSpPr>
          <p:nvPr>
            <p:ph idx="1"/>
          </p:nvPr>
        </p:nvSpPr>
        <p:spPr>
          <a:xfrm>
            <a:off x="0" y="1854200"/>
            <a:ext cx="9144000" cy="5003800"/>
          </a:xfrm>
        </p:spPr>
        <p:txBody>
          <a:bodyPr>
            <a:normAutofit/>
          </a:bodyPr>
          <a:lstStyle/>
          <a:p>
            <a:pPr marL="0" indent="0">
              <a:buClr>
                <a:srgbClr val="2C7C9F">
                  <a:lumMod val="60000"/>
                  <a:lumOff val="40000"/>
                </a:srgbClr>
              </a:buClr>
              <a:buNone/>
            </a:pPr>
            <a:r>
              <a:rPr lang="en-US" sz="2000" dirty="0" smtClean="0">
                <a:solidFill>
                  <a:prstClr val="black">
                    <a:lumMod val="65000"/>
                    <a:lumOff val="35000"/>
                  </a:prstClr>
                </a:solidFill>
              </a:rPr>
              <a:t>was martyred </a:t>
            </a:r>
            <a:r>
              <a:rPr lang="en-US" sz="2000" dirty="0">
                <a:solidFill>
                  <a:prstClr val="black">
                    <a:lumMod val="65000"/>
                    <a:lumOff val="35000"/>
                  </a:prstClr>
                </a:solidFill>
              </a:rPr>
              <a:t>in A.D. 97 at the hands of idolaters in Ephesus by beating with rods and stoning with rocks on one of their feasts.</a:t>
            </a:r>
            <a:endParaRPr lang="en-US" sz="2000" dirty="0"/>
          </a:p>
          <a:p>
            <a:pPr marL="0" lvl="0" indent="0">
              <a:buClr>
                <a:srgbClr val="2C7C9F">
                  <a:lumMod val="60000"/>
                  <a:lumOff val="40000"/>
                </a:srgbClr>
              </a:buClr>
              <a:buNone/>
            </a:pPr>
            <a:r>
              <a:rPr lang="en-US" b="1" dirty="0" smtClean="0">
                <a:solidFill>
                  <a:prstClr val="black">
                    <a:lumMod val="65000"/>
                    <a:lumOff val="35000"/>
                  </a:prstClr>
                </a:solidFill>
              </a:rPr>
              <a:t>Time and Place of </a:t>
            </a:r>
            <a:r>
              <a:rPr lang="en-US" b="1" dirty="0">
                <a:solidFill>
                  <a:prstClr val="black">
                    <a:lumMod val="65000"/>
                    <a:lumOff val="35000"/>
                  </a:prstClr>
                </a:solidFill>
              </a:rPr>
              <a:t>Writing:</a:t>
            </a:r>
          </a:p>
          <a:p>
            <a:pPr marL="0" lvl="0" indent="0">
              <a:buClr>
                <a:srgbClr val="2C7C9F">
                  <a:lumMod val="60000"/>
                  <a:lumOff val="40000"/>
                </a:srgbClr>
              </a:buClr>
              <a:buNone/>
            </a:pPr>
            <a:r>
              <a:rPr lang="en-US" sz="2000" dirty="0" smtClean="0">
                <a:solidFill>
                  <a:prstClr val="black">
                    <a:lumMod val="65000"/>
                    <a:lumOff val="35000"/>
                  </a:prstClr>
                </a:solidFill>
              </a:rPr>
              <a:t>+ It </a:t>
            </a:r>
            <a:r>
              <a:rPr lang="en-US" sz="2000" dirty="0">
                <a:solidFill>
                  <a:prstClr val="black">
                    <a:lumMod val="65000"/>
                    <a:lumOff val="35000"/>
                  </a:prstClr>
                </a:solidFill>
              </a:rPr>
              <a:t>seems that St. Paul wrote the epistle around </a:t>
            </a:r>
            <a:r>
              <a:rPr lang="en-US" sz="2000" dirty="0" smtClean="0">
                <a:solidFill>
                  <a:prstClr val="black">
                    <a:lumMod val="65000"/>
                    <a:lumOff val="35000"/>
                  </a:prstClr>
                </a:solidFill>
              </a:rPr>
              <a:t>(A.D. 64-65)</a:t>
            </a:r>
            <a:r>
              <a:rPr lang="en-US" sz="2000" dirty="0">
                <a:solidFill>
                  <a:prstClr val="black">
                    <a:lumMod val="65000"/>
                    <a:lumOff val="35000"/>
                  </a:prstClr>
                </a:solidFill>
              </a:rPr>
              <a:t>, after his release from his 1</a:t>
            </a:r>
            <a:r>
              <a:rPr lang="en-US" sz="2000" baseline="30000" dirty="0">
                <a:solidFill>
                  <a:prstClr val="black">
                    <a:lumMod val="65000"/>
                    <a:lumOff val="35000"/>
                  </a:prstClr>
                </a:solidFill>
              </a:rPr>
              <a:t>st</a:t>
            </a:r>
            <a:r>
              <a:rPr lang="en-US" sz="2000" dirty="0">
                <a:solidFill>
                  <a:prstClr val="black">
                    <a:lumMod val="65000"/>
                    <a:lumOff val="35000"/>
                  </a:prstClr>
                </a:solidFill>
              </a:rPr>
              <a:t> imprisonment and his resuming his missionary work before his 2</a:t>
            </a:r>
            <a:r>
              <a:rPr lang="en-US" sz="2000" baseline="30000" dirty="0">
                <a:solidFill>
                  <a:prstClr val="black">
                    <a:lumMod val="65000"/>
                    <a:lumOff val="35000"/>
                  </a:prstClr>
                </a:solidFill>
              </a:rPr>
              <a:t>nd</a:t>
            </a:r>
            <a:r>
              <a:rPr lang="en-US" sz="2000" dirty="0">
                <a:solidFill>
                  <a:prstClr val="black">
                    <a:lumMod val="65000"/>
                    <a:lumOff val="35000"/>
                  </a:prstClr>
                </a:solidFill>
              </a:rPr>
              <a:t> imprisonment in Rome. Possibly this was after his visit </a:t>
            </a:r>
            <a:r>
              <a:rPr lang="en-US" sz="2000" dirty="0" smtClean="0">
                <a:solidFill>
                  <a:prstClr val="black">
                    <a:lumMod val="65000"/>
                    <a:lumOff val="35000"/>
                  </a:prstClr>
                </a:solidFill>
              </a:rPr>
              <a:t>to</a:t>
            </a:r>
            <a:r>
              <a:rPr lang="en-US" sz="2000" dirty="0">
                <a:solidFill>
                  <a:prstClr val="black">
                    <a:lumMod val="65000"/>
                    <a:lumOff val="35000"/>
                  </a:prstClr>
                </a:solidFill>
              </a:rPr>
              <a:t> Spain and Crete, for he went afterward to Ephesus, and then left it to Macedonia, from where he wrote the </a:t>
            </a:r>
            <a:r>
              <a:rPr lang="en-US" sz="2000" dirty="0" smtClean="0">
                <a:solidFill>
                  <a:prstClr val="black">
                    <a:lumMod val="65000"/>
                    <a:lumOff val="35000"/>
                  </a:prstClr>
                </a:solidFill>
              </a:rPr>
              <a:t>epistle.</a:t>
            </a:r>
          </a:p>
          <a:p>
            <a:pPr marL="0" lvl="0" indent="0">
              <a:buClr>
                <a:srgbClr val="2C7C9F">
                  <a:lumMod val="60000"/>
                  <a:lumOff val="40000"/>
                </a:srgbClr>
              </a:buClr>
              <a:buNone/>
            </a:pPr>
            <a:r>
              <a:rPr lang="en-US" b="1" dirty="0" smtClean="0">
                <a:solidFill>
                  <a:prstClr val="black">
                    <a:lumMod val="65000"/>
                    <a:lumOff val="35000"/>
                  </a:prstClr>
                </a:solidFill>
              </a:rPr>
              <a:t>Purpose </a:t>
            </a:r>
            <a:r>
              <a:rPr lang="en-US" b="1" dirty="0">
                <a:solidFill>
                  <a:prstClr val="black">
                    <a:lumMod val="65000"/>
                    <a:lumOff val="35000"/>
                  </a:prstClr>
                </a:solidFill>
              </a:rPr>
              <a:t>of </a:t>
            </a:r>
            <a:r>
              <a:rPr lang="en-US" b="1" dirty="0" smtClean="0">
                <a:solidFill>
                  <a:prstClr val="black">
                    <a:lumMod val="65000"/>
                    <a:lumOff val="35000"/>
                  </a:prstClr>
                </a:solidFill>
              </a:rPr>
              <a:t>the </a:t>
            </a:r>
            <a:r>
              <a:rPr lang="en-US" b="1" dirty="0" smtClean="0">
                <a:solidFill>
                  <a:prstClr val="black">
                    <a:lumMod val="65000"/>
                    <a:lumOff val="35000"/>
                  </a:prstClr>
                </a:solidFill>
              </a:rPr>
              <a:t>Writing:</a:t>
            </a:r>
            <a:endParaRPr lang="en-US" b="1" dirty="0">
              <a:solidFill>
                <a:prstClr val="black">
                  <a:lumMod val="65000"/>
                  <a:lumOff val="35000"/>
                </a:prstClr>
              </a:solidFill>
            </a:endParaRPr>
          </a:p>
          <a:p>
            <a:pPr marL="0" lvl="0" indent="0">
              <a:buClr>
                <a:srgbClr val="2C7C9F">
                  <a:lumMod val="60000"/>
                  <a:lumOff val="40000"/>
                </a:srgbClr>
              </a:buClr>
              <a:buNone/>
            </a:pPr>
            <a:r>
              <a:rPr lang="en-US" sz="2000" dirty="0">
                <a:solidFill>
                  <a:prstClr val="black">
                    <a:lumMod val="65000"/>
                    <a:lumOff val="35000"/>
                  </a:prstClr>
                </a:solidFill>
              </a:rPr>
              <a:t>+ The epistle is considered one of the pastoral epistles, which include the 1</a:t>
            </a:r>
            <a:r>
              <a:rPr lang="en-US" sz="2000" baseline="30000" dirty="0">
                <a:solidFill>
                  <a:prstClr val="black">
                    <a:lumMod val="65000"/>
                    <a:lumOff val="35000"/>
                  </a:prstClr>
                </a:solidFill>
              </a:rPr>
              <a:t>st</a:t>
            </a:r>
            <a:r>
              <a:rPr lang="en-US" sz="2000" dirty="0">
                <a:solidFill>
                  <a:prstClr val="black">
                    <a:lumMod val="65000"/>
                    <a:lumOff val="35000"/>
                  </a:prstClr>
                </a:solidFill>
              </a:rPr>
              <a:t> and 2</a:t>
            </a:r>
            <a:r>
              <a:rPr lang="en-US" sz="2000" baseline="30000" dirty="0">
                <a:solidFill>
                  <a:prstClr val="black">
                    <a:lumMod val="65000"/>
                    <a:lumOff val="35000"/>
                  </a:prstClr>
                </a:solidFill>
              </a:rPr>
              <a:t>nd</a:t>
            </a:r>
            <a:r>
              <a:rPr lang="en-US" sz="2000" dirty="0">
                <a:solidFill>
                  <a:prstClr val="black">
                    <a:lumMod val="65000"/>
                    <a:lumOff val="35000"/>
                  </a:prstClr>
                </a:solidFill>
              </a:rPr>
              <a:t> epistles to Timothy and the epistle to Titus. St. Paul sent this epistle to Timothy the bishop of Ephesus in order to</a:t>
            </a:r>
            <a:r>
              <a:rPr lang="en-US" sz="2000" dirty="0" smtClean="0">
                <a:solidFill>
                  <a:prstClr val="black">
                    <a:lumMod val="65000"/>
                    <a:lumOff val="35000"/>
                  </a:prstClr>
                </a:solidFill>
              </a:rPr>
              <a:t>:</a:t>
            </a:r>
          </a:p>
        </p:txBody>
      </p:sp>
    </p:spTree>
    <p:extLst>
      <p:ext uri="{BB962C8B-B14F-4D97-AF65-F5344CB8AC3E}">
        <p14:creationId xmlns:p14="http://schemas.microsoft.com/office/powerpoint/2010/main" val="221733127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7">
                                          <p:stCondLst>
                                            <p:cond delay="0"/>
                                          </p:stCondLst>
                                        </p:cTn>
                                        <p:tgtEl>
                                          <p:spTgt spid="3">
                                            <p:txEl>
                                              <p:pRg st="1" end="1"/>
                                            </p:txEl>
                                          </p:spTgt>
                                        </p:tgtEl>
                                      </p:cBhvr>
                                    </p:animEffect>
                                    <p:anim calcmode="lin" valueType="num">
                                      <p:cBhvr>
                                        <p:cTn id="13" dur="1594"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14" dur="581"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15" dur="581" tmFilter="0, 0; 0.125,0.2665; 0.25,0.4; 0.375,0.465; 0.5,0.5;  0.625,0.535; 0.75,0.6; 0.875,0.7335; 1,1">
                                          <p:stCondLst>
                                            <p:cond delay="581"/>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16" dur="290" tmFilter="0, 0; 0.125,0.2665; 0.25,0.4; 0.375,0.465; 0.5,0.5;  0.625,0.535; 0.75,0.6; 0.875,0.7335; 1,1">
                                          <p:stCondLst>
                                            <p:cond delay="1159"/>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17" dur="144" tmFilter="0, 0; 0.125,0.2665; 0.25,0.4; 0.375,0.465; 0.5,0.5;  0.625,0.535; 0.75,0.6; 0.875,0.7335; 1,1">
                                          <p:stCondLst>
                                            <p:cond delay="1449"/>
                                          </p:stCondLst>
                                        </p:cTn>
                                        <p:tgtEl>
                                          <p:spTgt spid="3">
                                            <p:txEl>
                                              <p:pRg st="1" end="1"/>
                                            </p:txEl>
                                          </p:spTgt>
                                        </p:tgtEl>
                                        <p:attrNameLst>
                                          <p:attrName>ppt_y</p:attrName>
                                        </p:attrNameLst>
                                      </p:cBhvr>
                                      <p:tavLst>
                                        <p:tav tm="0" fmla="#ppt_y-sin(pi*$)/81">
                                          <p:val>
                                            <p:fltVal val="0"/>
                                          </p:val>
                                        </p:tav>
                                        <p:tav tm="100000">
                                          <p:val>
                                            <p:fltVal val="1"/>
                                          </p:val>
                                        </p:tav>
                                      </p:tavLst>
                                    </p:anim>
                                    <p:animScale>
                                      <p:cBhvr>
                                        <p:cTn id="18" dur="23">
                                          <p:stCondLst>
                                            <p:cond delay="569"/>
                                          </p:stCondLst>
                                        </p:cTn>
                                        <p:tgtEl>
                                          <p:spTgt spid="3">
                                            <p:txEl>
                                              <p:pRg st="1" end="1"/>
                                            </p:txEl>
                                          </p:spTgt>
                                        </p:tgtEl>
                                      </p:cBhvr>
                                      <p:to x="100000" y="60000"/>
                                    </p:animScale>
                                    <p:animScale>
                                      <p:cBhvr>
                                        <p:cTn id="19" dur="145" decel="50000">
                                          <p:stCondLst>
                                            <p:cond delay="592"/>
                                          </p:stCondLst>
                                        </p:cTn>
                                        <p:tgtEl>
                                          <p:spTgt spid="3">
                                            <p:txEl>
                                              <p:pRg st="1" end="1"/>
                                            </p:txEl>
                                          </p:spTgt>
                                        </p:tgtEl>
                                      </p:cBhvr>
                                      <p:to x="100000" y="100000"/>
                                    </p:animScale>
                                    <p:animScale>
                                      <p:cBhvr>
                                        <p:cTn id="20" dur="23">
                                          <p:stCondLst>
                                            <p:cond delay="1148"/>
                                          </p:stCondLst>
                                        </p:cTn>
                                        <p:tgtEl>
                                          <p:spTgt spid="3">
                                            <p:txEl>
                                              <p:pRg st="1" end="1"/>
                                            </p:txEl>
                                          </p:spTgt>
                                        </p:tgtEl>
                                      </p:cBhvr>
                                      <p:to x="100000" y="80000"/>
                                    </p:animScale>
                                    <p:animScale>
                                      <p:cBhvr>
                                        <p:cTn id="21" dur="145" decel="50000">
                                          <p:stCondLst>
                                            <p:cond delay="1171"/>
                                          </p:stCondLst>
                                        </p:cTn>
                                        <p:tgtEl>
                                          <p:spTgt spid="3">
                                            <p:txEl>
                                              <p:pRg st="1" end="1"/>
                                            </p:txEl>
                                          </p:spTgt>
                                        </p:tgtEl>
                                      </p:cBhvr>
                                      <p:to x="100000" y="100000"/>
                                    </p:animScale>
                                    <p:animScale>
                                      <p:cBhvr>
                                        <p:cTn id="22" dur="23">
                                          <p:stCondLst>
                                            <p:cond delay="1437"/>
                                          </p:stCondLst>
                                        </p:cTn>
                                        <p:tgtEl>
                                          <p:spTgt spid="3">
                                            <p:txEl>
                                              <p:pRg st="1" end="1"/>
                                            </p:txEl>
                                          </p:spTgt>
                                        </p:tgtEl>
                                      </p:cBhvr>
                                      <p:to x="100000" y="90000"/>
                                    </p:animScale>
                                    <p:animScale>
                                      <p:cBhvr>
                                        <p:cTn id="23" dur="145" decel="50000">
                                          <p:stCondLst>
                                            <p:cond delay="1459"/>
                                          </p:stCondLst>
                                        </p:cTn>
                                        <p:tgtEl>
                                          <p:spTgt spid="3">
                                            <p:txEl>
                                              <p:pRg st="1" end="1"/>
                                            </p:txEl>
                                          </p:spTgt>
                                        </p:tgtEl>
                                      </p:cBhvr>
                                      <p:to x="100000" y="100000"/>
                                    </p:animScale>
                                    <p:animScale>
                                      <p:cBhvr>
                                        <p:cTn id="24" dur="23">
                                          <p:stCondLst>
                                            <p:cond delay="1582"/>
                                          </p:stCondLst>
                                        </p:cTn>
                                        <p:tgtEl>
                                          <p:spTgt spid="3">
                                            <p:txEl>
                                              <p:pRg st="1" end="1"/>
                                            </p:txEl>
                                          </p:spTgt>
                                        </p:tgtEl>
                                      </p:cBhvr>
                                      <p:to x="100000" y="95000"/>
                                    </p:animScale>
                                    <p:animScale>
                                      <p:cBhvr>
                                        <p:cTn id="25" dur="145" decel="50000">
                                          <p:stCondLst>
                                            <p:cond delay="1605"/>
                                          </p:stCondLst>
                                        </p:cTn>
                                        <p:tgtEl>
                                          <p:spTgt spid="3">
                                            <p:txEl>
                                              <p:pRg st="1" end="1"/>
                                            </p:txEl>
                                          </p:spTgt>
                                        </p:tgtEl>
                                      </p:cBhvr>
                                      <p:to x="100000" y="100000"/>
                                    </p:animScale>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Effect transition="in" filter="blinds(horizontal)">
                                      <p:cBhvr>
                                        <p:cTn id="30" dur="500"/>
                                        <p:tgtEl>
                                          <p:spTgt spid="3">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6" presetClass="entr" presetSubtype="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wipe(down)">
                                      <p:cBhvr>
                                        <p:cTn id="35" dur="507">
                                          <p:stCondLst>
                                            <p:cond delay="0"/>
                                          </p:stCondLst>
                                        </p:cTn>
                                        <p:tgtEl>
                                          <p:spTgt spid="3">
                                            <p:txEl>
                                              <p:pRg st="3" end="3"/>
                                            </p:txEl>
                                          </p:spTgt>
                                        </p:tgtEl>
                                      </p:cBhvr>
                                    </p:animEffect>
                                    <p:anim calcmode="lin" valueType="num">
                                      <p:cBhvr>
                                        <p:cTn id="36" dur="1594"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37" dur="581"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38" dur="581" tmFilter="0, 0; 0.125,0.2665; 0.25,0.4; 0.375,0.465; 0.5,0.5;  0.625,0.535; 0.75,0.6; 0.875,0.7335; 1,1">
                                          <p:stCondLst>
                                            <p:cond delay="581"/>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39" dur="290" tmFilter="0, 0; 0.125,0.2665; 0.25,0.4; 0.375,0.465; 0.5,0.5;  0.625,0.535; 0.75,0.6; 0.875,0.7335; 1,1">
                                          <p:stCondLst>
                                            <p:cond delay="1159"/>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40" dur="144" tmFilter="0, 0; 0.125,0.2665; 0.25,0.4; 0.375,0.465; 0.5,0.5;  0.625,0.535; 0.75,0.6; 0.875,0.7335; 1,1">
                                          <p:stCondLst>
                                            <p:cond delay="1449"/>
                                          </p:stCondLst>
                                        </p:cTn>
                                        <p:tgtEl>
                                          <p:spTgt spid="3">
                                            <p:txEl>
                                              <p:pRg st="3" end="3"/>
                                            </p:txEl>
                                          </p:spTgt>
                                        </p:tgtEl>
                                        <p:attrNameLst>
                                          <p:attrName>ppt_y</p:attrName>
                                        </p:attrNameLst>
                                      </p:cBhvr>
                                      <p:tavLst>
                                        <p:tav tm="0" fmla="#ppt_y-sin(pi*$)/81">
                                          <p:val>
                                            <p:fltVal val="0"/>
                                          </p:val>
                                        </p:tav>
                                        <p:tav tm="100000">
                                          <p:val>
                                            <p:fltVal val="1"/>
                                          </p:val>
                                        </p:tav>
                                      </p:tavLst>
                                    </p:anim>
                                    <p:animScale>
                                      <p:cBhvr>
                                        <p:cTn id="41" dur="23">
                                          <p:stCondLst>
                                            <p:cond delay="569"/>
                                          </p:stCondLst>
                                        </p:cTn>
                                        <p:tgtEl>
                                          <p:spTgt spid="3">
                                            <p:txEl>
                                              <p:pRg st="3" end="3"/>
                                            </p:txEl>
                                          </p:spTgt>
                                        </p:tgtEl>
                                      </p:cBhvr>
                                      <p:to x="100000" y="60000"/>
                                    </p:animScale>
                                    <p:animScale>
                                      <p:cBhvr>
                                        <p:cTn id="42" dur="145" decel="50000">
                                          <p:stCondLst>
                                            <p:cond delay="592"/>
                                          </p:stCondLst>
                                        </p:cTn>
                                        <p:tgtEl>
                                          <p:spTgt spid="3">
                                            <p:txEl>
                                              <p:pRg st="3" end="3"/>
                                            </p:txEl>
                                          </p:spTgt>
                                        </p:tgtEl>
                                      </p:cBhvr>
                                      <p:to x="100000" y="100000"/>
                                    </p:animScale>
                                    <p:animScale>
                                      <p:cBhvr>
                                        <p:cTn id="43" dur="23">
                                          <p:stCondLst>
                                            <p:cond delay="1148"/>
                                          </p:stCondLst>
                                        </p:cTn>
                                        <p:tgtEl>
                                          <p:spTgt spid="3">
                                            <p:txEl>
                                              <p:pRg st="3" end="3"/>
                                            </p:txEl>
                                          </p:spTgt>
                                        </p:tgtEl>
                                      </p:cBhvr>
                                      <p:to x="100000" y="80000"/>
                                    </p:animScale>
                                    <p:animScale>
                                      <p:cBhvr>
                                        <p:cTn id="44" dur="145" decel="50000">
                                          <p:stCondLst>
                                            <p:cond delay="1171"/>
                                          </p:stCondLst>
                                        </p:cTn>
                                        <p:tgtEl>
                                          <p:spTgt spid="3">
                                            <p:txEl>
                                              <p:pRg st="3" end="3"/>
                                            </p:txEl>
                                          </p:spTgt>
                                        </p:tgtEl>
                                      </p:cBhvr>
                                      <p:to x="100000" y="100000"/>
                                    </p:animScale>
                                    <p:animScale>
                                      <p:cBhvr>
                                        <p:cTn id="45" dur="23">
                                          <p:stCondLst>
                                            <p:cond delay="1437"/>
                                          </p:stCondLst>
                                        </p:cTn>
                                        <p:tgtEl>
                                          <p:spTgt spid="3">
                                            <p:txEl>
                                              <p:pRg st="3" end="3"/>
                                            </p:txEl>
                                          </p:spTgt>
                                        </p:tgtEl>
                                      </p:cBhvr>
                                      <p:to x="100000" y="90000"/>
                                    </p:animScale>
                                    <p:animScale>
                                      <p:cBhvr>
                                        <p:cTn id="46" dur="145" decel="50000">
                                          <p:stCondLst>
                                            <p:cond delay="1459"/>
                                          </p:stCondLst>
                                        </p:cTn>
                                        <p:tgtEl>
                                          <p:spTgt spid="3">
                                            <p:txEl>
                                              <p:pRg st="3" end="3"/>
                                            </p:txEl>
                                          </p:spTgt>
                                        </p:tgtEl>
                                      </p:cBhvr>
                                      <p:to x="100000" y="100000"/>
                                    </p:animScale>
                                    <p:animScale>
                                      <p:cBhvr>
                                        <p:cTn id="47" dur="23">
                                          <p:stCondLst>
                                            <p:cond delay="1582"/>
                                          </p:stCondLst>
                                        </p:cTn>
                                        <p:tgtEl>
                                          <p:spTgt spid="3">
                                            <p:txEl>
                                              <p:pRg st="3" end="3"/>
                                            </p:txEl>
                                          </p:spTgt>
                                        </p:tgtEl>
                                      </p:cBhvr>
                                      <p:to x="100000" y="95000"/>
                                    </p:animScale>
                                    <p:animScale>
                                      <p:cBhvr>
                                        <p:cTn id="48" dur="145" decel="50000">
                                          <p:stCondLst>
                                            <p:cond delay="1605"/>
                                          </p:stCondLst>
                                        </p:cTn>
                                        <p:tgtEl>
                                          <p:spTgt spid="3">
                                            <p:txEl>
                                              <p:pRg st="3" end="3"/>
                                            </p:txEl>
                                          </p:spTgt>
                                        </p:tgtEl>
                                      </p:cBhvr>
                                      <p:to x="100000" y="100000"/>
                                    </p:animScale>
                                  </p:childTnLst>
                                </p:cTn>
                              </p:par>
                            </p:childTnLst>
                          </p:cTn>
                        </p:par>
                      </p:childTnLst>
                    </p:cTn>
                  </p:par>
                  <p:par>
                    <p:cTn id="49" fill="hold">
                      <p:stCondLst>
                        <p:cond delay="indefinite"/>
                      </p:stCondLst>
                      <p:childTnLst>
                        <p:par>
                          <p:cTn id="50" fill="hold">
                            <p:stCondLst>
                              <p:cond delay="0"/>
                            </p:stCondLst>
                            <p:childTnLst>
                              <p:par>
                                <p:cTn id="51" presetID="3" presetClass="entr" presetSubtype="10" fill="hold" grpId="0" nodeType="clickEffect">
                                  <p:stCondLst>
                                    <p:cond delay="0"/>
                                  </p:stCondLst>
                                  <p:childTnLst>
                                    <p:set>
                                      <p:cBhvr>
                                        <p:cTn id="52" dur="1" fill="hold">
                                          <p:stCondLst>
                                            <p:cond delay="0"/>
                                          </p:stCondLst>
                                        </p:cTn>
                                        <p:tgtEl>
                                          <p:spTgt spid="3">
                                            <p:txEl>
                                              <p:pRg st="4" end="4"/>
                                            </p:txEl>
                                          </p:spTgt>
                                        </p:tgtEl>
                                        <p:attrNameLst>
                                          <p:attrName>style.visibility</p:attrName>
                                        </p:attrNameLst>
                                      </p:cBhvr>
                                      <p:to>
                                        <p:strVal val="visible"/>
                                      </p:to>
                                    </p:set>
                                    <p:animEffect transition="in" filter="blinds(horizontal)">
                                      <p:cBhvr>
                                        <p:cTn id="53"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to Timothy</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i="1" dirty="0">
                <a:solidFill>
                  <a:prstClr val="black">
                    <a:lumMod val="65000"/>
                    <a:lumOff val="35000"/>
                  </a:prstClr>
                </a:solidFill>
              </a:rPr>
              <a:t>1. </a:t>
            </a:r>
            <a:r>
              <a:rPr lang="en-US" sz="2000" i="1" u="sng" dirty="0">
                <a:solidFill>
                  <a:prstClr val="black">
                    <a:lumMod val="65000"/>
                    <a:lumOff val="35000"/>
                  </a:prstClr>
                </a:solidFill>
              </a:rPr>
              <a:t>Warn him of the False Teachings that the Church in Ephesus was Suffering from. These were Jewish Heresies and also some were Gnostic in Nature</a:t>
            </a:r>
            <a:r>
              <a:rPr lang="en-US" sz="2000" i="1" u="sng" dirty="0" smtClean="0">
                <a:solidFill>
                  <a:prstClr val="black">
                    <a:lumMod val="65000"/>
                    <a:lumOff val="35000"/>
                  </a:prstClr>
                </a:solidFill>
              </a:rPr>
              <a:t>:</a:t>
            </a:r>
          </a:p>
          <a:p>
            <a:pPr marL="0" indent="0">
              <a:buNone/>
            </a:pPr>
            <a:r>
              <a:rPr lang="en-US" sz="2000" dirty="0" smtClean="0">
                <a:solidFill>
                  <a:prstClr val="black">
                    <a:lumMod val="65000"/>
                    <a:lumOff val="35000"/>
                  </a:prstClr>
                </a:solidFill>
              </a:rPr>
              <a:t>“</a:t>
            </a:r>
            <a:r>
              <a:rPr lang="en-US" sz="2000" dirty="0">
                <a:solidFill>
                  <a:prstClr val="black">
                    <a:lumMod val="65000"/>
                    <a:lumOff val="35000"/>
                  </a:prstClr>
                </a:solidFill>
              </a:rPr>
              <a:t>As I urged you when I went into Macedonia—remain in Ephesus </a:t>
            </a:r>
            <a:r>
              <a:rPr lang="en-US" sz="2000" dirty="0" smtClean="0">
                <a:solidFill>
                  <a:prstClr val="black">
                    <a:lumMod val="65000"/>
                    <a:lumOff val="35000"/>
                  </a:prstClr>
                </a:solidFill>
              </a:rPr>
              <a:t>that</a:t>
            </a:r>
            <a:r>
              <a:rPr lang="en-US" sz="2000" dirty="0">
                <a:solidFill>
                  <a:prstClr val="black">
                    <a:lumMod val="65000"/>
                    <a:lumOff val="35000"/>
                  </a:prstClr>
                </a:solidFill>
              </a:rPr>
              <a:t> </a:t>
            </a:r>
            <a:r>
              <a:rPr lang="en-US" sz="2000" dirty="0"/>
              <a:t>you may charge some that they teach no other doctrine, nor give heed to fables and endless genealogies, which cause disputes rather than godly edification which is in faith”												         </a:t>
            </a:r>
            <a:r>
              <a:rPr lang="en-US" sz="2000" dirty="0" smtClean="0"/>
              <a:t>     (</a:t>
            </a:r>
            <a:r>
              <a:rPr lang="en-US" sz="2000" dirty="0"/>
              <a:t>1 Timothy 1:3-4)</a:t>
            </a:r>
          </a:p>
          <a:p>
            <a:pPr marL="0" indent="0">
              <a:buNone/>
            </a:pPr>
            <a:r>
              <a:rPr lang="en-US" sz="2000" i="1" dirty="0"/>
              <a:t>2. </a:t>
            </a:r>
            <a:r>
              <a:rPr lang="en-US" sz="2000" i="1" u="sng" dirty="0"/>
              <a:t>Encourage him to </a:t>
            </a:r>
            <a:r>
              <a:rPr lang="en-US" sz="2000" i="1" u="sng" dirty="0" smtClean="0"/>
              <a:t>Fulfill </a:t>
            </a:r>
            <a:r>
              <a:rPr lang="en-US" sz="2000" i="1" u="sng" dirty="0"/>
              <a:t>his </a:t>
            </a:r>
            <a:r>
              <a:rPr lang="en-US" sz="2000" i="1" u="sng" dirty="0" smtClean="0"/>
              <a:t>Ministry</a:t>
            </a:r>
            <a:r>
              <a:rPr lang="en-US" sz="2000" i="1" u="sng" dirty="0"/>
              <a:t>, which was </a:t>
            </a:r>
            <a:r>
              <a:rPr lang="en-US" sz="2000" i="1" u="sng" dirty="0" smtClean="0"/>
              <a:t>Challenged </a:t>
            </a:r>
            <a:r>
              <a:rPr lang="en-US" sz="2000" i="1" u="sng" dirty="0"/>
              <a:t>by Timothy’s Youth and Natural Timidity:</a:t>
            </a:r>
          </a:p>
          <a:p>
            <a:pPr marL="0" indent="0">
              <a:buNone/>
            </a:pPr>
            <a:r>
              <a:rPr lang="en-US" sz="2000" dirty="0"/>
              <a:t>“Let no one despise your youth, but be an example to the believers in word, in conduct, in love, in spirit, in faith, in purity”									              </a:t>
            </a:r>
            <a:r>
              <a:rPr lang="en-US" sz="2000" dirty="0" smtClean="0"/>
              <a:t> (</a:t>
            </a:r>
            <a:r>
              <a:rPr lang="en-US" sz="2000" dirty="0"/>
              <a:t>1 Timothy 4:</a:t>
            </a:r>
            <a:r>
              <a:rPr lang="en-US" sz="2000" dirty="0" smtClean="0"/>
              <a:t>12)</a:t>
            </a:r>
            <a:endParaRPr lang="en-US" sz="2000" i="1" u="sng" dirty="0"/>
          </a:p>
        </p:txBody>
      </p:sp>
    </p:spTree>
    <p:extLst>
      <p:ext uri="{BB962C8B-B14F-4D97-AF65-F5344CB8AC3E}">
        <p14:creationId xmlns:p14="http://schemas.microsoft.com/office/powerpoint/2010/main" val="221733127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to Timothy</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i="1" dirty="0"/>
              <a:t>3. </a:t>
            </a:r>
            <a:r>
              <a:rPr lang="en-US" sz="2000" i="1" u="sng" dirty="0"/>
              <a:t>Instruct him on Organizing the Church in Ephesus, and Setting the Duties of the Bishop and of the Deacons, and Establishing the Criteria for their Choosing</a:t>
            </a:r>
            <a:r>
              <a:rPr lang="en-US" sz="2000" i="1" u="sng" dirty="0" smtClean="0"/>
              <a:t>:</a:t>
            </a:r>
          </a:p>
          <a:p>
            <a:pPr marL="0" indent="0">
              <a:buNone/>
            </a:pPr>
            <a:r>
              <a:rPr lang="en-US" sz="2000" dirty="0" smtClean="0"/>
              <a:t>“</a:t>
            </a:r>
            <a:r>
              <a:rPr lang="en-US" sz="2000" dirty="0"/>
              <a:t>I write so that you may know how you ought to conduct yourself in </a:t>
            </a:r>
            <a:r>
              <a:rPr lang="en-US" sz="2000" dirty="0" smtClean="0"/>
              <a:t>the</a:t>
            </a:r>
            <a:r>
              <a:rPr lang="en-US" sz="2000" dirty="0"/>
              <a:t> house of God”					 										</a:t>
            </a:r>
            <a:r>
              <a:rPr lang="en-US" sz="2000" dirty="0" smtClean="0"/>
              <a:t>   (</a:t>
            </a:r>
            <a:r>
              <a:rPr lang="en-US" sz="2000" dirty="0"/>
              <a:t>1 Timothy 3:15)</a:t>
            </a:r>
          </a:p>
          <a:p>
            <a:pPr marL="0" indent="0">
              <a:buNone/>
            </a:pPr>
            <a:r>
              <a:rPr lang="en-US" sz="2000" dirty="0"/>
              <a:t>+ Hence, the epistle is an important epistle containing </a:t>
            </a:r>
            <a:r>
              <a:rPr lang="en-US" sz="2000" dirty="0" smtClean="0"/>
              <a:t>pastoral instruction for </a:t>
            </a:r>
            <a:r>
              <a:rPr lang="en-US" sz="2000" dirty="0"/>
              <a:t>the Church in all ages, especially on keeping the faith and sound doctrines and on how to deal with titles of the clergy</a:t>
            </a:r>
            <a:r>
              <a:rPr lang="en-US" sz="2000" dirty="0" smtClean="0"/>
              <a:t>.</a:t>
            </a:r>
          </a:p>
          <a:p>
            <a:pPr marL="0" indent="0">
              <a:buNone/>
            </a:pPr>
            <a:r>
              <a:rPr lang="en-US" b="1" dirty="0"/>
              <a:t>Contents:</a:t>
            </a:r>
          </a:p>
          <a:p>
            <a:pPr marL="0" lvl="0" indent="0">
              <a:buClr>
                <a:srgbClr val="2C7C9F">
                  <a:lumMod val="60000"/>
                  <a:lumOff val="40000"/>
                </a:srgbClr>
              </a:buClr>
              <a:buNone/>
            </a:pPr>
            <a:r>
              <a:rPr lang="en-US" sz="2200" dirty="0">
                <a:solidFill>
                  <a:prstClr val="black">
                    <a:lumMod val="65000"/>
                    <a:lumOff val="35000"/>
                  </a:prstClr>
                </a:solidFill>
              </a:rPr>
              <a:t>I. </a:t>
            </a:r>
            <a:r>
              <a:rPr lang="en-US" sz="2200" u="sng" dirty="0">
                <a:solidFill>
                  <a:prstClr val="black">
                    <a:lumMod val="65000"/>
                    <a:lumOff val="35000"/>
                  </a:prstClr>
                </a:solidFill>
              </a:rPr>
              <a:t>Introduction:</a:t>
            </a:r>
            <a:r>
              <a:rPr lang="en-US" sz="2200" dirty="0">
                <a:solidFill>
                  <a:prstClr val="black">
                    <a:lumMod val="65000"/>
                    <a:lumOff val="35000"/>
                  </a:prstClr>
                </a:solidFill>
              </a:rPr>
              <a:t> (Ch. 1)</a:t>
            </a:r>
            <a:endParaRPr lang="en-US" sz="2200" u="sng" dirty="0">
              <a:solidFill>
                <a:prstClr val="black">
                  <a:lumMod val="65000"/>
                  <a:lumOff val="35000"/>
                </a:prstClr>
              </a:solidFill>
            </a:endParaRPr>
          </a:p>
          <a:p>
            <a:pPr marL="0" indent="0">
              <a:buClr>
                <a:srgbClr val="2C7C9F">
                  <a:lumMod val="60000"/>
                  <a:lumOff val="40000"/>
                </a:srgbClr>
              </a:buClr>
              <a:buNone/>
            </a:pPr>
            <a:r>
              <a:rPr lang="en-US" sz="2000" dirty="0">
                <a:solidFill>
                  <a:prstClr val="black">
                    <a:lumMod val="65000"/>
                    <a:lumOff val="35000"/>
                  </a:prstClr>
                </a:solidFill>
              </a:rPr>
              <a:t>“Paul, an apostle of Jesus Christ, by the commandment of God </a:t>
            </a:r>
            <a:r>
              <a:rPr lang="en-US" sz="2000" dirty="0" smtClean="0">
                <a:solidFill>
                  <a:prstClr val="black">
                    <a:lumMod val="65000"/>
                    <a:lumOff val="35000"/>
                  </a:prstClr>
                </a:solidFill>
              </a:rPr>
              <a:t>our</a:t>
            </a:r>
            <a:r>
              <a:rPr lang="is-IS" sz="2000" dirty="0" smtClean="0">
                <a:solidFill>
                  <a:prstClr val="black">
                    <a:lumMod val="65000"/>
                    <a:lumOff val="35000"/>
                  </a:prstClr>
                </a:solidFill>
              </a:rPr>
              <a:t>… </a:t>
            </a:r>
            <a:endParaRPr lang="en-US" sz="2000" dirty="0"/>
          </a:p>
        </p:txBody>
      </p:sp>
    </p:spTree>
    <p:extLst>
      <p:ext uri="{BB962C8B-B14F-4D97-AF65-F5344CB8AC3E}">
        <p14:creationId xmlns:p14="http://schemas.microsoft.com/office/powerpoint/2010/main" val="221733127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6"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7">
                                          <p:stCondLst>
                                            <p:cond delay="0"/>
                                          </p:stCondLst>
                                        </p:cTn>
                                        <p:tgtEl>
                                          <p:spTgt spid="3">
                                            <p:txEl>
                                              <p:pRg st="3" end="3"/>
                                            </p:txEl>
                                          </p:spTgt>
                                        </p:tgtEl>
                                      </p:cBhvr>
                                    </p:animEffect>
                                    <p:anim calcmode="lin" valueType="num">
                                      <p:cBhvr>
                                        <p:cTn id="23" dur="1594"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24" dur="581"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25" dur="581" tmFilter="0, 0; 0.125,0.2665; 0.25,0.4; 0.375,0.465; 0.5,0.5;  0.625,0.535; 0.75,0.6; 0.875,0.7335; 1,1">
                                          <p:stCondLst>
                                            <p:cond delay="581"/>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26" dur="290" tmFilter="0, 0; 0.125,0.2665; 0.25,0.4; 0.375,0.465; 0.5,0.5;  0.625,0.535; 0.75,0.6; 0.875,0.7335; 1,1">
                                          <p:stCondLst>
                                            <p:cond delay="1159"/>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27" dur="144" tmFilter="0, 0; 0.125,0.2665; 0.25,0.4; 0.375,0.465; 0.5,0.5;  0.625,0.535; 0.75,0.6; 0.875,0.7335; 1,1">
                                          <p:stCondLst>
                                            <p:cond delay="1449"/>
                                          </p:stCondLst>
                                        </p:cTn>
                                        <p:tgtEl>
                                          <p:spTgt spid="3">
                                            <p:txEl>
                                              <p:pRg st="3" end="3"/>
                                            </p:txEl>
                                          </p:spTgt>
                                        </p:tgtEl>
                                        <p:attrNameLst>
                                          <p:attrName>ppt_y</p:attrName>
                                        </p:attrNameLst>
                                      </p:cBhvr>
                                      <p:tavLst>
                                        <p:tav tm="0" fmla="#ppt_y-sin(pi*$)/81">
                                          <p:val>
                                            <p:fltVal val="0"/>
                                          </p:val>
                                        </p:tav>
                                        <p:tav tm="100000">
                                          <p:val>
                                            <p:fltVal val="1"/>
                                          </p:val>
                                        </p:tav>
                                      </p:tavLst>
                                    </p:anim>
                                    <p:animScale>
                                      <p:cBhvr>
                                        <p:cTn id="28" dur="23">
                                          <p:stCondLst>
                                            <p:cond delay="569"/>
                                          </p:stCondLst>
                                        </p:cTn>
                                        <p:tgtEl>
                                          <p:spTgt spid="3">
                                            <p:txEl>
                                              <p:pRg st="3" end="3"/>
                                            </p:txEl>
                                          </p:spTgt>
                                        </p:tgtEl>
                                      </p:cBhvr>
                                      <p:to x="100000" y="60000"/>
                                    </p:animScale>
                                    <p:animScale>
                                      <p:cBhvr>
                                        <p:cTn id="29" dur="145" decel="50000">
                                          <p:stCondLst>
                                            <p:cond delay="592"/>
                                          </p:stCondLst>
                                        </p:cTn>
                                        <p:tgtEl>
                                          <p:spTgt spid="3">
                                            <p:txEl>
                                              <p:pRg st="3" end="3"/>
                                            </p:txEl>
                                          </p:spTgt>
                                        </p:tgtEl>
                                      </p:cBhvr>
                                      <p:to x="100000" y="100000"/>
                                    </p:animScale>
                                    <p:animScale>
                                      <p:cBhvr>
                                        <p:cTn id="30" dur="23">
                                          <p:stCondLst>
                                            <p:cond delay="1148"/>
                                          </p:stCondLst>
                                        </p:cTn>
                                        <p:tgtEl>
                                          <p:spTgt spid="3">
                                            <p:txEl>
                                              <p:pRg st="3" end="3"/>
                                            </p:txEl>
                                          </p:spTgt>
                                        </p:tgtEl>
                                      </p:cBhvr>
                                      <p:to x="100000" y="80000"/>
                                    </p:animScale>
                                    <p:animScale>
                                      <p:cBhvr>
                                        <p:cTn id="31" dur="145" decel="50000">
                                          <p:stCondLst>
                                            <p:cond delay="1171"/>
                                          </p:stCondLst>
                                        </p:cTn>
                                        <p:tgtEl>
                                          <p:spTgt spid="3">
                                            <p:txEl>
                                              <p:pRg st="3" end="3"/>
                                            </p:txEl>
                                          </p:spTgt>
                                        </p:tgtEl>
                                      </p:cBhvr>
                                      <p:to x="100000" y="100000"/>
                                    </p:animScale>
                                    <p:animScale>
                                      <p:cBhvr>
                                        <p:cTn id="32" dur="23">
                                          <p:stCondLst>
                                            <p:cond delay="1437"/>
                                          </p:stCondLst>
                                        </p:cTn>
                                        <p:tgtEl>
                                          <p:spTgt spid="3">
                                            <p:txEl>
                                              <p:pRg st="3" end="3"/>
                                            </p:txEl>
                                          </p:spTgt>
                                        </p:tgtEl>
                                      </p:cBhvr>
                                      <p:to x="100000" y="90000"/>
                                    </p:animScale>
                                    <p:animScale>
                                      <p:cBhvr>
                                        <p:cTn id="33" dur="145" decel="50000">
                                          <p:stCondLst>
                                            <p:cond delay="1459"/>
                                          </p:stCondLst>
                                        </p:cTn>
                                        <p:tgtEl>
                                          <p:spTgt spid="3">
                                            <p:txEl>
                                              <p:pRg st="3" end="3"/>
                                            </p:txEl>
                                          </p:spTgt>
                                        </p:tgtEl>
                                      </p:cBhvr>
                                      <p:to x="100000" y="100000"/>
                                    </p:animScale>
                                    <p:animScale>
                                      <p:cBhvr>
                                        <p:cTn id="34" dur="23">
                                          <p:stCondLst>
                                            <p:cond delay="1582"/>
                                          </p:stCondLst>
                                        </p:cTn>
                                        <p:tgtEl>
                                          <p:spTgt spid="3">
                                            <p:txEl>
                                              <p:pRg st="3" end="3"/>
                                            </p:txEl>
                                          </p:spTgt>
                                        </p:tgtEl>
                                      </p:cBhvr>
                                      <p:to x="100000" y="95000"/>
                                    </p:animScale>
                                    <p:animScale>
                                      <p:cBhvr>
                                        <p:cTn id="35" dur="145" decel="50000">
                                          <p:stCondLst>
                                            <p:cond delay="1605"/>
                                          </p:stCondLst>
                                        </p:cTn>
                                        <p:tgtEl>
                                          <p:spTgt spid="3">
                                            <p:txEl>
                                              <p:pRg st="3" end="3"/>
                                            </p:txEl>
                                          </p:spTgt>
                                        </p:tgtEl>
                                      </p:cBhvr>
                                      <p:to x="100000" y="100000"/>
                                    </p:animScale>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blinds(horizontal)">
                                      <p:cBhvr>
                                        <p:cTn id="40" dur="500"/>
                                        <p:tgtEl>
                                          <p:spTgt spid="3">
                                            <p:txEl>
                                              <p:pRg st="4" end="4"/>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3" presetClass="entr" presetSubtype="10" fill="hold" grpId="0" nodeType="clickEffect">
                                  <p:stCondLst>
                                    <p:cond delay="0"/>
                                  </p:stCondLst>
                                  <p:childTnLst>
                                    <p:set>
                                      <p:cBhvr>
                                        <p:cTn id="44" dur="1" fill="hold">
                                          <p:stCondLst>
                                            <p:cond delay="0"/>
                                          </p:stCondLst>
                                        </p:cTn>
                                        <p:tgtEl>
                                          <p:spTgt spid="3">
                                            <p:txEl>
                                              <p:pRg st="5" end="5"/>
                                            </p:txEl>
                                          </p:spTgt>
                                        </p:tgtEl>
                                        <p:attrNameLst>
                                          <p:attrName>style.visibility</p:attrName>
                                        </p:attrNameLst>
                                      </p:cBhvr>
                                      <p:to>
                                        <p:strVal val="visible"/>
                                      </p:to>
                                    </p:set>
                                    <p:animEffect transition="in" filter="blinds(horizontal)">
                                      <p:cBhvr>
                                        <p:cTn id="45"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to Timothy</a:t>
            </a: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Clr>
                <a:srgbClr val="2C7C9F">
                  <a:lumMod val="60000"/>
                  <a:lumOff val="40000"/>
                </a:srgbClr>
              </a:buClr>
              <a:buNone/>
            </a:pPr>
            <a:r>
              <a:rPr lang="en-US" sz="2000" dirty="0" smtClean="0">
                <a:solidFill>
                  <a:prstClr val="black">
                    <a:lumMod val="65000"/>
                    <a:lumOff val="35000"/>
                  </a:prstClr>
                </a:solidFill>
              </a:rPr>
              <a:t>Savior and </a:t>
            </a:r>
            <a:r>
              <a:rPr lang="en-US" sz="2000" dirty="0">
                <a:solidFill>
                  <a:prstClr val="black">
                    <a:lumMod val="65000"/>
                    <a:lumOff val="35000"/>
                  </a:prstClr>
                </a:solidFill>
              </a:rPr>
              <a:t>the Lord Jesus Christ, our hope, to Timothy, a true son in the faith”							  </a:t>
            </a:r>
            <a:r>
              <a:rPr lang="en-US" sz="2000" dirty="0" smtClean="0">
                <a:solidFill>
                  <a:prstClr val="black">
                    <a:lumMod val="65000"/>
                    <a:lumOff val="35000"/>
                  </a:prstClr>
                </a:solidFill>
              </a:rPr>
              <a:t>									  (</a:t>
            </a:r>
            <a:r>
              <a:rPr lang="en-US" sz="2000" dirty="0">
                <a:solidFill>
                  <a:prstClr val="black">
                    <a:lumMod val="65000"/>
                    <a:lumOff val="35000"/>
                  </a:prstClr>
                </a:solidFill>
              </a:rPr>
              <a:t>1 Timothy 1:1-2</a:t>
            </a:r>
            <a:r>
              <a:rPr lang="en-US" sz="2000" dirty="0" smtClean="0">
                <a:solidFill>
                  <a:prstClr val="black">
                    <a:lumMod val="65000"/>
                    <a:lumOff val="35000"/>
                  </a:prstClr>
                </a:solidFill>
              </a:rPr>
              <a:t>)</a:t>
            </a:r>
            <a:endParaRPr lang="en-US" sz="2000" dirty="0" smtClean="0"/>
          </a:p>
          <a:p>
            <a:pPr marL="0" indent="0">
              <a:buClr>
                <a:srgbClr val="2C7C9F">
                  <a:lumMod val="60000"/>
                  <a:lumOff val="40000"/>
                </a:srgbClr>
              </a:buClr>
              <a:buNone/>
            </a:pPr>
            <a:r>
              <a:rPr lang="en-US" sz="2200" dirty="0" smtClean="0">
                <a:solidFill>
                  <a:prstClr val="black">
                    <a:lumMod val="65000"/>
                    <a:lumOff val="35000"/>
                  </a:prstClr>
                </a:solidFill>
              </a:rPr>
              <a:t>II</a:t>
            </a:r>
            <a:r>
              <a:rPr lang="en-US" sz="2200" dirty="0">
                <a:solidFill>
                  <a:prstClr val="black">
                    <a:lumMod val="65000"/>
                    <a:lumOff val="35000"/>
                  </a:prstClr>
                </a:solidFill>
              </a:rPr>
              <a:t>. </a:t>
            </a:r>
            <a:r>
              <a:rPr lang="en-US" sz="2200" u="sng" dirty="0">
                <a:solidFill>
                  <a:prstClr val="black">
                    <a:lumMod val="65000"/>
                    <a:lumOff val="35000"/>
                  </a:prstClr>
                </a:solidFill>
              </a:rPr>
              <a:t>Charge Concerning Sound Doctrine:</a:t>
            </a:r>
            <a:r>
              <a:rPr lang="en-US" sz="2200" dirty="0">
                <a:solidFill>
                  <a:prstClr val="black">
                    <a:lumMod val="65000"/>
                    <a:lumOff val="35000"/>
                  </a:prstClr>
                </a:solidFill>
              </a:rPr>
              <a:t> (Ch. 1)</a:t>
            </a:r>
            <a:endParaRPr lang="en-US" sz="2200" u="sng" dirty="0">
              <a:solidFill>
                <a:prstClr val="black">
                  <a:lumMod val="65000"/>
                  <a:lumOff val="35000"/>
                </a:prstClr>
              </a:solidFill>
            </a:endParaRPr>
          </a:p>
          <a:p>
            <a:pPr marL="0" lvl="0" indent="0">
              <a:buClr>
                <a:srgbClr val="2C7C9F">
                  <a:lumMod val="60000"/>
                  <a:lumOff val="40000"/>
                </a:srgbClr>
              </a:buClr>
              <a:buNone/>
            </a:pPr>
            <a:r>
              <a:rPr lang="en-US" sz="2000" i="1" dirty="0">
                <a:solidFill>
                  <a:prstClr val="black">
                    <a:lumMod val="65000"/>
                    <a:lumOff val="35000"/>
                  </a:prstClr>
                </a:solidFill>
              </a:rPr>
              <a:t>1. The Purpose of the Commandment:</a:t>
            </a:r>
          </a:p>
          <a:p>
            <a:pPr marL="0" indent="0">
              <a:buClr>
                <a:srgbClr val="2C7C9F">
                  <a:lumMod val="60000"/>
                  <a:lumOff val="40000"/>
                </a:srgbClr>
              </a:buClr>
              <a:buNone/>
            </a:pPr>
            <a:r>
              <a:rPr lang="en-US" sz="2000" dirty="0"/>
              <a:t>“Now the purpose of the commandment is love from a pure heart, from a good conscience, and from sincere faith, from which some, having strayed, have turned aside to idle talk, desiring to be teachers of the law, understanding neither what they say nor the things which they affirm”							 </a:t>
            </a:r>
            <a:r>
              <a:rPr lang="en-US" sz="2000" dirty="0" smtClean="0"/>
              <a:t> (</a:t>
            </a:r>
            <a:r>
              <a:rPr lang="en-US" sz="2000" dirty="0"/>
              <a:t>1 Timothy 1:6-7</a:t>
            </a:r>
            <a:r>
              <a:rPr lang="en-US" sz="2000" dirty="0" smtClean="0"/>
              <a:t>)</a:t>
            </a:r>
          </a:p>
          <a:p>
            <a:pPr marL="0" indent="0">
              <a:buClr>
                <a:srgbClr val="2C7C9F">
                  <a:lumMod val="60000"/>
                  <a:lumOff val="40000"/>
                </a:srgbClr>
              </a:buClr>
              <a:buNone/>
            </a:pPr>
            <a:r>
              <a:rPr lang="en-US" sz="2000" dirty="0"/>
              <a:t>“According to the glorious gospel of the blessed God which was committed to my trust”				  								               </a:t>
            </a:r>
            <a:r>
              <a:rPr lang="en-US" sz="2000" dirty="0" smtClean="0"/>
              <a:t>(</a:t>
            </a:r>
            <a:r>
              <a:rPr lang="en-US" sz="2000" dirty="0"/>
              <a:t>1 Timothy 1:11</a:t>
            </a:r>
            <a:r>
              <a:rPr lang="en-US" sz="2000" dirty="0" smtClean="0"/>
              <a:t>)</a:t>
            </a:r>
            <a:endParaRPr lang="en-US" sz="2000" dirty="0"/>
          </a:p>
        </p:txBody>
      </p:sp>
    </p:spTree>
    <p:extLst>
      <p:ext uri="{BB962C8B-B14F-4D97-AF65-F5344CB8AC3E}">
        <p14:creationId xmlns:p14="http://schemas.microsoft.com/office/powerpoint/2010/main" val="221733127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to Timothy</a:t>
            </a:r>
          </a:p>
        </p:txBody>
      </p:sp>
      <p:sp>
        <p:nvSpPr>
          <p:cNvPr id="3" name="Content Placeholder 2"/>
          <p:cNvSpPr>
            <a:spLocks noGrp="1"/>
          </p:cNvSpPr>
          <p:nvPr>
            <p:ph idx="1"/>
          </p:nvPr>
        </p:nvSpPr>
        <p:spPr>
          <a:xfrm>
            <a:off x="0" y="1854200"/>
            <a:ext cx="9144000" cy="5003800"/>
          </a:xfrm>
        </p:spPr>
        <p:txBody>
          <a:bodyPr>
            <a:noAutofit/>
          </a:bodyPr>
          <a:lstStyle/>
          <a:p>
            <a:pPr marL="0" indent="0">
              <a:buClr>
                <a:srgbClr val="2C7C9F">
                  <a:lumMod val="60000"/>
                  <a:lumOff val="40000"/>
                </a:srgbClr>
              </a:buClr>
              <a:buNone/>
            </a:pPr>
            <a:r>
              <a:rPr lang="en-US" sz="2000" i="1" dirty="0"/>
              <a:t>2. The Lord’s Grace in St. Paul’s Call to Ministry:</a:t>
            </a:r>
          </a:p>
          <a:p>
            <a:pPr marL="0" indent="0">
              <a:buClr>
                <a:srgbClr val="2C7C9F">
                  <a:lumMod val="60000"/>
                  <a:lumOff val="40000"/>
                </a:srgbClr>
              </a:buClr>
              <a:buNone/>
            </a:pPr>
            <a:r>
              <a:rPr lang="en-US" sz="2000" dirty="0" smtClean="0"/>
              <a:t>“And I thank Christ Jesus our Lord who has enabled me, because He counted me faithful, putting me into the ministry, although I was formerly a blasphemer, a persecutor, and an insolent man; but I obtained mercy because I did it ignorantly in unbelief. And the grace of our Lord was exceedingly abundant, with faith and love which are in Christ Jesus”						    	         (1 Timothy 1: 12-14)</a:t>
            </a:r>
          </a:p>
          <a:p>
            <a:pPr marL="0" indent="0">
              <a:buClr>
                <a:srgbClr val="2C7C9F">
                  <a:lumMod val="60000"/>
                  <a:lumOff val="40000"/>
                </a:srgbClr>
              </a:buClr>
              <a:buNone/>
            </a:pPr>
            <a:r>
              <a:rPr lang="en-US" sz="2000" dirty="0" smtClean="0"/>
              <a:t>“This is a faithful saying and worthy of all acceptance, that Christ Jesus came into the world to save sinners, of whom I am chief. However, for this reason I obtained mercy, that in me first Jesus Christ might show all</a:t>
            </a:r>
            <a:r>
              <a:rPr lang="en-US" sz="2000" dirty="0"/>
              <a:t> longsuffering, as a pattern to those who are going to believe on Him for everlasting life”				         									          </a:t>
            </a:r>
            <a:r>
              <a:rPr lang="en-US" sz="2000" dirty="0" smtClean="0"/>
              <a:t>(</a:t>
            </a:r>
            <a:r>
              <a:rPr lang="en-US" sz="2000" dirty="0"/>
              <a:t>1 Timothy 1:15-16</a:t>
            </a:r>
            <a:r>
              <a:rPr lang="en-US" sz="2000" dirty="0" smtClean="0"/>
              <a:t>)</a:t>
            </a:r>
            <a:endParaRPr lang="en-US" sz="2000" dirty="0"/>
          </a:p>
        </p:txBody>
      </p:sp>
    </p:spTree>
    <p:extLst>
      <p:ext uri="{BB962C8B-B14F-4D97-AF65-F5344CB8AC3E}">
        <p14:creationId xmlns:p14="http://schemas.microsoft.com/office/powerpoint/2010/main" val="221733127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to Timothy</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b="1" dirty="0"/>
              <a:t>Who is </a:t>
            </a:r>
            <a:r>
              <a:rPr lang="en-US" b="1"/>
              <a:t>Timothy</a:t>
            </a:r>
            <a:r>
              <a:rPr lang="en-US" b="1" smtClean="0"/>
              <a:t>?</a:t>
            </a:r>
            <a:endParaRPr lang="en-US" b="1" dirty="0"/>
          </a:p>
          <a:p>
            <a:pPr marL="0" indent="0">
              <a:buNone/>
            </a:pPr>
            <a:r>
              <a:rPr lang="en-US" sz="2000" i="1" dirty="0"/>
              <a:t>I</a:t>
            </a:r>
            <a:r>
              <a:rPr lang="en-US" sz="2000" i="1" dirty="0" smtClean="0"/>
              <a:t>. </a:t>
            </a:r>
            <a:r>
              <a:rPr lang="en-US" sz="2000" i="1" u="sng" dirty="0" smtClean="0"/>
              <a:t>His Origin:</a:t>
            </a:r>
          </a:p>
          <a:p>
            <a:pPr marL="0" indent="0">
              <a:buNone/>
            </a:pPr>
            <a:r>
              <a:rPr lang="en-US" sz="2000" dirty="0" smtClean="0"/>
              <a:t>+ ‘Timothy’ is a Greek name meaning: ‘The worshipper of God.’</a:t>
            </a:r>
          </a:p>
          <a:p>
            <a:pPr marL="0" indent="0">
              <a:buNone/>
            </a:pPr>
            <a:r>
              <a:rPr lang="en-US" sz="2000" dirty="0" smtClean="0"/>
              <a:t>+ Timothy was from the city of </a:t>
            </a:r>
            <a:r>
              <a:rPr lang="en-US" sz="2000" dirty="0" err="1" smtClean="0"/>
              <a:t>Lystra</a:t>
            </a:r>
            <a:r>
              <a:rPr lang="en-US" sz="2000" dirty="0" smtClean="0"/>
              <a:t> in the province of Galatia, Asia Minor (Modern Turkey). His father was Greek:</a:t>
            </a:r>
          </a:p>
          <a:p>
            <a:pPr marL="0" indent="0">
              <a:buNone/>
            </a:pPr>
            <a:r>
              <a:rPr lang="en-US" sz="2000" dirty="0" smtClean="0"/>
              <a:t>“Then he came to </a:t>
            </a:r>
            <a:r>
              <a:rPr lang="en-US" sz="2000" dirty="0" err="1" smtClean="0"/>
              <a:t>Derbe</a:t>
            </a:r>
            <a:r>
              <a:rPr lang="en-US" sz="2000" dirty="0" smtClean="0"/>
              <a:t> and </a:t>
            </a:r>
            <a:r>
              <a:rPr lang="en-US" sz="2000" dirty="0" err="1" smtClean="0"/>
              <a:t>Lystra</a:t>
            </a:r>
            <a:r>
              <a:rPr lang="en-US" sz="2000" dirty="0" smtClean="0"/>
              <a:t>. And behold, a certain disciple was there, named Timothy, the son of a certain Jewish woman who believed, but his father was Greek”				     									            (Acts 16:1)</a:t>
            </a:r>
          </a:p>
          <a:p>
            <a:pPr marL="0" indent="0">
              <a:buNone/>
            </a:pPr>
            <a:r>
              <a:rPr lang="en-US" sz="2000" dirty="0" smtClean="0"/>
              <a:t>+ His mother Eunice was a Jew who became believer in the Lord Jesus Christ, and so his grandmother Lois. Both were known for their faith… </a:t>
            </a:r>
          </a:p>
        </p:txBody>
      </p:sp>
    </p:spTree>
    <p:extLst>
      <p:ext uri="{BB962C8B-B14F-4D97-AF65-F5344CB8AC3E}">
        <p14:creationId xmlns:p14="http://schemas.microsoft.com/office/powerpoint/2010/main" val="30299813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with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75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750" fill="hold"/>
                                        <p:tgtEl>
                                          <p:spTgt spid="2"/>
                                        </p:tgtEl>
                                        <p:attrNameLst>
                                          <p:attrName>ppt_y</p:attrName>
                                        </p:attrNameLst>
                                      </p:cBhvr>
                                      <p:tavLst>
                                        <p:tav tm="0">
                                          <p:val>
                                            <p:strVal val="#ppt_y"/>
                                          </p:val>
                                        </p:tav>
                                        <p:tav tm="100000">
                                          <p:val>
                                            <p:strVal val="#ppt_y"/>
                                          </p:val>
                                        </p:tav>
                                      </p:tavLst>
                                    </p:anim>
                                    <p:anim calcmode="lin" valueType="num">
                                      <p:cBhvr>
                                        <p:cTn id="9" dur="75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75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750" tmFilter="0,0; .5, 1; 1, 1"/>
                                        <p:tgtEl>
                                          <p:spTgt spid="2"/>
                                        </p:tgtEl>
                                      </p:cBhvr>
                                    </p:animEffect>
                                  </p:childTnLst>
                                </p:cTn>
                              </p:par>
                            </p:childTnLst>
                          </p:cTn>
                        </p:par>
                        <p:par>
                          <p:cTn id="12" fill="hold">
                            <p:stCondLst>
                              <p:cond delay="2325"/>
                            </p:stCondLst>
                            <p:childTnLst>
                              <p:par>
                                <p:cTn id="13" presetID="26" presetClass="entr" presetSubtype="0" fill="hold" grpId="0" nodeType="after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wipe(down)">
                                      <p:cBhvr>
                                        <p:cTn id="15" dur="507">
                                          <p:stCondLst>
                                            <p:cond delay="0"/>
                                          </p:stCondLst>
                                        </p:cTn>
                                        <p:tgtEl>
                                          <p:spTgt spid="3">
                                            <p:txEl>
                                              <p:pRg st="0" end="0"/>
                                            </p:txEl>
                                          </p:spTgt>
                                        </p:tgtEl>
                                      </p:cBhvr>
                                    </p:animEffect>
                                    <p:anim calcmode="lin" valueType="num">
                                      <p:cBhvr>
                                        <p:cTn id="16" dur="1594"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7" dur="581"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8" dur="581" tmFilter="0, 0; 0.125,0.2665; 0.25,0.4; 0.375,0.465; 0.5,0.5;  0.625,0.535; 0.75,0.6; 0.875,0.7335; 1,1">
                                          <p:stCondLst>
                                            <p:cond delay="581"/>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9" dur="290" tmFilter="0, 0; 0.125,0.2665; 0.25,0.4; 0.375,0.465; 0.5,0.5;  0.625,0.535; 0.75,0.6; 0.875,0.7335; 1,1">
                                          <p:stCondLst>
                                            <p:cond delay="1159"/>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20" dur="144" tmFilter="0, 0; 0.125,0.2665; 0.25,0.4; 0.375,0.465; 0.5,0.5;  0.625,0.535; 0.75,0.6; 0.875,0.7335; 1,1">
                                          <p:stCondLst>
                                            <p:cond delay="1449"/>
                                          </p:stCondLst>
                                        </p:cTn>
                                        <p:tgtEl>
                                          <p:spTgt spid="3">
                                            <p:txEl>
                                              <p:pRg st="0" end="0"/>
                                            </p:txEl>
                                          </p:spTgt>
                                        </p:tgtEl>
                                        <p:attrNameLst>
                                          <p:attrName>ppt_y</p:attrName>
                                        </p:attrNameLst>
                                      </p:cBhvr>
                                      <p:tavLst>
                                        <p:tav tm="0" fmla="#ppt_y-sin(pi*$)/81">
                                          <p:val>
                                            <p:fltVal val="0"/>
                                          </p:val>
                                        </p:tav>
                                        <p:tav tm="100000">
                                          <p:val>
                                            <p:fltVal val="1"/>
                                          </p:val>
                                        </p:tav>
                                      </p:tavLst>
                                    </p:anim>
                                    <p:animScale>
                                      <p:cBhvr>
                                        <p:cTn id="21" dur="23">
                                          <p:stCondLst>
                                            <p:cond delay="569"/>
                                          </p:stCondLst>
                                        </p:cTn>
                                        <p:tgtEl>
                                          <p:spTgt spid="3">
                                            <p:txEl>
                                              <p:pRg st="0" end="0"/>
                                            </p:txEl>
                                          </p:spTgt>
                                        </p:tgtEl>
                                      </p:cBhvr>
                                      <p:to x="100000" y="60000"/>
                                    </p:animScale>
                                    <p:animScale>
                                      <p:cBhvr>
                                        <p:cTn id="22" dur="145" decel="50000">
                                          <p:stCondLst>
                                            <p:cond delay="592"/>
                                          </p:stCondLst>
                                        </p:cTn>
                                        <p:tgtEl>
                                          <p:spTgt spid="3">
                                            <p:txEl>
                                              <p:pRg st="0" end="0"/>
                                            </p:txEl>
                                          </p:spTgt>
                                        </p:tgtEl>
                                      </p:cBhvr>
                                      <p:to x="100000" y="100000"/>
                                    </p:animScale>
                                    <p:animScale>
                                      <p:cBhvr>
                                        <p:cTn id="23" dur="23">
                                          <p:stCondLst>
                                            <p:cond delay="1148"/>
                                          </p:stCondLst>
                                        </p:cTn>
                                        <p:tgtEl>
                                          <p:spTgt spid="3">
                                            <p:txEl>
                                              <p:pRg st="0" end="0"/>
                                            </p:txEl>
                                          </p:spTgt>
                                        </p:tgtEl>
                                      </p:cBhvr>
                                      <p:to x="100000" y="80000"/>
                                    </p:animScale>
                                    <p:animScale>
                                      <p:cBhvr>
                                        <p:cTn id="24" dur="145" decel="50000">
                                          <p:stCondLst>
                                            <p:cond delay="1171"/>
                                          </p:stCondLst>
                                        </p:cTn>
                                        <p:tgtEl>
                                          <p:spTgt spid="3">
                                            <p:txEl>
                                              <p:pRg st="0" end="0"/>
                                            </p:txEl>
                                          </p:spTgt>
                                        </p:tgtEl>
                                      </p:cBhvr>
                                      <p:to x="100000" y="100000"/>
                                    </p:animScale>
                                    <p:animScale>
                                      <p:cBhvr>
                                        <p:cTn id="25" dur="23">
                                          <p:stCondLst>
                                            <p:cond delay="1437"/>
                                          </p:stCondLst>
                                        </p:cTn>
                                        <p:tgtEl>
                                          <p:spTgt spid="3">
                                            <p:txEl>
                                              <p:pRg st="0" end="0"/>
                                            </p:txEl>
                                          </p:spTgt>
                                        </p:tgtEl>
                                      </p:cBhvr>
                                      <p:to x="100000" y="90000"/>
                                    </p:animScale>
                                    <p:animScale>
                                      <p:cBhvr>
                                        <p:cTn id="26" dur="145" decel="50000">
                                          <p:stCondLst>
                                            <p:cond delay="1459"/>
                                          </p:stCondLst>
                                        </p:cTn>
                                        <p:tgtEl>
                                          <p:spTgt spid="3">
                                            <p:txEl>
                                              <p:pRg st="0" end="0"/>
                                            </p:txEl>
                                          </p:spTgt>
                                        </p:tgtEl>
                                      </p:cBhvr>
                                      <p:to x="100000" y="100000"/>
                                    </p:animScale>
                                    <p:animScale>
                                      <p:cBhvr>
                                        <p:cTn id="27" dur="23">
                                          <p:stCondLst>
                                            <p:cond delay="1582"/>
                                          </p:stCondLst>
                                        </p:cTn>
                                        <p:tgtEl>
                                          <p:spTgt spid="3">
                                            <p:txEl>
                                              <p:pRg st="0" end="0"/>
                                            </p:txEl>
                                          </p:spTgt>
                                        </p:tgtEl>
                                      </p:cBhvr>
                                      <p:to x="100000" y="95000"/>
                                    </p:animScale>
                                    <p:animScale>
                                      <p:cBhvr>
                                        <p:cTn id="28" dur="145" decel="50000">
                                          <p:stCondLst>
                                            <p:cond delay="1605"/>
                                          </p:stCondLst>
                                        </p:cTn>
                                        <p:tgtEl>
                                          <p:spTgt spid="3">
                                            <p:txEl>
                                              <p:pRg st="0" end="0"/>
                                            </p:txEl>
                                          </p:spTgt>
                                        </p:tgtEl>
                                      </p:cBhvr>
                                      <p:to x="100000" y="100000"/>
                                    </p:animScale>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grpId="0" nodeType="clickEffect">
                                  <p:stCondLst>
                                    <p:cond delay="0"/>
                                  </p:stCondLst>
                                  <p:childTnLst>
                                    <p:set>
                                      <p:cBhvr>
                                        <p:cTn id="32" dur="1" fill="hold">
                                          <p:stCondLst>
                                            <p:cond delay="0"/>
                                          </p:stCondLst>
                                        </p:cTn>
                                        <p:tgtEl>
                                          <p:spTgt spid="3">
                                            <p:txEl>
                                              <p:pRg st="1" end="1"/>
                                            </p:txEl>
                                          </p:spTgt>
                                        </p:tgtEl>
                                        <p:attrNameLst>
                                          <p:attrName>style.visibility</p:attrName>
                                        </p:attrNameLst>
                                      </p:cBhvr>
                                      <p:to>
                                        <p:strVal val="visible"/>
                                      </p:to>
                                    </p:set>
                                    <p:animEffect transition="in" filter="blinds(horizontal)">
                                      <p:cBhvr>
                                        <p:cTn id="33" dur="500"/>
                                        <p:tgtEl>
                                          <p:spTgt spid="3">
                                            <p:txEl>
                                              <p:pRg st="1" end="1"/>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3" presetClass="entr" presetSubtype="10" fill="hold" grpId="0" nodeType="clickEffect">
                                  <p:stCondLst>
                                    <p:cond delay="0"/>
                                  </p:stCondLst>
                                  <p:childTnLst>
                                    <p:set>
                                      <p:cBhvr>
                                        <p:cTn id="37" dur="1" fill="hold">
                                          <p:stCondLst>
                                            <p:cond delay="0"/>
                                          </p:stCondLst>
                                        </p:cTn>
                                        <p:tgtEl>
                                          <p:spTgt spid="3">
                                            <p:txEl>
                                              <p:pRg st="2" end="2"/>
                                            </p:txEl>
                                          </p:spTgt>
                                        </p:tgtEl>
                                        <p:attrNameLst>
                                          <p:attrName>style.visibility</p:attrName>
                                        </p:attrNameLst>
                                      </p:cBhvr>
                                      <p:to>
                                        <p:strVal val="visible"/>
                                      </p:to>
                                    </p:set>
                                    <p:animEffect transition="in" filter="blinds(horizontal)">
                                      <p:cBhvr>
                                        <p:cTn id="38" dur="500"/>
                                        <p:tgtEl>
                                          <p:spTgt spid="3">
                                            <p:txEl>
                                              <p:pRg st="2" end="2"/>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3" presetClass="entr" presetSubtype="10" fill="hold" grpId="0" nodeType="clickEffect">
                                  <p:stCondLst>
                                    <p:cond delay="0"/>
                                  </p:stCondLst>
                                  <p:childTnLst>
                                    <p:set>
                                      <p:cBhvr>
                                        <p:cTn id="42" dur="1" fill="hold">
                                          <p:stCondLst>
                                            <p:cond delay="0"/>
                                          </p:stCondLst>
                                        </p:cTn>
                                        <p:tgtEl>
                                          <p:spTgt spid="3">
                                            <p:txEl>
                                              <p:pRg st="3" end="3"/>
                                            </p:txEl>
                                          </p:spTgt>
                                        </p:tgtEl>
                                        <p:attrNameLst>
                                          <p:attrName>style.visibility</p:attrName>
                                        </p:attrNameLst>
                                      </p:cBhvr>
                                      <p:to>
                                        <p:strVal val="visible"/>
                                      </p:to>
                                    </p:set>
                                    <p:animEffect transition="in" filter="blinds(horizontal)">
                                      <p:cBhvr>
                                        <p:cTn id="43" dur="500"/>
                                        <p:tgtEl>
                                          <p:spTgt spid="3">
                                            <p:txEl>
                                              <p:pRg st="3" end="3"/>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3" presetClass="entr" presetSubtype="10" fill="hold" grpId="0" nodeType="clickEffect">
                                  <p:stCondLst>
                                    <p:cond delay="0"/>
                                  </p:stCondLst>
                                  <p:childTnLst>
                                    <p:set>
                                      <p:cBhvr>
                                        <p:cTn id="47" dur="1" fill="hold">
                                          <p:stCondLst>
                                            <p:cond delay="0"/>
                                          </p:stCondLst>
                                        </p:cTn>
                                        <p:tgtEl>
                                          <p:spTgt spid="3">
                                            <p:txEl>
                                              <p:pRg st="4" end="4"/>
                                            </p:txEl>
                                          </p:spTgt>
                                        </p:tgtEl>
                                        <p:attrNameLst>
                                          <p:attrName>style.visibility</p:attrName>
                                        </p:attrNameLst>
                                      </p:cBhvr>
                                      <p:to>
                                        <p:strVal val="visible"/>
                                      </p:to>
                                    </p:set>
                                    <p:animEffect transition="in" filter="blinds(horizontal)">
                                      <p:cBhvr>
                                        <p:cTn id="48" dur="500"/>
                                        <p:tgtEl>
                                          <p:spTgt spid="3">
                                            <p:txEl>
                                              <p:pRg st="4" end="4"/>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3" presetClass="entr" presetSubtype="10" fill="hold" grpId="0" nodeType="clickEffect">
                                  <p:stCondLst>
                                    <p:cond delay="0"/>
                                  </p:stCondLst>
                                  <p:childTnLst>
                                    <p:set>
                                      <p:cBhvr>
                                        <p:cTn id="52" dur="1" fill="hold">
                                          <p:stCondLst>
                                            <p:cond delay="0"/>
                                          </p:stCondLst>
                                        </p:cTn>
                                        <p:tgtEl>
                                          <p:spTgt spid="3">
                                            <p:txEl>
                                              <p:pRg st="5" end="5"/>
                                            </p:txEl>
                                          </p:spTgt>
                                        </p:tgtEl>
                                        <p:attrNameLst>
                                          <p:attrName>style.visibility</p:attrName>
                                        </p:attrNameLst>
                                      </p:cBhvr>
                                      <p:to>
                                        <p:strVal val="visible"/>
                                      </p:to>
                                    </p:set>
                                    <p:animEffect transition="in" filter="blinds(horizontal)">
                                      <p:cBhvr>
                                        <p:cTn id="53"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to Timothy</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i="1" dirty="0"/>
              <a:t>3. Timothy’s Responsibility:</a:t>
            </a:r>
            <a:endParaRPr lang="en-US" sz="2000" dirty="0"/>
          </a:p>
          <a:p>
            <a:pPr marL="0" indent="0">
              <a:buNone/>
            </a:pPr>
            <a:r>
              <a:rPr lang="en-US" sz="2000" dirty="0" smtClean="0"/>
              <a:t>“</a:t>
            </a:r>
            <a:r>
              <a:rPr lang="en-US" sz="2000" dirty="0"/>
              <a:t>This charge I commit to you, son Timothy, according to the prophecies previously made concerning you, that by them you may wage the good warfare, having faith and a good conscience, which some having rejected, concerning the faith have suffered shipwreck”										         </a:t>
            </a:r>
            <a:r>
              <a:rPr lang="en-US" sz="2000" dirty="0" smtClean="0"/>
              <a:t> (</a:t>
            </a:r>
            <a:r>
              <a:rPr lang="en-US" sz="2000" dirty="0"/>
              <a:t>1 Timothy 1:18-19)</a:t>
            </a:r>
          </a:p>
          <a:p>
            <a:pPr marL="0" lvl="0" indent="0">
              <a:buClr>
                <a:srgbClr val="2C7C9F">
                  <a:lumMod val="60000"/>
                  <a:lumOff val="40000"/>
                </a:srgbClr>
              </a:buClr>
              <a:buNone/>
            </a:pPr>
            <a:r>
              <a:rPr lang="en-US" sz="2200" dirty="0">
                <a:solidFill>
                  <a:prstClr val="black">
                    <a:lumMod val="65000"/>
                    <a:lumOff val="35000"/>
                  </a:prstClr>
                </a:solidFill>
              </a:rPr>
              <a:t>III. </a:t>
            </a:r>
            <a:r>
              <a:rPr lang="en-US" sz="2200" u="sng" dirty="0">
                <a:solidFill>
                  <a:prstClr val="black">
                    <a:lumMod val="65000"/>
                    <a:lumOff val="35000"/>
                  </a:prstClr>
                </a:solidFill>
              </a:rPr>
              <a:t>General Instructions Concerning the Church:</a:t>
            </a:r>
            <a:r>
              <a:rPr lang="en-US" sz="2200" dirty="0">
                <a:solidFill>
                  <a:prstClr val="black">
                    <a:lumMod val="65000"/>
                    <a:lumOff val="35000"/>
                  </a:prstClr>
                </a:solidFill>
              </a:rPr>
              <a:t> (</a:t>
            </a:r>
            <a:r>
              <a:rPr lang="en-US" sz="2200" dirty="0" err="1">
                <a:solidFill>
                  <a:prstClr val="black">
                    <a:lumMod val="65000"/>
                    <a:lumOff val="35000"/>
                  </a:prstClr>
                </a:solidFill>
              </a:rPr>
              <a:t>Chs</a:t>
            </a:r>
            <a:r>
              <a:rPr lang="en-US" sz="2200" dirty="0">
                <a:solidFill>
                  <a:prstClr val="black">
                    <a:lumMod val="65000"/>
                    <a:lumOff val="35000"/>
                  </a:prstClr>
                </a:solidFill>
              </a:rPr>
              <a:t>. 2-3)</a:t>
            </a:r>
          </a:p>
          <a:p>
            <a:pPr marL="0" indent="0">
              <a:buClr>
                <a:srgbClr val="2C7C9F">
                  <a:lumMod val="60000"/>
                  <a:lumOff val="40000"/>
                </a:srgbClr>
              </a:buClr>
              <a:buNone/>
            </a:pPr>
            <a:r>
              <a:rPr lang="en-US" sz="2000" i="1" dirty="0">
                <a:solidFill>
                  <a:prstClr val="black">
                    <a:lumMod val="65000"/>
                    <a:lumOff val="35000"/>
                  </a:prstClr>
                </a:solidFill>
              </a:rPr>
              <a:t>1. The Practice of Prayer</a:t>
            </a:r>
            <a:r>
              <a:rPr lang="en-US" sz="2000" i="1" dirty="0" smtClean="0">
                <a:solidFill>
                  <a:prstClr val="black">
                    <a:lumMod val="65000"/>
                    <a:lumOff val="35000"/>
                  </a:prstClr>
                </a:solidFill>
              </a:rPr>
              <a:t>:</a:t>
            </a:r>
          </a:p>
          <a:p>
            <a:pPr marL="0" indent="0">
              <a:buClr>
                <a:srgbClr val="2C7C9F">
                  <a:lumMod val="60000"/>
                  <a:lumOff val="40000"/>
                </a:srgbClr>
              </a:buClr>
              <a:buNone/>
            </a:pPr>
            <a:r>
              <a:rPr lang="en-US" sz="2000" dirty="0">
                <a:solidFill>
                  <a:prstClr val="black">
                    <a:lumMod val="65000"/>
                    <a:lumOff val="35000"/>
                  </a:prstClr>
                </a:solidFill>
              </a:rPr>
              <a:t>“Therefore I exhort first of all that supplications, prayers, intercessions, and giving of thanks be made for all men”	               									     </a:t>
            </a:r>
            <a:r>
              <a:rPr lang="en-US" sz="2000" dirty="0" smtClean="0">
                <a:solidFill>
                  <a:prstClr val="black">
                    <a:lumMod val="65000"/>
                    <a:lumOff val="35000"/>
                  </a:prstClr>
                </a:solidFill>
              </a:rPr>
              <a:t>(</a:t>
            </a:r>
            <a:r>
              <a:rPr lang="en-US" sz="2000" dirty="0">
                <a:solidFill>
                  <a:prstClr val="black">
                    <a:lumMod val="65000"/>
                    <a:lumOff val="35000"/>
                  </a:prstClr>
                </a:solidFill>
              </a:rPr>
              <a:t>1 Timothy 2:1</a:t>
            </a:r>
            <a:r>
              <a:rPr lang="en-US" sz="2000" dirty="0" smtClean="0">
                <a:solidFill>
                  <a:prstClr val="black">
                    <a:lumMod val="65000"/>
                    <a:lumOff val="35000"/>
                  </a:prstClr>
                </a:solidFill>
              </a:rPr>
              <a:t>)</a:t>
            </a:r>
          </a:p>
        </p:txBody>
      </p:sp>
    </p:spTree>
    <p:extLst>
      <p:ext uri="{BB962C8B-B14F-4D97-AF65-F5344CB8AC3E}">
        <p14:creationId xmlns:p14="http://schemas.microsoft.com/office/powerpoint/2010/main" val="221733127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to Timothy</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solidFill>
                  <a:prstClr val="black">
                    <a:lumMod val="65000"/>
                    <a:lumOff val="35000"/>
                  </a:prstClr>
                </a:solidFill>
              </a:rPr>
              <a:t>“For this is good and acceptable in the sight of God our Savior, who desires all men to be saved and to come to the knowledge of the truth”							  </a:t>
            </a:r>
            <a:r>
              <a:rPr lang="en-US" sz="2000" dirty="0" smtClean="0">
                <a:solidFill>
                  <a:prstClr val="black">
                    <a:lumMod val="65000"/>
                    <a:lumOff val="35000"/>
                  </a:prstClr>
                </a:solidFill>
              </a:rPr>
              <a:t>(</a:t>
            </a:r>
            <a:r>
              <a:rPr lang="en-US" sz="2000" dirty="0">
                <a:solidFill>
                  <a:prstClr val="black">
                    <a:lumMod val="65000"/>
                    <a:lumOff val="35000"/>
                  </a:prstClr>
                </a:solidFill>
              </a:rPr>
              <a:t>1 Timothy 2:3-4</a:t>
            </a:r>
            <a:r>
              <a:rPr lang="en-US" sz="2000" dirty="0" smtClean="0">
                <a:solidFill>
                  <a:prstClr val="black">
                    <a:lumMod val="65000"/>
                    <a:lumOff val="35000"/>
                  </a:prstClr>
                </a:solidFill>
              </a:rPr>
              <a:t>)</a:t>
            </a:r>
          </a:p>
          <a:p>
            <a:pPr marL="0" indent="0">
              <a:buNone/>
            </a:pPr>
            <a:r>
              <a:rPr lang="en-US" sz="2000" dirty="0" smtClean="0">
                <a:solidFill>
                  <a:prstClr val="black">
                    <a:lumMod val="65000"/>
                    <a:lumOff val="35000"/>
                  </a:prstClr>
                </a:solidFill>
              </a:rPr>
              <a:t>“</a:t>
            </a:r>
            <a:r>
              <a:rPr lang="en-US" sz="2000" dirty="0">
                <a:solidFill>
                  <a:prstClr val="black">
                    <a:lumMod val="65000"/>
                    <a:lumOff val="35000"/>
                  </a:prstClr>
                </a:solidFill>
              </a:rPr>
              <a:t>For there is one God and one Mediator between God and men, the Man Christ Jesus, who gave Himself a ransom for all, to be testified in due times”	    						</a:t>
            </a:r>
            <a:r>
              <a:rPr lang="en-US" sz="2000" dirty="0" smtClean="0">
                <a:solidFill>
                  <a:prstClr val="black">
                    <a:lumMod val="65000"/>
                    <a:lumOff val="35000"/>
                  </a:prstClr>
                </a:solidFill>
              </a:rPr>
              <a:t>  									  (</a:t>
            </a:r>
            <a:r>
              <a:rPr lang="en-US" sz="2000" dirty="0">
                <a:solidFill>
                  <a:prstClr val="black">
                    <a:lumMod val="65000"/>
                    <a:lumOff val="35000"/>
                  </a:prstClr>
                </a:solidFill>
              </a:rPr>
              <a:t>1 Timothy 2:5-6)</a:t>
            </a:r>
          </a:p>
          <a:p>
            <a:pPr marL="0" indent="0">
              <a:buNone/>
            </a:pPr>
            <a:r>
              <a:rPr lang="en-US" sz="2000" i="1" dirty="0">
                <a:solidFill>
                  <a:prstClr val="black">
                    <a:lumMod val="65000"/>
                    <a:lumOff val="35000"/>
                  </a:prstClr>
                </a:solidFill>
              </a:rPr>
              <a:t>2. Instructions for Women:</a:t>
            </a:r>
          </a:p>
          <a:p>
            <a:pPr marL="0" indent="0">
              <a:buNone/>
            </a:pPr>
            <a:r>
              <a:rPr lang="en-US" sz="2000" dirty="0">
                <a:solidFill>
                  <a:prstClr val="black">
                    <a:lumMod val="65000"/>
                    <a:lumOff val="35000"/>
                  </a:prstClr>
                </a:solidFill>
              </a:rPr>
              <a:t>“That the women adorn themselves in modest apparel, with propriety and moderation, not with braided hair or gold or pearls or costly clothing</a:t>
            </a:r>
            <a:r>
              <a:rPr lang="en-US" sz="2000" dirty="0" smtClean="0">
                <a:solidFill>
                  <a:prstClr val="black">
                    <a:lumMod val="65000"/>
                    <a:lumOff val="35000"/>
                  </a:prstClr>
                </a:solidFill>
              </a:rPr>
              <a:t>,</a:t>
            </a:r>
            <a:r>
              <a:rPr lang="en-US" sz="2000" dirty="0">
                <a:solidFill>
                  <a:prstClr val="black">
                    <a:lumMod val="65000"/>
                    <a:lumOff val="35000"/>
                  </a:prstClr>
                </a:solidFill>
              </a:rPr>
              <a:t>  but, which is proper for women professing godliness, with good works”							</a:t>
            </a:r>
            <a:r>
              <a:rPr lang="en-US" sz="2000" dirty="0" smtClean="0">
                <a:solidFill>
                  <a:prstClr val="black">
                    <a:lumMod val="65000"/>
                    <a:lumOff val="35000"/>
                  </a:prstClr>
                </a:solidFill>
              </a:rPr>
              <a:t>(</a:t>
            </a:r>
            <a:r>
              <a:rPr lang="en-US" sz="2000" dirty="0">
                <a:solidFill>
                  <a:prstClr val="black">
                    <a:lumMod val="65000"/>
                    <a:lumOff val="35000"/>
                  </a:prstClr>
                </a:solidFill>
              </a:rPr>
              <a:t>1 Timothy 2:9-10</a:t>
            </a:r>
            <a:r>
              <a:rPr lang="en-US" sz="2000" dirty="0" smtClean="0">
                <a:solidFill>
                  <a:prstClr val="black">
                    <a:lumMod val="65000"/>
                    <a:lumOff val="35000"/>
                  </a:prstClr>
                </a:solidFill>
              </a:rPr>
              <a:t>)</a:t>
            </a:r>
          </a:p>
        </p:txBody>
      </p:sp>
    </p:spTree>
    <p:extLst>
      <p:ext uri="{BB962C8B-B14F-4D97-AF65-F5344CB8AC3E}">
        <p14:creationId xmlns:p14="http://schemas.microsoft.com/office/powerpoint/2010/main" val="221733127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to Timothy</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solidFill>
                  <a:prstClr val="black">
                    <a:lumMod val="65000"/>
                    <a:lumOff val="35000"/>
                  </a:prstClr>
                </a:solidFill>
              </a:rPr>
              <a:t>“Let a woman learn in silence with all submission. And I do not </a:t>
            </a:r>
            <a:r>
              <a:rPr lang="en-US" sz="2000" dirty="0" smtClean="0">
                <a:solidFill>
                  <a:prstClr val="black">
                    <a:lumMod val="65000"/>
                    <a:lumOff val="35000"/>
                  </a:prstClr>
                </a:solidFill>
              </a:rPr>
              <a:t>permit</a:t>
            </a:r>
            <a:r>
              <a:rPr lang="is-IS" sz="2000" dirty="0">
                <a:solidFill>
                  <a:prstClr val="black">
                    <a:lumMod val="65000"/>
                    <a:lumOff val="35000"/>
                  </a:prstClr>
                </a:solidFill>
              </a:rPr>
              <a:t> </a:t>
            </a:r>
            <a:r>
              <a:rPr lang="en-US" sz="2000" dirty="0" smtClean="0">
                <a:solidFill>
                  <a:prstClr val="black">
                    <a:lumMod val="65000"/>
                    <a:lumOff val="35000"/>
                  </a:prstClr>
                </a:solidFill>
              </a:rPr>
              <a:t>a </a:t>
            </a:r>
            <a:r>
              <a:rPr lang="en-US" sz="2000" dirty="0">
                <a:solidFill>
                  <a:prstClr val="black">
                    <a:lumMod val="65000"/>
                    <a:lumOff val="35000"/>
                  </a:prstClr>
                </a:solidFill>
              </a:rPr>
              <a:t>woman to teach or to have authority over a man, but to be in silence”						          </a:t>
            </a:r>
            <a:r>
              <a:rPr lang="en-US" sz="2000" dirty="0" smtClean="0">
                <a:solidFill>
                  <a:prstClr val="black">
                    <a:lumMod val="65000"/>
                    <a:lumOff val="35000"/>
                  </a:prstClr>
                </a:solidFill>
              </a:rPr>
              <a:t>(</a:t>
            </a:r>
            <a:r>
              <a:rPr lang="en-US" sz="2000" dirty="0">
                <a:solidFill>
                  <a:prstClr val="black">
                    <a:lumMod val="65000"/>
                    <a:lumOff val="35000"/>
                  </a:prstClr>
                </a:solidFill>
              </a:rPr>
              <a:t>1 Timothy 2:11-12)</a:t>
            </a:r>
          </a:p>
          <a:p>
            <a:pPr marL="0" indent="0">
              <a:buNone/>
            </a:pPr>
            <a:r>
              <a:rPr lang="en-US" sz="2000" i="1" dirty="0">
                <a:solidFill>
                  <a:prstClr val="black">
                    <a:lumMod val="65000"/>
                    <a:lumOff val="35000"/>
                  </a:prstClr>
                </a:solidFill>
              </a:rPr>
              <a:t>3. Qualifications for Bishops and Deacons:</a:t>
            </a:r>
          </a:p>
          <a:p>
            <a:pPr marL="0" indent="0">
              <a:buNone/>
            </a:pPr>
            <a:r>
              <a:rPr lang="en-US" sz="2000" dirty="0" smtClean="0">
                <a:solidFill>
                  <a:prstClr val="black">
                    <a:lumMod val="65000"/>
                    <a:lumOff val="35000"/>
                  </a:prstClr>
                </a:solidFill>
              </a:rPr>
              <a:t>“</a:t>
            </a:r>
            <a:r>
              <a:rPr lang="en-US" sz="2000" dirty="0">
                <a:solidFill>
                  <a:prstClr val="black">
                    <a:lumMod val="65000"/>
                    <a:lumOff val="35000"/>
                  </a:prstClr>
                </a:solidFill>
              </a:rPr>
              <a:t>A bishop then must be blameless, the husband of one wife, temperate, sober-minded, of good behavior, hospitable, able to teach; not given to wine, not violent, not greedy for money, but gentle, not quarrelsome, not covetous”						</a:t>
            </a:r>
            <a:r>
              <a:rPr lang="en-US" sz="2000" dirty="0" smtClean="0">
                <a:solidFill>
                  <a:prstClr val="black">
                    <a:lumMod val="65000"/>
                    <a:lumOff val="35000"/>
                  </a:prstClr>
                </a:solidFill>
              </a:rPr>
              <a:t>									  (</a:t>
            </a:r>
            <a:r>
              <a:rPr lang="en-US" sz="2000" dirty="0">
                <a:solidFill>
                  <a:prstClr val="black">
                    <a:lumMod val="65000"/>
                    <a:lumOff val="35000"/>
                  </a:prstClr>
                </a:solidFill>
              </a:rPr>
              <a:t>1 Timothy 3:2-3)</a:t>
            </a:r>
          </a:p>
          <a:p>
            <a:pPr marL="0" indent="0">
              <a:buNone/>
            </a:pPr>
            <a:r>
              <a:rPr lang="en-US" sz="2000" dirty="0">
                <a:solidFill>
                  <a:prstClr val="black">
                    <a:lumMod val="65000"/>
                    <a:lumOff val="35000"/>
                  </a:prstClr>
                </a:solidFill>
              </a:rPr>
              <a:t>“Likewise deacons must be reverent, not double-tongued, not given to much wine, not greedy for money, holding the mystery of the faith with a pure conscience”														</a:t>
            </a:r>
            <a:r>
              <a:rPr lang="en-US" sz="2000" dirty="0" smtClean="0">
                <a:solidFill>
                  <a:prstClr val="black">
                    <a:lumMod val="65000"/>
                    <a:lumOff val="35000"/>
                  </a:prstClr>
                </a:solidFill>
              </a:rPr>
              <a:t>  (</a:t>
            </a:r>
            <a:r>
              <a:rPr lang="en-US" sz="2000" dirty="0">
                <a:solidFill>
                  <a:prstClr val="black">
                    <a:lumMod val="65000"/>
                    <a:lumOff val="35000"/>
                  </a:prstClr>
                </a:solidFill>
              </a:rPr>
              <a:t>1 Timothy 3:8-9</a:t>
            </a:r>
            <a:r>
              <a:rPr lang="en-US" sz="2000" dirty="0" smtClean="0">
                <a:solidFill>
                  <a:prstClr val="black">
                    <a:lumMod val="65000"/>
                    <a:lumOff val="35000"/>
                  </a:prstClr>
                </a:solidFill>
              </a:rPr>
              <a:t>)</a:t>
            </a:r>
          </a:p>
        </p:txBody>
      </p:sp>
    </p:spTree>
    <p:extLst>
      <p:ext uri="{BB962C8B-B14F-4D97-AF65-F5344CB8AC3E}">
        <p14:creationId xmlns:p14="http://schemas.microsoft.com/office/powerpoint/2010/main" val="221733127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to Timothy</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solidFill>
                  <a:prstClr val="black">
                    <a:lumMod val="65000"/>
                    <a:lumOff val="35000"/>
                  </a:prstClr>
                </a:solidFill>
              </a:rPr>
              <a:t>“But let these also first be tested; then let them serve as deacons, being found blameless”														  </a:t>
            </a:r>
            <a:r>
              <a:rPr lang="en-US" sz="2000" dirty="0" smtClean="0">
                <a:solidFill>
                  <a:prstClr val="black">
                    <a:lumMod val="65000"/>
                    <a:lumOff val="35000"/>
                  </a:prstClr>
                </a:solidFill>
              </a:rPr>
              <a:t> </a:t>
            </a:r>
            <a:r>
              <a:rPr lang="en-US" sz="2000" dirty="0">
                <a:solidFill>
                  <a:prstClr val="black">
                    <a:lumMod val="65000"/>
                    <a:lumOff val="35000"/>
                  </a:prstClr>
                </a:solidFill>
              </a:rPr>
              <a:t>(1 Timothy 3:10)</a:t>
            </a:r>
          </a:p>
          <a:p>
            <a:pPr marL="0" indent="0">
              <a:buNone/>
            </a:pPr>
            <a:r>
              <a:rPr lang="en-US" sz="2000" dirty="0">
                <a:solidFill>
                  <a:prstClr val="black">
                    <a:lumMod val="65000"/>
                    <a:lumOff val="35000"/>
                  </a:prstClr>
                </a:solidFill>
              </a:rPr>
              <a:t>“Likewise, their wives must be reverent, not slanderers, temperate, faithful in all things”															  </a:t>
            </a:r>
            <a:r>
              <a:rPr lang="en-US" sz="2000" dirty="0" smtClean="0">
                <a:solidFill>
                  <a:prstClr val="black">
                    <a:lumMod val="65000"/>
                    <a:lumOff val="35000"/>
                  </a:prstClr>
                </a:solidFill>
              </a:rPr>
              <a:t> </a:t>
            </a:r>
            <a:r>
              <a:rPr lang="en-US" sz="2000" dirty="0">
                <a:solidFill>
                  <a:prstClr val="black">
                    <a:lumMod val="65000"/>
                    <a:lumOff val="35000"/>
                  </a:prstClr>
                </a:solidFill>
              </a:rPr>
              <a:t>(1 Timothy 3:11)</a:t>
            </a:r>
          </a:p>
          <a:p>
            <a:pPr marL="0" indent="0">
              <a:buNone/>
            </a:pPr>
            <a:r>
              <a:rPr lang="en-US" sz="2000" dirty="0" smtClean="0"/>
              <a:t>“</a:t>
            </a:r>
            <a:r>
              <a:rPr lang="en-US" sz="2000" dirty="0"/>
              <a:t>For those who have served well as deacons obtain for themselves a good standing and great boldness in the faith which is in Christ Jesus”								</a:t>
            </a:r>
            <a:r>
              <a:rPr lang="en-US" sz="2000" dirty="0" smtClean="0"/>
              <a:t>   (</a:t>
            </a:r>
            <a:r>
              <a:rPr lang="en-US" sz="2000" dirty="0"/>
              <a:t>1 Timothy 3:13</a:t>
            </a:r>
            <a:r>
              <a:rPr lang="en-US" sz="2000" dirty="0" smtClean="0"/>
              <a:t>)</a:t>
            </a:r>
          </a:p>
          <a:p>
            <a:pPr marL="0" indent="0">
              <a:buNone/>
            </a:pPr>
            <a:r>
              <a:rPr lang="en-US" sz="2000" i="1" dirty="0"/>
              <a:t>4. The Church Holds Forth the Truth, the Mystery of Godliness:</a:t>
            </a:r>
          </a:p>
          <a:p>
            <a:pPr marL="0" indent="0">
              <a:buNone/>
            </a:pPr>
            <a:r>
              <a:rPr lang="en-US" sz="2000" dirty="0"/>
              <a:t>“Which is the church of the living God, the pillar and the ground of the truth. And without controversy great is the mystery of godliness: </a:t>
            </a:r>
            <a:r>
              <a:rPr lang="en-US" sz="2000" dirty="0" smtClean="0"/>
              <a:t>God</a:t>
            </a:r>
            <a:r>
              <a:rPr lang="is-IS" sz="2000" dirty="0" smtClean="0"/>
              <a:t>… </a:t>
            </a:r>
            <a:endParaRPr lang="en-US" sz="2000" dirty="0"/>
          </a:p>
        </p:txBody>
      </p:sp>
    </p:spTree>
    <p:extLst>
      <p:ext uri="{BB962C8B-B14F-4D97-AF65-F5344CB8AC3E}">
        <p14:creationId xmlns:p14="http://schemas.microsoft.com/office/powerpoint/2010/main" val="221733127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to Timothy</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smtClean="0">
                <a:solidFill>
                  <a:prstClr val="black">
                    <a:lumMod val="65000"/>
                    <a:lumOff val="35000"/>
                  </a:prstClr>
                </a:solidFill>
              </a:rPr>
              <a:t>was </a:t>
            </a:r>
            <a:r>
              <a:rPr lang="en-US" sz="2000" dirty="0"/>
              <a:t>manifested in the flesh, justified in the Spirit, seen by angels, preached among the Gentiles, believed on in the world, received up in glory”							          </a:t>
            </a:r>
            <a:r>
              <a:rPr lang="en-US" sz="2000" dirty="0" smtClean="0"/>
              <a:t>								</a:t>
            </a:r>
            <a:r>
              <a:rPr lang="en-US" sz="2000" dirty="0"/>
              <a:t> </a:t>
            </a:r>
            <a:r>
              <a:rPr lang="en-US" sz="2000" dirty="0" smtClean="0"/>
              <a:t>         (</a:t>
            </a:r>
            <a:r>
              <a:rPr lang="en-US" sz="2000" dirty="0"/>
              <a:t>1 Timothy 3:15-16)</a:t>
            </a:r>
          </a:p>
          <a:p>
            <a:pPr marL="0" lvl="0" indent="0">
              <a:buClr>
                <a:srgbClr val="2C7C9F">
                  <a:lumMod val="60000"/>
                  <a:lumOff val="40000"/>
                </a:srgbClr>
              </a:buClr>
              <a:buNone/>
            </a:pPr>
            <a:r>
              <a:rPr lang="en-US" sz="2200" dirty="0">
                <a:solidFill>
                  <a:prstClr val="black">
                    <a:lumMod val="65000"/>
                    <a:lumOff val="35000"/>
                  </a:prstClr>
                </a:solidFill>
              </a:rPr>
              <a:t>IV. </a:t>
            </a:r>
            <a:r>
              <a:rPr lang="en-US" sz="2200" u="sng" dirty="0">
                <a:solidFill>
                  <a:prstClr val="black">
                    <a:lumMod val="65000"/>
                    <a:lumOff val="35000"/>
                  </a:prstClr>
                </a:solidFill>
              </a:rPr>
              <a:t>Instructions Regarding False Teachings:</a:t>
            </a:r>
            <a:r>
              <a:rPr lang="en-US" sz="2200" dirty="0">
                <a:solidFill>
                  <a:prstClr val="black">
                    <a:lumMod val="65000"/>
                    <a:lumOff val="35000"/>
                  </a:prstClr>
                </a:solidFill>
              </a:rPr>
              <a:t> (Ch. 4)</a:t>
            </a:r>
          </a:p>
          <a:p>
            <a:pPr marL="0" lvl="0" indent="0">
              <a:buClr>
                <a:srgbClr val="2C7C9F">
                  <a:lumMod val="60000"/>
                  <a:lumOff val="40000"/>
                </a:srgbClr>
              </a:buClr>
              <a:buNone/>
            </a:pPr>
            <a:r>
              <a:rPr lang="en-US" sz="2000" i="1" dirty="0">
                <a:solidFill>
                  <a:prstClr val="black">
                    <a:lumMod val="65000"/>
                    <a:lumOff val="35000"/>
                  </a:prstClr>
                </a:solidFill>
              </a:rPr>
              <a:t>1. The Great Apostasy and the  False Teachings:</a:t>
            </a:r>
            <a:endParaRPr lang="en-US" sz="2000" dirty="0"/>
          </a:p>
          <a:p>
            <a:pPr marL="0" indent="0">
              <a:buClr>
                <a:srgbClr val="2C7C9F">
                  <a:lumMod val="60000"/>
                  <a:lumOff val="40000"/>
                </a:srgbClr>
              </a:buClr>
              <a:buNone/>
            </a:pPr>
            <a:r>
              <a:rPr lang="en-US" sz="2000" dirty="0" smtClean="0">
                <a:solidFill>
                  <a:prstClr val="black">
                    <a:lumMod val="65000"/>
                    <a:lumOff val="35000"/>
                  </a:prstClr>
                </a:solidFill>
              </a:rPr>
              <a:t>“</a:t>
            </a:r>
            <a:r>
              <a:rPr lang="en-US" sz="2000" dirty="0">
                <a:solidFill>
                  <a:prstClr val="black">
                    <a:lumMod val="65000"/>
                    <a:lumOff val="35000"/>
                  </a:prstClr>
                </a:solidFill>
              </a:rPr>
              <a:t>Now the Spirit expressly says that in latter times some will depart from the faith, giving heed to deceiving spirits and doctrines of demons,  speaking lies in hypocrisy, having their own conscience seared with a hot iron”																</a:t>
            </a:r>
            <a:r>
              <a:rPr lang="en-US" sz="2000" dirty="0" smtClean="0">
                <a:solidFill>
                  <a:prstClr val="black">
                    <a:lumMod val="65000"/>
                    <a:lumOff val="35000"/>
                  </a:prstClr>
                </a:solidFill>
              </a:rPr>
              <a:t>  (</a:t>
            </a:r>
            <a:r>
              <a:rPr lang="en-US" sz="2000" dirty="0">
                <a:solidFill>
                  <a:prstClr val="black">
                    <a:lumMod val="65000"/>
                    <a:lumOff val="35000"/>
                  </a:prstClr>
                </a:solidFill>
              </a:rPr>
              <a:t>1 Timothy 4:1-2</a:t>
            </a:r>
            <a:r>
              <a:rPr lang="en-US" sz="2000" dirty="0" smtClean="0">
                <a:solidFill>
                  <a:prstClr val="black">
                    <a:lumMod val="65000"/>
                    <a:lumOff val="35000"/>
                  </a:prstClr>
                </a:solidFill>
              </a:rPr>
              <a:t>)</a:t>
            </a:r>
          </a:p>
          <a:p>
            <a:pPr marL="0" indent="0">
              <a:buClr>
                <a:srgbClr val="2C7C9F">
                  <a:lumMod val="60000"/>
                  <a:lumOff val="40000"/>
                </a:srgbClr>
              </a:buClr>
              <a:buNone/>
            </a:pPr>
            <a:r>
              <a:rPr lang="en-US" sz="2000" dirty="0">
                <a:solidFill>
                  <a:prstClr val="black">
                    <a:lumMod val="65000"/>
                    <a:lumOff val="35000"/>
                  </a:prstClr>
                </a:solidFill>
              </a:rPr>
              <a:t>“Forbidding to marry, and commanding to abstain from foods </a:t>
            </a:r>
            <a:r>
              <a:rPr lang="en-US" sz="2000" dirty="0" smtClean="0">
                <a:solidFill>
                  <a:prstClr val="black">
                    <a:lumMod val="65000"/>
                    <a:lumOff val="35000"/>
                  </a:prstClr>
                </a:solidFill>
              </a:rPr>
              <a:t>which</a:t>
            </a:r>
            <a:r>
              <a:rPr lang="is-IS" sz="2000" dirty="0" smtClean="0">
                <a:solidFill>
                  <a:prstClr val="black">
                    <a:lumMod val="65000"/>
                    <a:lumOff val="35000"/>
                  </a:prstClr>
                </a:solidFill>
              </a:rPr>
              <a:t>… </a:t>
            </a:r>
            <a:endParaRPr lang="en-US" sz="2000" dirty="0"/>
          </a:p>
        </p:txBody>
      </p:sp>
    </p:spTree>
    <p:extLst>
      <p:ext uri="{BB962C8B-B14F-4D97-AF65-F5344CB8AC3E}">
        <p14:creationId xmlns:p14="http://schemas.microsoft.com/office/powerpoint/2010/main" val="221733127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to Timothy</a:t>
            </a: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Clr>
                <a:srgbClr val="2C7C9F">
                  <a:lumMod val="60000"/>
                  <a:lumOff val="40000"/>
                </a:srgbClr>
              </a:buClr>
              <a:buNone/>
            </a:pPr>
            <a:r>
              <a:rPr lang="en-US" sz="2000" dirty="0" smtClean="0"/>
              <a:t>God </a:t>
            </a:r>
            <a:r>
              <a:rPr lang="en-US" sz="2000" dirty="0">
                <a:solidFill>
                  <a:prstClr val="black">
                    <a:lumMod val="65000"/>
                    <a:lumOff val="35000"/>
                  </a:prstClr>
                </a:solidFill>
              </a:rPr>
              <a:t>created to be received with thanksgiving by those who believe and know the truth. For every creature of God is good, and nothing is to be refused if it is received with thanksgiving; for it is sanctified by the word of God and prayer”														  </a:t>
            </a:r>
            <a:r>
              <a:rPr lang="en-US" sz="2000" dirty="0" smtClean="0">
                <a:solidFill>
                  <a:prstClr val="black">
                    <a:lumMod val="65000"/>
                    <a:lumOff val="35000"/>
                  </a:prstClr>
                </a:solidFill>
              </a:rPr>
              <a:t>(</a:t>
            </a:r>
            <a:r>
              <a:rPr lang="en-US" sz="2000" dirty="0">
                <a:solidFill>
                  <a:prstClr val="black">
                    <a:lumMod val="65000"/>
                    <a:lumOff val="35000"/>
                  </a:prstClr>
                </a:solidFill>
              </a:rPr>
              <a:t>1 Timothy 4:3-5)</a:t>
            </a:r>
          </a:p>
          <a:p>
            <a:pPr marL="0" indent="0">
              <a:buNone/>
            </a:pPr>
            <a:r>
              <a:rPr lang="en-US" sz="2000" i="1" dirty="0"/>
              <a:t>2. Take Heed to Your Ministry:</a:t>
            </a:r>
          </a:p>
          <a:p>
            <a:pPr marL="0" indent="0">
              <a:buNone/>
            </a:pPr>
            <a:r>
              <a:rPr lang="en-US" sz="2000" dirty="0"/>
              <a:t>“If you instruct the brethren in these things, you will be a good </a:t>
            </a:r>
            <a:r>
              <a:rPr lang="en-US" sz="2000" dirty="0" smtClean="0"/>
              <a:t>minister</a:t>
            </a:r>
            <a:r>
              <a:rPr lang="is-IS" sz="2000" dirty="0"/>
              <a:t> </a:t>
            </a:r>
            <a:r>
              <a:rPr lang="en-US" sz="2000" dirty="0" smtClean="0"/>
              <a:t>of </a:t>
            </a:r>
            <a:r>
              <a:rPr lang="en-US" sz="2000" dirty="0"/>
              <a:t>Jesus Christ, nourished in the words of faith and of the good doctrine which you have carefully followed”												</a:t>
            </a:r>
            <a:r>
              <a:rPr lang="en-US" sz="2000" dirty="0" smtClean="0"/>
              <a:t>     (</a:t>
            </a:r>
            <a:r>
              <a:rPr lang="en-US" sz="2000" dirty="0"/>
              <a:t>1 Timothy 4:6)</a:t>
            </a:r>
          </a:p>
          <a:p>
            <a:pPr marL="0" indent="0">
              <a:buNone/>
            </a:pPr>
            <a:r>
              <a:rPr lang="en-US" sz="2000" dirty="0"/>
              <a:t>“But reject profane and old wives’ fables, and exercise yourself toward godliness. For bodily exercise profits a little, but godliness is </a:t>
            </a:r>
            <a:r>
              <a:rPr lang="en-US" sz="2000" dirty="0" smtClean="0"/>
              <a:t>profitable</a:t>
            </a:r>
            <a:r>
              <a:rPr lang="is-IS" sz="2000" dirty="0"/>
              <a:t> </a:t>
            </a:r>
            <a:r>
              <a:rPr lang="en-US" sz="2000" dirty="0"/>
              <a:t>for all things, having promise of the life that now is and of that which is to come”																  (1 Timothy 4:7-8</a:t>
            </a:r>
            <a:r>
              <a:rPr lang="en-US" sz="2000" dirty="0" smtClean="0"/>
              <a:t>)</a:t>
            </a:r>
            <a:endParaRPr lang="en-US" sz="2000" dirty="0"/>
          </a:p>
        </p:txBody>
      </p:sp>
    </p:spTree>
    <p:extLst>
      <p:ext uri="{BB962C8B-B14F-4D97-AF65-F5344CB8AC3E}">
        <p14:creationId xmlns:p14="http://schemas.microsoft.com/office/powerpoint/2010/main" val="221733127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to Timothy</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smtClean="0"/>
              <a:t>“</a:t>
            </a:r>
            <a:r>
              <a:rPr lang="en-US" sz="2000" dirty="0"/>
              <a:t>For to this end we both labor and suffer reproach, because we trust in the living God, who is the Savior of all men, especially of those who believe. These things command and teach”										          </a:t>
            </a:r>
            <a:r>
              <a:rPr lang="en-US" sz="2000" dirty="0" smtClean="0"/>
              <a:t>(</a:t>
            </a:r>
            <a:r>
              <a:rPr lang="en-US" sz="2000" dirty="0"/>
              <a:t>1 Timothy 4:10-11)</a:t>
            </a:r>
          </a:p>
          <a:p>
            <a:pPr marL="0" indent="0">
              <a:buNone/>
            </a:pPr>
            <a:r>
              <a:rPr lang="en-US" sz="2000" dirty="0"/>
              <a:t>“Till I come, give attention to reading, to exhortation, to doctrine”							              </a:t>
            </a:r>
            <a:r>
              <a:rPr lang="en-US" sz="2000" dirty="0" smtClean="0"/>
              <a:t> </a:t>
            </a:r>
            <a:r>
              <a:rPr lang="en-US" sz="2000" dirty="0"/>
              <a:t>(1 Timothy 4:13)</a:t>
            </a:r>
            <a:endParaRPr lang="en-US" sz="2000" dirty="0">
              <a:solidFill>
                <a:prstClr val="black">
                  <a:lumMod val="65000"/>
                  <a:lumOff val="35000"/>
                </a:prstClr>
              </a:solidFill>
            </a:endParaRPr>
          </a:p>
          <a:p>
            <a:pPr marL="0" indent="0">
              <a:buNone/>
            </a:pPr>
            <a:r>
              <a:rPr lang="en-US" sz="2000" dirty="0" smtClean="0"/>
              <a:t>“</a:t>
            </a:r>
            <a:r>
              <a:rPr lang="en-US" sz="2000" dirty="0"/>
              <a:t>Meditate on these things; give yourself entirely to them, that your progress may be evident to all”		              									  </a:t>
            </a:r>
            <a:r>
              <a:rPr lang="en-US" sz="2000" dirty="0" smtClean="0"/>
              <a:t> (</a:t>
            </a:r>
            <a:r>
              <a:rPr lang="en-US" sz="2000" dirty="0"/>
              <a:t>1 Timothy 4:15</a:t>
            </a:r>
            <a:r>
              <a:rPr lang="en-US" sz="2000" dirty="0" smtClean="0"/>
              <a:t>)</a:t>
            </a:r>
          </a:p>
          <a:p>
            <a:pPr marL="0" indent="0">
              <a:buNone/>
            </a:pPr>
            <a:r>
              <a:rPr lang="en-US" sz="2000" dirty="0"/>
              <a:t>“Take heed to yourself and to the doctrine. Continue in them, for in doing this you will save both yourself and those who hear you”								              </a:t>
            </a:r>
            <a:r>
              <a:rPr lang="en-US" sz="2000" dirty="0" smtClean="0"/>
              <a:t> </a:t>
            </a:r>
            <a:r>
              <a:rPr lang="en-US" sz="2000" dirty="0"/>
              <a:t>(1 Timothy 4:16</a:t>
            </a:r>
            <a:r>
              <a:rPr lang="en-US" sz="2000" dirty="0" smtClean="0"/>
              <a:t>)</a:t>
            </a:r>
            <a:endParaRPr lang="en-US" sz="2000" dirty="0"/>
          </a:p>
        </p:txBody>
      </p:sp>
    </p:spTree>
    <p:extLst>
      <p:ext uri="{BB962C8B-B14F-4D97-AF65-F5344CB8AC3E}">
        <p14:creationId xmlns:p14="http://schemas.microsoft.com/office/powerpoint/2010/main" val="221733127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to Timothy</a:t>
            </a:r>
          </a:p>
        </p:txBody>
      </p:sp>
      <p:sp>
        <p:nvSpPr>
          <p:cNvPr id="3" name="Content Placeholder 2"/>
          <p:cNvSpPr>
            <a:spLocks noGrp="1"/>
          </p:cNvSpPr>
          <p:nvPr>
            <p:ph idx="1"/>
          </p:nvPr>
        </p:nvSpPr>
        <p:spPr>
          <a:xfrm>
            <a:off x="0" y="1854200"/>
            <a:ext cx="9144000" cy="5003800"/>
          </a:xfrm>
        </p:spPr>
        <p:txBody>
          <a:bodyPr>
            <a:normAutofit lnSpcReduction="10000"/>
          </a:bodyPr>
          <a:lstStyle/>
          <a:p>
            <a:pPr marL="0" lvl="0" indent="0">
              <a:buClr>
                <a:srgbClr val="2C7C9F">
                  <a:lumMod val="60000"/>
                  <a:lumOff val="40000"/>
                </a:srgbClr>
              </a:buClr>
              <a:buNone/>
            </a:pPr>
            <a:r>
              <a:rPr lang="en-US" sz="2200" dirty="0" smtClean="0">
                <a:solidFill>
                  <a:prstClr val="black">
                    <a:lumMod val="65000"/>
                    <a:lumOff val="35000"/>
                  </a:prstClr>
                </a:solidFill>
              </a:rPr>
              <a:t>V</a:t>
            </a:r>
            <a:r>
              <a:rPr lang="en-US" sz="2200" dirty="0">
                <a:solidFill>
                  <a:prstClr val="black">
                    <a:lumMod val="65000"/>
                    <a:lumOff val="35000"/>
                  </a:prstClr>
                </a:solidFill>
              </a:rPr>
              <a:t>. </a:t>
            </a:r>
            <a:r>
              <a:rPr lang="en-US" sz="2200" u="sng" dirty="0">
                <a:solidFill>
                  <a:prstClr val="black">
                    <a:lumMod val="65000"/>
                    <a:lumOff val="35000"/>
                  </a:prstClr>
                </a:solidFill>
              </a:rPr>
              <a:t>Instructions Concerning Different Groups of Believers:</a:t>
            </a:r>
            <a:r>
              <a:rPr lang="en-US" sz="2200" dirty="0">
                <a:solidFill>
                  <a:prstClr val="black">
                    <a:lumMod val="65000"/>
                    <a:lumOff val="35000"/>
                  </a:prstClr>
                </a:solidFill>
              </a:rPr>
              <a:t> (</a:t>
            </a:r>
            <a:r>
              <a:rPr lang="en-US" sz="2200" dirty="0" err="1">
                <a:solidFill>
                  <a:prstClr val="black">
                    <a:lumMod val="65000"/>
                    <a:lumOff val="35000"/>
                  </a:prstClr>
                </a:solidFill>
              </a:rPr>
              <a:t>Chs</a:t>
            </a:r>
            <a:r>
              <a:rPr lang="en-US" sz="2200" dirty="0">
                <a:solidFill>
                  <a:prstClr val="black">
                    <a:lumMod val="65000"/>
                    <a:lumOff val="35000"/>
                  </a:prstClr>
                </a:solidFill>
              </a:rPr>
              <a:t>. 5-6)</a:t>
            </a:r>
          </a:p>
          <a:p>
            <a:pPr marL="0" lvl="0" indent="0">
              <a:buClr>
                <a:srgbClr val="2C7C9F">
                  <a:lumMod val="60000"/>
                  <a:lumOff val="40000"/>
                </a:srgbClr>
              </a:buClr>
              <a:buNone/>
            </a:pPr>
            <a:r>
              <a:rPr lang="en-US" sz="2000" i="1" dirty="0">
                <a:solidFill>
                  <a:prstClr val="black">
                    <a:lumMod val="65000"/>
                    <a:lumOff val="35000"/>
                  </a:prstClr>
                </a:solidFill>
              </a:rPr>
              <a:t>1. Maintain Proper Relationships:</a:t>
            </a:r>
          </a:p>
          <a:p>
            <a:pPr marL="0" lvl="0" indent="0">
              <a:buClr>
                <a:srgbClr val="2C7C9F">
                  <a:lumMod val="60000"/>
                  <a:lumOff val="40000"/>
                </a:srgbClr>
              </a:buClr>
              <a:buNone/>
            </a:pPr>
            <a:r>
              <a:rPr lang="en-US" sz="2000" dirty="0">
                <a:solidFill>
                  <a:prstClr val="black">
                    <a:lumMod val="65000"/>
                    <a:lumOff val="35000"/>
                  </a:prstClr>
                </a:solidFill>
              </a:rPr>
              <a:t>“Do not rebuke an older man, but exhort him as a father, younger men as brothers, older women as mothers, younger women as sisters, with all purity”						               									 </a:t>
            </a:r>
            <a:r>
              <a:rPr lang="en-US" sz="2000" dirty="0" smtClean="0">
                <a:solidFill>
                  <a:prstClr val="black">
                    <a:lumMod val="65000"/>
                    <a:lumOff val="35000"/>
                  </a:prstClr>
                </a:solidFill>
              </a:rPr>
              <a:t> </a:t>
            </a:r>
            <a:r>
              <a:rPr lang="en-US" sz="2000" dirty="0">
                <a:solidFill>
                  <a:prstClr val="black">
                    <a:lumMod val="65000"/>
                    <a:lumOff val="35000"/>
                  </a:prstClr>
                </a:solidFill>
              </a:rPr>
              <a:t>(1 Timothy 5:1-2)</a:t>
            </a:r>
          </a:p>
          <a:p>
            <a:pPr marL="0" indent="0">
              <a:buClr>
                <a:srgbClr val="2C7C9F">
                  <a:lumMod val="60000"/>
                  <a:lumOff val="40000"/>
                </a:srgbClr>
              </a:buClr>
              <a:buNone/>
            </a:pPr>
            <a:r>
              <a:rPr lang="en-US" sz="2000" i="1" dirty="0" smtClean="0">
                <a:solidFill>
                  <a:prstClr val="black">
                    <a:lumMod val="65000"/>
                    <a:lumOff val="35000"/>
                  </a:prstClr>
                </a:solidFill>
              </a:rPr>
              <a:t>2</a:t>
            </a:r>
            <a:r>
              <a:rPr lang="en-US" sz="2000" i="1" dirty="0">
                <a:solidFill>
                  <a:prstClr val="black">
                    <a:lumMod val="65000"/>
                    <a:lumOff val="35000"/>
                  </a:prstClr>
                </a:solidFill>
              </a:rPr>
              <a:t>. Duties Toward Widows:</a:t>
            </a:r>
          </a:p>
          <a:p>
            <a:pPr marL="0" indent="0">
              <a:buClr>
                <a:srgbClr val="2C7C9F">
                  <a:lumMod val="60000"/>
                  <a:lumOff val="40000"/>
                </a:srgbClr>
              </a:buClr>
              <a:buNone/>
            </a:pPr>
            <a:r>
              <a:rPr lang="en-US" sz="2000" dirty="0">
                <a:solidFill>
                  <a:prstClr val="black">
                    <a:lumMod val="65000"/>
                    <a:lumOff val="35000"/>
                  </a:prstClr>
                </a:solidFill>
              </a:rPr>
              <a:t>“Honor widows who are really widows”		    									 </a:t>
            </a:r>
            <a:r>
              <a:rPr lang="en-US" sz="2000" dirty="0" smtClean="0">
                <a:solidFill>
                  <a:prstClr val="black">
                    <a:lumMod val="65000"/>
                    <a:lumOff val="35000"/>
                  </a:prstClr>
                </a:solidFill>
              </a:rPr>
              <a:t>    (</a:t>
            </a:r>
            <a:r>
              <a:rPr lang="en-US" sz="2000" dirty="0">
                <a:solidFill>
                  <a:prstClr val="black">
                    <a:lumMod val="65000"/>
                    <a:lumOff val="35000"/>
                  </a:prstClr>
                </a:solidFill>
              </a:rPr>
              <a:t>1 Timothy 5:3</a:t>
            </a:r>
            <a:r>
              <a:rPr lang="en-US" sz="2000" dirty="0" smtClean="0">
                <a:solidFill>
                  <a:prstClr val="black">
                    <a:lumMod val="65000"/>
                    <a:lumOff val="35000"/>
                  </a:prstClr>
                </a:solidFill>
              </a:rPr>
              <a:t>)</a:t>
            </a:r>
          </a:p>
          <a:p>
            <a:pPr marL="0" indent="0">
              <a:buClr>
                <a:srgbClr val="2C7C9F">
                  <a:lumMod val="60000"/>
                  <a:lumOff val="40000"/>
                </a:srgbClr>
              </a:buClr>
              <a:buNone/>
            </a:pPr>
            <a:r>
              <a:rPr lang="en-US" sz="2000" dirty="0">
                <a:solidFill>
                  <a:prstClr val="black">
                    <a:lumMod val="65000"/>
                    <a:lumOff val="35000"/>
                  </a:prstClr>
                </a:solidFill>
              </a:rPr>
              <a:t>“But if any widow has children or grandchildren, let them first learn to show piety at home and to repay their parents; for this is good and acceptable before God”				    									     </a:t>
            </a:r>
            <a:r>
              <a:rPr lang="en-US" sz="2000" dirty="0" smtClean="0">
                <a:solidFill>
                  <a:prstClr val="black">
                    <a:lumMod val="65000"/>
                    <a:lumOff val="35000"/>
                  </a:prstClr>
                </a:solidFill>
              </a:rPr>
              <a:t>(</a:t>
            </a:r>
            <a:r>
              <a:rPr lang="en-US" sz="2000" dirty="0">
                <a:solidFill>
                  <a:prstClr val="black">
                    <a:lumMod val="65000"/>
                    <a:lumOff val="35000"/>
                  </a:prstClr>
                </a:solidFill>
              </a:rPr>
              <a:t>1 Timothy 5:4</a:t>
            </a:r>
            <a:r>
              <a:rPr lang="en-US" sz="2000" dirty="0" smtClean="0">
                <a:solidFill>
                  <a:prstClr val="black">
                    <a:lumMod val="65000"/>
                    <a:lumOff val="35000"/>
                  </a:prstClr>
                </a:solidFill>
              </a:rPr>
              <a:t>)</a:t>
            </a:r>
            <a:endParaRPr lang="en-US" sz="2000" dirty="0">
              <a:solidFill>
                <a:prstClr val="black">
                  <a:lumMod val="65000"/>
                  <a:lumOff val="35000"/>
                </a:prstClr>
              </a:solidFill>
            </a:endParaRPr>
          </a:p>
        </p:txBody>
      </p:sp>
    </p:spTree>
    <p:extLst>
      <p:ext uri="{BB962C8B-B14F-4D97-AF65-F5344CB8AC3E}">
        <p14:creationId xmlns:p14="http://schemas.microsoft.com/office/powerpoint/2010/main" val="221733127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to Timothy</a:t>
            </a: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Clr>
                <a:srgbClr val="2C7C9F">
                  <a:lumMod val="60000"/>
                  <a:lumOff val="40000"/>
                </a:srgbClr>
              </a:buClr>
              <a:buNone/>
            </a:pPr>
            <a:r>
              <a:rPr lang="en-US" sz="2000" dirty="0">
                <a:solidFill>
                  <a:prstClr val="black">
                    <a:lumMod val="65000"/>
                    <a:lumOff val="35000"/>
                  </a:prstClr>
                </a:solidFill>
              </a:rPr>
              <a:t>“But if any widow has children or grandchildren, let them first learn to show piety at home and to repay their parents; for this is good and acceptable before God”				    									     </a:t>
            </a:r>
            <a:r>
              <a:rPr lang="en-US" sz="2000" dirty="0" smtClean="0">
                <a:solidFill>
                  <a:prstClr val="black">
                    <a:lumMod val="65000"/>
                    <a:lumOff val="35000"/>
                  </a:prstClr>
                </a:solidFill>
              </a:rPr>
              <a:t>(</a:t>
            </a:r>
            <a:r>
              <a:rPr lang="en-US" sz="2000" dirty="0">
                <a:solidFill>
                  <a:prstClr val="black">
                    <a:lumMod val="65000"/>
                    <a:lumOff val="35000"/>
                  </a:prstClr>
                </a:solidFill>
              </a:rPr>
              <a:t>1 Timothy 5:4)</a:t>
            </a:r>
          </a:p>
          <a:p>
            <a:pPr marL="0" indent="0">
              <a:buClr>
                <a:srgbClr val="2C7C9F">
                  <a:lumMod val="60000"/>
                  <a:lumOff val="40000"/>
                </a:srgbClr>
              </a:buClr>
              <a:buNone/>
            </a:pPr>
            <a:r>
              <a:rPr lang="en-US" sz="2000" dirty="0">
                <a:solidFill>
                  <a:prstClr val="black">
                    <a:lumMod val="65000"/>
                    <a:lumOff val="35000"/>
                  </a:prstClr>
                </a:solidFill>
              </a:rPr>
              <a:t>“But she who lives in pleasure is dead while she lives”  							                            </a:t>
            </a:r>
            <a:r>
              <a:rPr lang="en-US" sz="2000" dirty="0" smtClean="0">
                <a:solidFill>
                  <a:prstClr val="black">
                    <a:lumMod val="65000"/>
                    <a:lumOff val="35000"/>
                  </a:prstClr>
                </a:solidFill>
              </a:rPr>
              <a:t>(</a:t>
            </a:r>
            <a:r>
              <a:rPr lang="en-US" sz="2000" dirty="0">
                <a:solidFill>
                  <a:prstClr val="black">
                    <a:lumMod val="65000"/>
                    <a:lumOff val="35000"/>
                  </a:prstClr>
                </a:solidFill>
              </a:rPr>
              <a:t>1 Timothy 5:6)</a:t>
            </a:r>
          </a:p>
          <a:p>
            <a:pPr marL="0" indent="0">
              <a:buNone/>
            </a:pPr>
            <a:r>
              <a:rPr lang="en-US" sz="2000" dirty="0">
                <a:solidFill>
                  <a:prstClr val="black">
                    <a:lumMod val="65000"/>
                    <a:lumOff val="35000"/>
                  </a:prstClr>
                </a:solidFill>
              </a:rPr>
              <a:t>“</a:t>
            </a:r>
            <a:r>
              <a:rPr lang="en-US" sz="2000" dirty="0"/>
              <a:t>But if anyone does not provide for his own, and especially for those of his household, he has denied the faith and is worse than an unbeliever”							     </a:t>
            </a:r>
            <a:r>
              <a:rPr lang="en-US" sz="2000" dirty="0" smtClean="0"/>
              <a:t>(</a:t>
            </a:r>
            <a:r>
              <a:rPr lang="en-US" sz="2000" dirty="0"/>
              <a:t>1 Timothy 5:8)</a:t>
            </a:r>
          </a:p>
          <a:p>
            <a:pPr marL="0" indent="0">
              <a:buNone/>
            </a:pPr>
            <a:r>
              <a:rPr lang="en-US" sz="2000" i="1" dirty="0" smtClean="0"/>
              <a:t>3</a:t>
            </a:r>
            <a:r>
              <a:rPr lang="en-US" sz="2000" i="1" dirty="0"/>
              <a:t>. Honor the Priests:</a:t>
            </a:r>
          </a:p>
          <a:p>
            <a:pPr marL="0" indent="0">
              <a:buNone/>
            </a:pPr>
            <a:r>
              <a:rPr lang="en-US" sz="2000" dirty="0"/>
              <a:t>“Let the elders who rule well be counted worthy of double honor, especially those who labor in the word and doctrine”										   </a:t>
            </a:r>
            <a:r>
              <a:rPr lang="en-US" sz="2000" dirty="0" smtClean="0"/>
              <a:t>(</a:t>
            </a:r>
            <a:r>
              <a:rPr lang="en-US" sz="2000" dirty="0"/>
              <a:t>1 Timothy 5:17</a:t>
            </a:r>
            <a:r>
              <a:rPr lang="en-US" sz="2000" dirty="0" smtClean="0"/>
              <a:t>)</a:t>
            </a:r>
          </a:p>
        </p:txBody>
      </p:sp>
    </p:spTree>
    <p:extLst>
      <p:ext uri="{BB962C8B-B14F-4D97-AF65-F5344CB8AC3E}">
        <p14:creationId xmlns:p14="http://schemas.microsoft.com/office/powerpoint/2010/main" val="221733127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to Timothy</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“I charge you before God and the Lord Jesus Christ and the elect angels that you observe these things without prejudice, doing nothing with partiality”															   </a:t>
            </a:r>
            <a:r>
              <a:rPr lang="en-US" sz="2000" dirty="0" smtClean="0"/>
              <a:t>(</a:t>
            </a:r>
            <a:r>
              <a:rPr lang="en-US" sz="2000" dirty="0"/>
              <a:t>1 Timothy 5:21)</a:t>
            </a:r>
          </a:p>
          <a:p>
            <a:pPr marL="0" indent="0">
              <a:buNone/>
            </a:pPr>
            <a:r>
              <a:rPr lang="en-US" sz="2000" dirty="0"/>
              <a:t>“Do not lay hands on anyone hastily, nor share in other people’s sins; keep yourself pure”															   </a:t>
            </a:r>
            <a:r>
              <a:rPr lang="en-US" sz="2000" dirty="0" smtClean="0"/>
              <a:t>(</a:t>
            </a:r>
            <a:r>
              <a:rPr lang="en-US" sz="2000" dirty="0"/>
              <a:t>1 Timothy 5:22)</a:t>
            </a:r>
          </a:p>
          <a:p>
            <a:pPr marL="0" indent="0">
              <a:buNone/>
            </a:pPr>
            <a:r>
              <a:rPr lang="en-US" sz="2000" i="1" dirty="0"/>
              <a:t>4. Duties of Slaves</a:t>
            </a:r>
            <a:r>
              <a:rPr lang="en-US" sz="2000" i="1" dirty="0" smtClean="0"/>
              <a:t>:</a:t>
            </a:r>
          </a:p>
          <a:p>
            <a:pPr marL="0" indent="0">
              <a:buNone/>
            </a:pPr>
            <a:r>
              <a:rPr lang="en-US" sz="2000" dirty="0"/>
              <a:t>“Let as many bondservants as are under the yoke count their own masters worthy of all honor, so that the name of God and His doctrine may not be blasphemed”						 									     </a:t>
            </a:r>
            <a:r>
              <a:rPr lang="en-US" sz="2000" dirty="0" smtClean="0"/>
              <a:t>(</a:t>
            </a:r>
            <a:r>
              <a:rPr lang="en-US" sz="2000" dirty="0"/>
              <a:t>1 Timothy 6:1</a:t>
            </a:r>
            <a:r>
              <a:rPr lang="en-US" sz="2000" dirty="0" smtClean="0"/>
              <a:t>)</a:t>
            </a:r>
          </a:p>
        </p:txBody>
      </p:sp>
    </p:spTree>
    <p:extLst>
      <p:ext uri="{BB962C8B-B14F-4D97-AF65-F5344CB8AC3E}">
        <p14:creationId xmlns:p14="http://schemas.microsoft.com/office/powerpoint/2010/main" val="221733127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to Timothy</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and righteousness, and they taught Timothy holiness so that the Holy Scriptures were embedded in him since his childhood. Thus Timothy was raised on Old Testament Jewish traditions, piety, and goodness:</a:t>
            </a:r>
          </a:p>
          <a:p>
            <a:pPr marL="0" indent="0">
              <a:buNone/>
            </a:pPr>
            <a:r>
              <a:rPr lang="en-US" sz="2000" dirty="0"/>
              <a:t>“When I call to remembrance the genuine faith that is in you, which dwelt first in your grandmother Lois and your mother Eunice, and I am persuaded is in you also”													  </a:t>
            </a:r>
            <a:r>
              <a:rPr lang="en-US" sz="2000" dirty="0" smtClean="0"/>
              <a:t>   (</a:t>
            </a:r>
            <a:r>
              <a:rPr lang="en-US" sz="2000" dirty="0"/>
              <a:t>2 Timothy 1:5)</a:t>
            </a:r>
          </a:p>
          <a:p>
            <a:pPr marL="0" indent="0">
              <a:buNone/>
            </a:pPr>
            <a:r>
              <a:rPr lang="en-US" sz="2000" dirty="0"/>
              <a:t>“That from childhood you have known the Holy Scriptures, which are able to make you wise for salvation through faith which is in Christ Jesus”							 </a:t>
            </a:r>
            <a:r>
              <a:rPr lang="en-US" sz="2000" dirty="0" smtClean="0"/>
              <a:t>  (</a:t>
            </a:r>
            <a:r>
              <a:rPr lang="en-US" sz="2000" dirty="0"/>
              <a:t>2 Timothy 3:15)</a:t>
            </a:r>
          </a:p>
          <a:p>
            <a:pPr marL="0" indent="0">
              <a:buNone/>
            </a:pPr>
            <a:r>
              <a:rPr lang="en-US" sz="2000" i="1" dirty="0" smtClean="0"/>
              <a:t>II. </a:t>
            </a:r>
            <a:r>
              <a:rPr lang="en-US" sz="2000" i="1" u="sng" dirty="0"/>
              <a:t>Timothy and the Apostle Paul:</a:t>
            </a:r>
          </a:p>
          <a:p>
            <a:pPr marL="0" indent="0">
              <a:buNone/>
            </a:pPr>
            <a:r>
              <a:rPr lang="en-US" sz="2000" dirty="0"/>
              <a:t>+ St. Paul met Timothy for the first time on his 1</a:t>
            </a:r>
            <a:r>
              <a:rPr lang="en-US" sz="2000" baseline="30000" dirty="0"/>
              <a:t>st</a:t>
            </a:r>
            <a:r>
              <a:rPr lang="en-US" sz="2000" dirty="0"/>
              <a:t> missionary </a:t>
            </a:r>
            <a:r>
              <a:rPr lang="en-US" sz="2000" dirty="0" smtClean="0"/>
              <a:t>journey… </a:t>
            </a:r>
            <a:endParaRPr lang="en-US" sz="2000" dirty="0"/>
          </a:p>
        </p:txBody>
      </p:sp>
    </p:spTree>
    <p:extLst>
      <p:ext uri="{BB962C8B-B14F-4D97-AF65-F5344CB8AC3E}">
        <p14:creationId xmlns:p14="http://schemas.microsoft.com/office/powerpoint/2010/main" val="309655222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to Timothy</a:t>
            </a: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None/>
            </a:pPr>
            <a:r>
              <a:rPr lang="en-US" sz="2000" i="1" dirty="0"/>
              <a:t>5. Concerning Teachers Motivated by Greed:</a:t>
            </a:r>
          </a:p>
          <a:p>
            <a:pPr marL="0" indent="0">
              <a:buNone/>
            </a:pPr>
            <a:r>
              <a:rPr lang="en-US" sz="2000" dirty="0" smtClean="0"/>
              <a:t>“</a:t>
            </a:r>
            <a:r>
              <a:rPr lang="en-US" sz="2000" dirty="0"/>
              <a:t>If anyone teaches otherwise and does not consent to wholesome words, even the words of our Lord Jesus Christ, and to the doctrine which accords with godliness, he is proud, knowing nothing, but is obsessed with disputes and arguments over words, from which come envy, strife, reviling, evil suspicions, useless </a:t>
            </a:r>
            <a:r>
              <a:rPr lang="en-US" sz="2000" dirty="0" err="1"/>
              <a:t>wranglings</a:t>
            </a:r>
            <a:r>
              <a:rPr lang="en-US" sz="2000" dirty="0"/>
              <a:t> of men of corrupt minds and destitute of the truth, who suppose that godliness is a means of gain. From such withdraw yourself”				 									 </a:t>
            </a:r>
            <a:r>
              <a:rPr lang="en-US" sz="2000" dirty="0" smtClean="0"/>
              <a:t> (</a:t>
            </a:r>
            <a:r>
              <a:rPr lang="en-US" sz="2000" dirty="0"/>
              <a:t>1 Timothy 6:3-5</a:t>
            </a:r>
            <a:r>
              <a:rPr lang="en-US" sz="2000" dirty="0" smtClean="0"/>
              <a:t>)</a:t>
            </a:r>
          </a:p>
          <a:p>
            <a:pPr marL="0" indent="0">
              <a:buNone/>
            </a:pPr>
            <a:r>
              <a:rPr lang="en-US" sz="2000" dirty="0"/>
              <a:t>“Now godliness with contentment is great gain”										     </a:t>
            </a:r>
            <a:r>
              <a:rPr lang="en-US" sz="2000" dirty="0" smtClean="0"/>
              <a:t>(</a:t>
            </a:r>
            <a:r>
              <a:rPr lang="en-US" sz="2000" dirty="0"/>
              <a:t>1 Timothy 6:6)</a:t>
            </a:r>
          </a:p>
          <a:p>
            <a:pPr marL="0" indent="0">
              <a:buNone/>
            </a:pPr>
            <a:r>
              <a:rPr lang="en-US" sz="2000" dirty="0"/>
              <a:t>“For we brought nothing into this world, and it is certain we can carry nothing out. And having food and clothing, with these we shall be content”							  </a:t>
            </a:r>
            <a:r>
              <a:rPr lang="en-US" sz="2000" dirty="0" smtClean="0"/>
              <a:t>(</a:t>
            </a:r>
            <a:r>
              <a:rPr lang="en-US" sz="2000" dirty="0"/>
              <a:t>1 Timothy 6:7-8</a:t>
            </a:r>
            <a:r>
              <a:rPr lang="en-US" sz="2000" dirty="0" smtClean="0"/>
              <a:t>)</a:t>
            </a:r>
            <a:endParaRPr lang="en-US" sz="2000" dirty="0"/>
          </a:p>
        </p:txBody>
      </p:sp>
    </p:spTree>
    <p:extLst>
      <p:ext uri="{BB962C8B-B14F-4D97-AF65-F5344CB8AC3E}">
        <p14:creationId xmlns:p14="http://schemas.microsoft.com/office/powerpoint/2010/main" val="429089158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to Timothy</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smtClean="0"/>
              <a:t>“</a:t>
            </a:r>
            <a:r>
              <a:rPr lang="en-US" sz="2000" dirty="0"/>
              <a:t>For the love of money is a root of all kinds of evil, for which some have strayed from the faith in their greediness, and pierced themselves through with many sorrows”														  </a:t>
            </a:r>
            <a:r>
              <a:rPr lang="en-US" sz="2000" dirty="0" smtClean="0"/>
              <a:t> (</a:t>
            </a:r>
            <a:r>
              <a:rPr lang="en-US" sz="2000" dirty="0"/>
              <a:t>1 Timothy 6:10)</a:t>
            </a:r>
          </a:p>
          <a:p>
            <a:pPr marL="0" indent="0">
              <a:buNone/>
            </a:pPr>
            <a:r>
              <a:rPr lang="en-US" sz="2000" i="1" dirty="0"/>
              <a:t>6. Instructions to the Rich:</a:t>
            </a:r>
          </a:p>
          <a:p>
            <a:pPr marL="0" indent="0">
              <a:buNone/>
            </a:pPr>
            <a:r>
              <a:rPr lang="en-US" sz="2000" dirty="0"/>
              <a:t>“Command those who are rich in this present age not to be haughty, nor to trust in uncertain riches but in the living God, who gives us richly all things to enjoy”													              </a:t>
            </a:r>
            <a:r>
              <a:rPr lang="en-US" sz="2000" dirty="0" smtClean="0"/>
              <a:t> (</a:t>
            </a:r>
            <a:r>
              <a:rPr lang="en-US" sz="2000" dirty="0"/>
              <a:t>1 Timothy 6:17</a:t>
            </a:r>
            <a:r>
              <a:rPr lang="en-US" sz="2000" dirty="0" smtClean="0"/>
              <a:t>)</a:t>
            </a:r>
          </a:p>
          <a:p>
            <a:pPr marL="0" indent="0">
              <a:buNone/>
            </a:pPr>
            <a:r>
              <a:rPr lang="en-US" sz="2000" dirty="0"/>
              <a:t>“Let them do good, that they be rich in good works, ready to give, willing to share, storing up for themselves a good foundation for the time to come, that they may lay hold on eternal life”										          </a:t>
            </a:r>
            <a:r>
              <a:rPr lang="en-US" sz="2000" dirty="0" smtClean="0"/>
              <a:t>(</a:t>
            </a:r>
            <a:r>
              <a:rPr lang="en-US" sz="2000" dirty="0"/>
              <a:t>1 Timothy 6:18-19</a:t>
            </a:r>
            <a:r>
              <a:rPr lang="en-US" sz="2000" dirty="0" smtClean="0"/>
              <a:t>)</a:t>
            </a:r>
            <a:endParaRPr lang="en-US" sz="2000" dirty="0"/>
          </a:p>
        </p:txBody>
      </p:sp>
    </p:spTree>
    <p:extLst>
      <p:ext uri="{BB962C8B-B14F-4D97-AF65-F5344CB8AC3E}">
        <p14:creationId xmlns:p14="http://schemas.microsoft.com/office/powerpoint/2010/main" val="221733127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to Timothy</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200" dirty="0" smtClean="0"/>
              <a:t>VI</a:t>
            </a:r>
            <a:r>
              <a:rPr lang="en-US" sz="2200" dirty="0"/>
              <a:t>. </a:t>
            </a:r>
            <a:r>
              <a:rPr lang="en-US" sz="2200" u="sng" dirty="0"/>
              <a:t>Closing Commandments to Timothy:</a:t>
            </a:r>
            <a:r>
              <a:rPr lang="en-US" sz="2200" dirty="0"/>
              <a:t> (Ch. 6)</a:t>
            </a:r>
          </a:p>
          <a:p>
            <a:pPr marL="0" indent="0">
              <a:buNone/>
            </a:pPr>
            <a:r>
              <a:rPr lang="en-US" sz="2000" i="1" dirty="0"/>
              <a:t>1. Fight the Good Fight:</a:t>
            </a:r>
          </a:p>
          <a:p>
            <a:pPr marL="0" indent="0">
              <a:buNone/>
            </a:pPr>
            <a:r>
              <a:rPr lang="en-US" sz="2000" dirty="0"/>
              <a:t>“But you, O man of God, flee these things and pursue righteousness, godliness, faith, love, patience, gentleness”											  </a:t>
            </a:r>
            <a:r>
              <a:rPr lang="en-US" sz="2000" dirty="0" smtClean="0"/>
              <a:t> (</a:t>
            </a:r>
            <a:r>
              <a:rPr lang="en-US" sz="2000" dirty="0"/>
              <a:t>1 Timothy 6:11)</a:t>
            </a:r>
          </a:p>
          <a:p>
            <a:pPr marL="0" indent="0">
              <a:buNone/>
            </a:pPr>
            <a:r>
              <a:rPr lang="en-US" sz="2000" dirty="0"/>
              <a:t>“Fight the good fight of faith, lay hold on eternal life, to which you were also called and have confessed the good confession in the presence of many witnesses”				           	   </a:t>
            </a:r>
            <a:r>
              <a:rPr lang="en-US" sz="2000" dirty="0" smtClean="0"/>
              <a:t>								</a:t>
            </a:r>
            <a:r>
              <a:rPr lang="en-US" sz="2000" dirty="0"/>
              <a:t> </a:t>
            </a:r>
            <a:r>
              <a:rPr lang="en-US" sz="2000" dirty="0" smtClean="0"/>
              <a:t>              (</a:t>
            </a:r>
            <a:r>
              <a:rPr lang="en-US" sz="2000" dirty="0"/>
              <a:t>1 Timothy 6:12</a:t>
            </a:r>
            <a:r>
              <a:rPr lang="en-US" sz="2000" dirty="0" smtClean="0"/>
              <a:t>)</a:t>
            </a:r>
          </a:p>
          <a:p>
            <a:pPr marL="0" indent="0">
              <a:buNone/>
            </a:pPr>
            <a:r>
              <a:rPr lang="en-US" sz="2000" dirty="0"/>
              <a:t>“I urge you in the sight of God who gives life to all things, and before Christ Jesus who witnessed the good confession before Pontius Pilate, that you keep this commandment without spot, blameless until </a:t>
            </a:r>
            <a:r>
              <a:rPr lang="en-US" sz="2000" dirty="0" smtClean="0"/>
              <a:t>our Lord</a:t>
            </a:r>
            <a:r>
              <a:rPr lang="is-IS" sz="2000" dirty="0" smtClean="0"/>
              <a:t>… </a:t>
            </a:r>
            <a:endParaRPr lang="en-US" sz="2000" dirty="0"/>
          </a:p>
        </p:txBody>
      </p:sp>
    </p:spTree>
    <p:extLst>
      <p:ext uri="{BB962C8B-B14F-4D97-AF65-F5344CB8AC3E}">
        <p14:creationId xmlns:p14="http://schemas.microsoft.com/office/powerpoint/2010/main" val="221733127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to Timothy</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smtClean="0"/>
              <a:t>Jesus </a:t>
            </a:r>
            <a:r>
              <a:rPr lang="en-US" sz="2000" dirty="0"/>
              <a:t>Christ’s appearing”												      </a:t>
            </a:r>
            <a:r>
              <a:rPr lang="en-US" sz="2000" dirty="0" smtClean="0"/>
              <a:t>    (</a:t>
            </a:r>
            <a:r>
              <a:rPr lang="en-US" sz="2000" dirty="0"/>
              <a:t>1 Timothy 6:13-14</a:t>
            </a:r>
            <a:r>
              <a:rPr lang="en-US" sz="2000" dirty="0" smtClean="0"/>
              <a:t>)</a:t>
            </a:r>
          </a:p>
          <a:p>
            <a:pPr marL="0" indent="0">
              <a:buNone/>
            </a:pPr>
            <a:r>
              <a:rPr lang="en-US" sz="2000" i="1" dirty="0"/>
              <a:t>2. Concluding Charge:</a:t>
            </a:r>
          </a:p>
          <a:p>
            <a:pPr marL="0" indent="0">
              <a:buNone/>
            </a:pPr>
            <a:r>
              <a:rPr lang="en-US" sz="2000" dirty="0"/>
              <a:t>“O Timothy! Guard what was committed to your trust, avoiding the profane and idle babblings and contradictions of what is falsely called knowledge—  by professing it some have strayed concerning the faith. Grace be with you. Amen”												          </a:t>
            </a:r>
            <a:r>
              <a:rPr lang="en-US" sz="2000" dirty="0" smtClean="0"/>
              <a:t>(</a:t>
            </a:r>
            <a:r>
              <a:rPr lang="en-US" sz="2000" dirty="0"/>
              <a:t>1 Timothy 6:20-21</a:t>
            </a:r>
            <a:r>
              <a:rPr lang="en-US" sz="2000" dirty="0" smtClean="0"/>
              <a:t>)</a:t>
            </a:r>
            <a:endParaRPr lang="en-US" sz="2000" dirty="0"/>
          </a:p>
        </p:txBody>
      </p:sp>
    </p:spTree>
    <p:extLst>
      <p:ext uri="{BB962C8B-B14F-4D97-AF65-F5344CB8AC3E}">
        <p14:creationId xmlns:p14="http://schemas.microsoft.com/office/powerpoint/2010/main" val="221733127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to Timothy</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(A.D. 45-50) during his visit to the city of </a:t>
            </a:r>
            <a:r>
              <a:rPr lang="en-US" sz="2000" dirty="0" err="1"/>
              <a:t>Lystra</a:t>
            </a:r>
            <a:r>
              <a:rPr lang="en-US" sz="2000" dirty="0"/>
              <a:t>, where he accepted the faith at his hands:</a:t>
            </a:r>
          </a:p>
          <a:p>
            <a:pPr marL="0" indent="0">
              <a:buNone/>
            </a:pPr>
            <a:r>
              <a:rPr lang="en-US" sz="2000" dirty="0" smtClean="0"/>
              <a:t>“</a:t>
            </a:r>
            <a:r>
              <a:rPr lang="en-US" sz="2000" dirty="0"/>
              <a:t>And when a violent attempt was made by both the Gentiles and Jews, with their rulers, to abuse and stone them</a:t>
            </a:r>
            <a:r>
              <a:rPr lang="en-US" sz="2000" dirty="0" smtClean="0"/>
              <a:t>, they </a:t>
            </a:r>
            <a:r>
              <a:rPr lang="en-US" sz="2000" dirty="0"/>
              <a:t>became aware of it and fled to </a:t>
            </a:r>
            <a:r>
              <a:rPr lang="en-US" sz="2000" dirty="0" err="1"/>
              <a:t>Lystra</a:t>
            </a:r>
            <a:r>
              <a:rPr lang="en-US" sz="2000" dirty="0"/>
              <a:t> and </a:t>
            </a:r>
            <a:r>
              <a:rPr lang="en-US" sz="2000" dirty="0" err="1"/>
              <a:t>Derbe</a:t>
            </a:r>
            <a:r>
              <a:rPr lang="en-US" sz="2000" dirty="0"/>
              <a:t>, cities of </a:t>
            </a:r>
            <a:r>
              <a:rPr lang="en-US" sz="2000" dirty="0" err="1"/>
              <a:t>Lycaonia</a:t>
            </a:r>
            <a:r>
              <a:rPr lang="en-US" sz="2000" dirty="0"/>
              <a:t>, and to the surrounding region”												       </a:t>
            </a:r>
            <a:r>
              <a:rPr lang="en-US" sz="2000" dirty="0" smtClean="0"/>
              <a:t>     			         (</a:t>
            </a:r>
            <a:r>
              <a:rPr lang="en-US" sz="2000" dirty="0"/>
              <a:t>Acts 14</a:t>
            </a:r>
            <a:r>
              <a:rPr lang="en-US" sz="2000" dirty="0" smtClean="0"/>
              <a:t>:5-6</a:t>
            </a:r>
            <a:r>
              <a:rPr lang="en-US" sz="2000" dirty="0"/>
              <a:t>)</a:t>
            </a:r>
          </a:p>
          <a:p>
            <a:pPr marL="0" indent="0">
              <a:buNone/>
            </a:pPr>
            <a:r>
              <a:rPr lang="en-US" sz="2000" dirty="0"/>
              <a:t>+ When the Apostle Paul came to </a:t>
            </a:r>
            <a:r>
              <a:rPr lang="en-US" sz="2000" dirty="0" err="1"/>
              <a:t>Lystra</a:t>
            </a:r>
            <a:r>
              <a:rPr lang="en-US" sz="2000" dirty="0"/>
              <a:t> on his 2</a:t>
            </a:r>
            <a:r>
              <a:rPr lang="en-US" sz="2000" baseline="30000" dirty="0"/>
              <a:t>nd </a:t>
            </a:r>
            <a:r>
              <a:rPr lang="en-US" sz="2000" dirty="0"/>
              <a:t>missionary journey </a:t>
            </a:r>
            <a:r>
              <a:rPr lang="en-US" sz="2000" dirty="0" smtClean="0"/>
              <a:t>(A.D. 51</a:t>
            </a:r>
            <a:r>
              <a:rPr lang="en-US" sz="2000" dirty="0"/>
              <a:t>-</a:t>
            </a:r>
            <a:r>
              <a:rPr lang="en-US" sz="2000" dirty="0" smtClean="0"/>
              <a:t>54)</a:t>
            </a:r>
            <a:r>
              <a:rPr lang="en-US" sz="2000" dirty="0"/>
              <a:t>, he found Timothy in this </a:t>
            </a:r>
            <a:r>
              <a:rPr lang="en-US" sz="2000" dirty="0" smtClean="0"/>
              <a:t>church</a:t>
            </a:r>
            <a:r>
              <a:rPr lang="en-US" sz="2000" dirty="0"/>
              <a:t>, well spoken of by the brethren. Accordingly, St. Paul chose him as a companion and helper in his evangelical ministry:</a:t>
            </a:r>
          </a:p>
          <a:p>
            <a:pPr marL="0" indent="0">
              <a:buNone/>
            </a:pPr>
            <a:r>
              <a:rPr lang="en-US" sz="2000" dirty="0"/>
              <a:t>“He was well spoken of by the brethren who were at </a:t>
            </a:r>
            <a:r>
              <a:rPr lang="en-US" sz="2000" dirty="0" err="1"/>
              <a:t>Lystra</a:t>
            </a:r>
            <a:r>
              <a:rPr lang="en-US" sz="2000" dirty="0"/>
              <a:t> and </a:t>
            </a:r>
            <a:r>
              <a:rPr lang="en-US" sz="2000" dirty="0" err="1"/>
              <a:t>Iconium</a:t>
            </a:r>
            <a:r>
              <a:rPr lang="en-US" sz="2000" dirty="0"/>
              <a:t>”							         </a:t>
            </a:r>
            <a:r>
              <a:rPr lang="en-US" sz="2000" dirty="0" smtClean="0"/>
              <a:t>   (</a:t>
            </a:r>
            <a:r>
              <a:rPr lang="en-US" sz="2000" dirty="0"/>
              <a:t>Acts 16:2</a:t>
            </a:r>
            <a:r>
              <a:rPr lang="en-US" sz="2000" dirty="0" smtClean="0"/>
              <a:t>)</a:t>
            </a:r>
            <a:endParaRPr lang="en-US" sz="2000" dirty="0"/>
          </a:p>
        </p:txBody>
      </p:sp>
    </p:spTree>
    <p:extLst>
      <p:ext uri="{BB962C8B-B14F-4D97-AF65-F5344CB8AC3E}">
        <p14:creationId xmlns:p14="http://schemas.microsoft.com/office/powerpoint/2010/main" val="221733127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to Timothy</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 St. Paul had him circumcised to accommodate the Jews they would seek to evangelize</a:t>
            </a:r>
            <a:r>
              <a:rPr lang="en-US" sz="2000" dirty="0" smtClean="0"/>
              <a:t>:</a:t>
            </a:r>
          </a:p>
          <a:p>
            <a:pPr marL="0" indent="0">
              <a:buNone/>
            </a:pPr>
            <a:r>
              <a:rPr lang="en-US" sz="2000" dirty="0" smtClean="0"/>
              <a:t>“Paul wanted to have him go on with him. And he took him and circumcised him because of the Jews who were in that region, for they all knew that his father was Greek”			          										(Acts 16:3)</a:t>
            </a:r>
          </a:p>
          <a:p>
            <a:pPr marL="0" indent="0">
              <a:buNone/>
            </a:pPr>
            <a:r>
              <a:rPr lang="en-US" sz="2000" dirty="0"/>
              <a:t>+ The Apostle Paul made Timothy a companion along with Silas in their missionary work. He accompanied them in their mission in Europe, and before that in Phrygia, in Galatia, in </a:t>
            </a:r>
            <a:r>
              <a:rPr lang="en-US" sz="2000" dirty="0" err="1"/>
              <a:t>Mysia</a:t>
            </a:r>
            <a:r>
              <a:rPr lang="en-US" sz="2000" dirty="0"/>
              <a:t>, and in Troas. Also, they went together to Greece and evangelized in Thessalonica, then in Berea, during the 2</a:t>
            </a:r>
            <a:r>
              <a:rPr lang="en-US" sz="2000" baseline="30000" dirty="0"/>
              <a:t>nd</a:t>
            </a:r>
            <a:r>
              <a:rPr lang="en-US" sz="2000" dirty="0"/>
              <a:t> missionary journey. The Book of Acts mentions that Timothy remained with Silas in Berea, while the Apostle Paul journeyed to Athens. There, he summoned them to come to him with all speed</a:t>
            </a:r>
            <a:r>
              <a:rPr lang="en-US" sz="2000" dirty="0" smtClean="0"/>
              <a:t>:</a:t>
            </a:r>
            <a:endParaRPr lang="en-US" sz="2000" dirty="0"/>
          </a:p>
        </p:txBody>
      </p:sp>
    </p:spTree>
    <p:extLst>
      <p:ext uri="{BB962C8B-B14F-4D97-AF65-F5344CB8AC3E}">
        <p14:creationId xmlns:p14="http://schemas.microsoft.com/office/powerpoint/2010/main" val="272033562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to Timothy</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“But when the Jews from Thessalonica learned that the word of God was preached by Paul at Berea, they came there also and stirred up the crowds. Then immediately the brethren sent Paul away, to go to the sea</a:t>
            </a:r>
            <a:r>
              <a:rPr lang="en-US" sz="2000" dirty="0" smtClean="0"/>
              <a:t>;</a:t>
            </a:r>
            <a:r>
              <a:rPr lang="en-US" sz="2000" dirty="0"/>
              <a:t> </a:t>
            </a:r>
            <a:r>
              <a:rPr lang="en-US" sz="2000" dirty="0" smtClean="0"/>
              <a:t>but </a:t>
            </a:r>
            <a:r>
              <a:rPr lang="en-US" sz="2000" dirty="0"/>
              <a:t>both Silas and Timothy remained there. So those who conducted Paul brought him to Athens and receiving a command for Silas and Timothy to come to him with all speed, they </a:t>
            </a:r>
            <a:r>
              <a:rPr lang="en-US" sz="2000" dirty="0" smtClean="0"/>
              <a:t>departed”</a:t>
            </a:r>
            <a:r>
              <a:rPr lang="en-US" sz="2000" dirty="0"/>
              <a:t>											   </a:t>
            </a:r>
            <a:r>
              <a:rPr lang="en-US" sz="2000" dirty="0" smtClean="0"/>
              <a:t>  (</a:t>
            </a:r>
            <a:r>
              <a:rPr lang="en-US" sz="2000" dirty="0"/>
              <a:t>Acts 17:14-15</a:t>
            </a:r>
            <a:r>
              <a:rPr lang="en-US" sz="2000" dirty="0" smtClean="0"/>
              <a:t>)</a:t>
            </a:r>
          </a:p>
          <a:p>
            <a:pPr marL="0" indent="0">
              <a:buNone/>
            </a:pPr>
            <a:r>
              <a:rPr lang="en-US" sz="2000" dirty="0"/>
              <a:t>+ St. Paul then sent Timothy to </a:t>
            </a:r>
            <a:r>
              <a:rPr lang="en-US" sz="2000" dirty="0" smtClean="0"/>
              <a:t>Thessalonica, </a:t>
            </a:r>
            <a:r>
              <a:rPr lang="en-US" sz="2000" dirty="0"/>
              <a:t>to encourage the believers there: </a:t>
            </a:r>
          </a:p>
          <a:p>
            <a:pPr marL="0" indent="0">
              <a:buNone/>
            </a:pPr>
            <a:r>
              <a:rPr lang="en-US" sz="2000" dirty="0"/>
              <a:t>“Therefore, when we could no longer endure it, we thought it good to be left in Athens alone, and sent Timothy, our brother and minister of God, and our fellow laborer in the gospel of Christ, to establish you and encourage you concerning your faith”											    </a:t>
            </a:r>
            <a:r>
              <a:rPr lang="en-US" sz="2000" dirty="0" smtClean="0"/>
              <a:t>  (</a:t>
            </a:r>
            <a:r>
              <a:rPr lang="en-US" sz="2000" dirty="0"/>
              <a:t>1 Thessalonians 3:1-2</a:t>
            </a:r>
            <a:r>
              <a:rPr lang="en-US" sz="2000" dirty="0" smtClean="0"/>
              <a:t>)</a:t>
            </a:r>
            <a:endParaRPr lang="en-US" sz="2000" dirty="0"/>
          </a:p>
        </p:txBody>
      </p:sp>
    </p:spTree>
    <p:extLst>
      <p:ext uri="{BB962C8B-B14F-4D97-AF65-F5344CB8AC3E}">
        <p14:creationId xmlns:p14="http://schemas.microsoft.com/office/powerpoint/2010/main" val="221733127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to Timothy</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 Afterwards, St. Paul went to Corinth, where Silas and Timothy joined him again</a:t>
            </a:r>
            <a:r>
              <a:rPr lang="en-US" sz="2000" dirty="0" smtClean="0"/>
              <a:t>:</a:t>
            </a:r>
          </a:p>
          <a:p>
            <a:pPr marL="0" indent="0">
              <a:buNone/>
            </a:pPr>
            <a:r>
              <a:rPr lang="en-US" sz="2000" dirty="0" smtClean="0"/>
              <a:t>“</a:t>
            </a:r>
            <a:r>
              <a:rPr lang="en-US" sz="2000" dirty="0"/>
              <a:t>After these things Paul departed from Athens and went to </a:t>
            </a:r>
            <a:r>
              <a:rPr lang="en-US" sz="2000" dirty="0" smtClean="0"/>
              <a:t>Corinth</a:t>
            </a:r>
            <a:r>
              <a:rPr lang="is-IS" sz="2000" dirty="0" smtClean="0"/>
              <a:t>… </a:t>
            </a:r>
            <a:r>
              <a:rPr lang="en-US" sz="2000" dirty="0" smtClean="0"/>
              <a:t>When </a:t>
            </a:r>
            <a:r>
              <a:rPr lang="en-US" sz="2000" dirty="0"/>
              <a:t>Silas and Timothy had come from Macedonia, Paul was compelled by the Spirit, and testified to the Jews that Jesus is the Christ”								     </a:t>
            </a:r>
            <a:r>
              <a:rPr lang="en-US" sz="2000" dirty="0" smtClean="0"/>
              <a:t>    (</a:t>
            </a:r>
            <a:r>
              <a:rPr lang="en-US" sz="2000" dirty="0"/>
              <a:t>Acts 18:1,5</a:t>
            </a:r>
            <a:r>
              <a:rPr lang="en-US" sz="2000" dirty="0" smtClean="0"/>
              <a:t>)</a:t>
            </a:r>
          </a:p>
          <a:p>
            <a:pPr marL="0" indent="0">
              <a:buNone/>
            </a:pPr>
            <a:r>
              <a:rPr lang="en-US" sz="2000" dirty="0"/>
              <a:t>+ When Timothy came back to St. Paul at Corinth, he wrote his 1</a:t>
            </a:r>
            <a:r>
              <a:rPr lang="en-US" sz="2000" baseline="30000" dirty="0"/>
              <a:t>st</a:t>
            </a:r>
            <a:r>
              <a:rPr lang="en-US" sz="2000" dirty="0"/>
              <a:t> epistle to the Thessalonians:</a:t>
            </a:r>
          </a:p>
          <a:p>
            <a:pPr marL="0" indent="0">
              <a:buNone/>
            </a:pPr>
            <a:r>
              <a:rPr lang="en-US" sz="2000" dirty="0"/>
              <a:t>“But now that Timothy has come to us from you and brought us good news of your faith and love”									     			      </a:t>
            </a:r>
            <a:r>
              <a:rPr lang="en-US" sz="2000" dirty="0" smtClean="0"/>
              <a:t>  (</a:t>
            </a:r>
            <a:r>
              <a:rPr lang="en-US" sz="2000" dirty="0"/>
              <a:t>1 Thessalonians 3:6)</a:t>
            </a:r>
          </a:p>
          <a:p>
            <a:pPr marL="0" indent="0">
              <a:buNone/>
            </a:pPr>
            <a:r>
              <a:rPr lang="en-US" sz="2000" dirty="0"/>
              <a:t>+ Timothy remained with Paul in Corinth as mentioned in the opening </a:t>
            </a:r>
            <a:r>
              <a:rPr lang="en-US" sz="2000" dirty="0" smtClean="0"/>
              <a:t>of</a:t>
            </a:r>
            <a:r>
              <a:rPr lang="is-IS" sz="2000" dirty="0" smtClean="0"/>
              <a:t>… </a:t>
            </a:r>
            <a:endParaRPr lang="en-US" sz="2000" dirty="0"/>
          </a:p>
        </p:txBody>
      </p:sp>
    </p:spTree>
    <p:extLst>
      <p:ext uri="{BB962C8B-B14F-4D97-AF65-F5344CB8AC3E}">
        <p14:creationId xmlns:p14="http://schemas.microsoft.com/office/powerpoint/2010/main" val="221733127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to Timothy</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the two Epistles to the Thessalonians, which confirms his remaining with Paul during their writing</a:t>
            </a:r>
            <a:r>
              <a:rPr lang="en-US" sz="2000" dirty="0" smtClean="0"/>
              <a:t>:</a:t>
            </a:r>
          </a:p>
          <a:p>
            <a:pPr marL="0" indent="0">
              <a:buNone/>
            </a:pPr>
            <a:r>
              <a:rPr lang="en-US" sz="2000" dirty="0" smtClean="0"/>
              <a:t>“</a:t>
            </a:r>
            <a:r>
              <a:rPr lang="en-US" sz="2000" dirty="0"/>
              <a:t>Paul, Silvanus, and Timothy, to the church of the Thessalonians in God the Father and the Lord Jesus Christ”		     									    </a:t>
            </a:r>
            <a:r>
              <a:rPr lang="en-US" sz="2000" dirty="0" smtClean="0"/>
              <a:t>    (</a:t>
            </a:r>
            <a:r>
              <a:rPr lang="en-US" sz="2000" dirty="0"/>
              <a:t>1 Thessalonians 1:1)</a:t>
            </a:r>
          </a:p>
          <a:p>
            <a:pPr marL="0" indent="0">
              <a:buNone/>
            </a:pPr>
            <a:r>
              <a:rPr lang="en-US" sz="2000" dirty="0" smtClean="0"/>
              <a:t>“</a:t>
            </a:r>
            <a:r>
              <a:rPr lang="en-US" sz="2000" dirty="0"/>
              <a:t>Paul, Silvanus, and Timothy, to the church of the Thessalonians in God our Father and the Lord Jesus Christ”		     									     </a:t>
            </a:r>
            <a:r>
              <a:rPr lang="en-US" sz="2000" dirty="0" smtClean="0"/>
              <a:t>   (2 </a:t>
            </a:r>
            <a:r>
              <a:rPr lang="en-US" sz="2000" dirty="0"/>
              <a:t>Thessalonians 1:1</a:t>
            </a:r>
            <a:r>
              <a:rPr lang="en-US" sz="2000" dirty="0" smtClean="0"/>
              <a:t>)</a:t>
            </a:r>
          </a:p>
          <a:p>
            <a:pPr marL="0" indent="0">
              <a:buNone/>
            </a:pPr>
            <a:r>
              <a:rPr lang="en-US" sz="2000" dirty="0"/>
              <a:t>+ Afterwards in the Scriptures, we find Timothy serving the Apostle Paul during his long stay in Ephesus, on his 3</a:t>
            </a:r>
            <a:r>
              <a:rPr lang="en-US" sz="2000" baseline="30000" dirty="0"/>
              <a:t>rd</a:t>
            </a:r>
            <a:r>
              <a:rPr lang="en-US" sz="2000" dirty="0"/>
              <a:t> missionary journey (A.D. 54-58). From Ephesus, Paul sent Timothy to Macedonia and then to Corinth to fix some problems there</a:t>
            </a:r>
            <a:r>
              <a:rPr lang="en-US" sz="2000" dirty="0" smtClean="0"/>
              <a:t>:</a:t>
            </a:r>
          </a:p>
        </p:txBody>
      </p:sp>
    </p:spTree>
    <p:extLst>
      <p:ext uri="{BB962C8B-B14F-4D97-AF65-F5344CB8AC3E}">
        <p14:creationId xmlns:p14="http://schemas.microsoft.com/office/powerpoint/2010/main" val="221733127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to Timothy</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“So he sent into Macedonia two of those who ministered to him, Timothy and Erastus, but he himself stayed in Asia for a time”									        </a:t>
            </a:r>
            <a:r>
              <a:rPr lang="en-US" sz="2000" dirty="0" smtClean="0"/>
              <a:t> </a:t>
            </a:r>
            <a:r>
              <a:rPr lang="en-US" sz="2000" dirty="0"/>
              <a:t>(Acts 19: 22)</a:t>
            </a:r>
          </a:p>
          <a:p>
            <a:pPr marL="0" indent="0">
              <a:buNone/>
            </a:pPr>
            <a:r>
              <a:rPr lang="en-US" sz="2000" dirty="0" smtClean="0"/>
              <a:t>“</a:t>
            </a:r>
            <a:r>
              <a:rPr lang="en-US" sz="2000" dirty="0"/>
              <a:t>For this reason I have sent Timothy to you, who is my beloved and faithful son in the Lord, who will remind you of my ways in Christ, as I teach everywhere in every church”												          </a:t>
            </a:r>
            <a:r>
              <a:rPr lang="en-US" sz="2000" dirty="0" smtClean="0"/>
              <a:t>(</a:t>
            </a:r>
            <a:r>
              <a:rPr lang="en-US" sz="2000" dirty="0"/>
              <a:t>1 Corinthians 4:17)</a:t>
            </a:r>
          </a:p>
          <a:p>
            <a:pPr marL="0" indent="0">
              <a:buNone/>
            </a:pPr>
            <a:r>
              <a:rPr lang="en-US" sz="2000" dirty="0"/>
              <a:t>“And if Timothy comes, see that he may be with you without fear; for he does the work of the Lord, as I also do”										       </a:t>
            </a:r>
            <a:r>
              <a:rPr lang="en-US" sz="2000" dirty="0" smtClean="0"/>
              <a:t> (</a:t>
            </a:r>
            <a:r>
              <a:rPr lang="en-US" sz="2000" dirty="0"/>
              <a:t>1 Corinthians 16:10</a:t>
            </a:r>
            <a:r>
              <a:rPr lang="en-US" sz="2000" dirty="0" smtClean="0"/>
              <a:t>)</a:t>
            </a:r>
          </a:p>
          <a:p>
            <a:pPr marL="0" indent="0">
              <a:buNone/>
            </a:pPr>
            <a:r>
              <a:rPr lang="en-US" sz="2000" dirty="0"/>
              <a:t>+ Timothy accompanied the Apostle Paul in Macedonia, for he was with him when he wrote his 2</a:t>
            </a:r>
            <a:r>
              <a:rPr lang="en-US" sz="2000" baseline="30000" dirty="0"/>
              <a:t>nd</a:t>
            </a:r>
            <a:r>
              <a:rPr lang="en-US" sz="2000" dirty="0"/>
              <a:t> Epistle to the Corinthians from a City in Macedonia (A.D. 57), on his 3</a:t>
            </a:r>
            <a:r>
              <a:rPr lang="en-US" sz="2000" baseline="30000" dirty="0"/>
              <a:t>rd</a:t>
            </a:r>
            <a:r>
              <a:rPr lang="en-US" sz="2000" dirty="0"/>
              <a:t> missionary journey</a:t>
            </a:r>
            <a:r>
              <a:rPr lang="en-US" sz="2000" dirty="0" smtClean="0"/>
              <a:t>:</a:t>
            </a:r>
            <a:endParaRPr lang="en-US" sz="2000" dirty="0"/>
          </a:p>
        </p:txBody>
      </p:sp>
    </p:spTree>
    <p:extLst>
      <p:ext uri="{BB962C8B-B14F-4D97-AF65-F5344CB8AC3E}">
        <p14:creationId xmlns:p14="http://schemas.microsoft.com/office/powerpoint/2010/main" val="221733127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2764</TotalTime>
  <Words>1496</Words>
  <Application>Microsoft Macintosh PowerPoint</Application>
  <PresentationFormat>On-screen Show (4:3)</PresentationFormat>
  <Paragraphs>177</Paragraphs>
  <Slides>33</Slides>
  <Notes>0</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Breeze</vt:lpstr>
      <vt:lpstr>The First Epistle of  St. Paul the Apostle  to Timothy</vt:lpstr>
      <vt:lpstr>The 1st Epistle to Timothy</vt:lpstr>
      <vt:lpstr>The 1st Epistle to Timothy</vt:lpstr>
      <vt:lpstr>The 1st Epistle to Timothy</vt:lpstr>
      <vt:lpstr>The 1st Epistle to Timothy</vt:lpstr>
      <vt:lpstr>The 1st Epistle to Timothy</vt:lpstr>
      <vt:lpstr>The 1st Epistle to Timothy</vt:lpstr>
      <vt:lpstr>The 1st Epistle to Timothy</vt:lpstr>
      <vt:lpstr>The 1st Epistle to Timothy</vt:lpstr>
      <vt:lpstr>The 1st Epistle to Timothy</vt:lpstr>
      <vt:lpstr>The 1st Epistle to Timothy</vt:lpstr>
      <vt:lpstr>The 1st Epistle to Timothy</vt:lpstr>
      <vt:lpstr>The 1st Epistle to Timothy</vt:lpstr>
      <vt:lpstr>The 1st Epistle to Timothy</vt:lpstr>
      <vt:lpstr>The 1st Epistle to Timothy</vt:lpstr>
      <vt:lpstr>The 1st Epistle to Timothy</vt:lpstr>
      <vt:lpstr>The 1st Epistle to Timothy</vt:lpstr>
      <vt:lpstr>The 1st Epistle to Timothy</vt:lpstr>
      <vt:lpstr>The 1st Epistle to Timothy</vt:lpstr>
      <vt:lpstr>The 1st Epistle to Timothy</vt:lpstr>
      <vt:lpstr>The 1st Epistle to Timothy</vt:lpstr>
      <vt:lpstr>The 1st Epistle to Timothy</vt:lpstr>
      <vt:lpstr>The 1st Epistle to Timothy</vt:lpstr>
      <vt:lpstr>The 1st Epistle to Timothy</vt:lpstr>
      <vt:lpstr>The 1st Epistle to Timothy</vt:lpstr>
      <vt:lpstr>The 1st Epistle to Timothy</vt:lpstr>
      <vt:lpstr>The 1st Epistle to Timothy</vt:lpstr>
      <vt:lpstr>The 1st Epistle to Timothy</vt:lpstr>
      <vt:lpstr>The 1st Epistle to Timothy</vt:lpstr>
      <vt:lpstr>The 1st Epistle to Timothy</vt:lpstr>
      <vt:lpstr>The 1st Epistle to Timothy</vt:lpstr>
      <vt:lpstr>The 1st Epistle to Timothy</vt:lpstr>
      <vt:lpstr>The 1st Epistle to Timothy</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1st Epistle of  our Teacher St. Paul to Timothy</dc:title>
  <dc:creator>Amir</dc:creator>
  <cp:lastModifiedBy>Amir</cp:lastModifiedBy>
  <cp:revision>193</cp:revision>
  <dcterms:created xsi:type="dcterms:W3CDTF">2013-07-10T18:51:22Z</dcterms:created>
  <dcterms:modified xsi:type="dcterms:W3CDTF">2017-06-10T22:16:03Z</dcterms:modified>
</cp:coreProperties>
</file>