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4" r:id="rId2"/>
    <p:sldId id="285" r:id="rId3"/>
    <p:sldId id="286" r:id="rId4"/>
    <p:sldId id="287" r:id="rId5"/>
    <p:sldId id="288" r:id="rId6"/>
    <p:sldId id="299" r:id="rId7"/>
    <p:sldId id="289" r:id="rId8"/>
    <p:sldId id="290" r:id="rId9"/>
    <p:sldId id="292" r:id="rId10"/>
    <p:sldId id="293" r:id="rId11"/>
    <p:sldId id="294" r:id="rId12"/>
    <p:sldId id="295" r:id="rId13"/>
    <p:sldId id="296" r:id="rId14"/>
    <p:sldId id="297" r:id="rId15"/>
    <p:sldId id="29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smtClean="0">
                <a:solidFill>
                  <a:srgbClr val="2C7C9F"/>
                </a:solidFill>
                <a:latin typeface="Times New Roman"/>
                <a:cs typeface="Times New Roman"/>
              </a:rPr>
              <a:t>The Epistle </a:t>
            </a:r>
            <a:r>
              <a:rPr lang="en-US" sz="4800" b="1" dirty="0">
                <a:solidFill>
                  <a:srgbClr val="2C7C9F"/>
                </a:solidFill>
                <a:latin typeface="Times New Roman"/>
                <a:cs typeface="Times New Roman"/>
              </a:rPr>
              <a:t>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a:t>
            </a:r>
            <a:r>
              <a:rPr lang="en-US" sz="4800" b="1" dirty="0" smtClean="0">
                <a:solidFill>
                  <a:srgbClr val="2C7C9F"/>
                </a:solidFill>
                <a:latin typeface="Times New Roman"/>
                <a:cs typeface="Times New Roman"/>
              </a:rPr>
              <a:t>Philemon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762725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t>in spite of his prior misconduct, that </a:t>
            </a:r>
            <a:r>
              <a:rPr lang="en-US" sz="2000" dirty="0" err="1"/>
              <a:t>Onesimus</a:t>
            </a:r>
            <a:r>
              <a:rPr lang="en-US" sz="2000" dirty="0"/>
              <a:t>, being his slave, had stolen from his master and fled to </a:t>
            </a:r>
            <a:r>
              <a:rPr lang="en-US" sz="2000" dirty="0" smtClean="0"/>
              <a:t>Rome, where </a:t>
            </a:r>
            <a:r>
              <a:rPr lang="en-US" sz="2000" dirty="0"/>
              <a:t>he met St. </a:t>
            </a:r>
            <a:r>
              <a:rPr lang="en-US" sz="2000" dirty="0" smtClean="0"/>
              <a:t>Paul</a:t>
            </a:r>
            <a:r>
              <a:rPr lang="en-US" sz="2000" dirty="0"/>
              <a:t> </a:t>
            </a:r>
            <a:r>
              <a:rPr lang="en-US" sz="2000" dirty="0" smtClean="0"/>
              <a:t>during in </a:t>
            </a:r>
            <a:r>
              <a:rPr lang="en-US" sz="2000" dirty="0"/>
              <a:t>his 1</a:t>
            </a:r>
            <a:r>
              <a:rPr lang="en-US" sz="2000" baseline="30000" dirty="0"/>
              <a:t>st</a:t>
            </a:r>
            <a:r>
              <a:rPr lang="en-US" sz="2000" dirty="0"/>
              <a:t> imprisonment, and believed on his </a:t>
            </a:r>
            <a:r>
              <a:rPr lang="en-US" sz="2000" dirty="0" smtClean="0"/>
              <a:t>hands:</a:t>
            </a:r>
            <a:endParaRPr lang="en-US" sz="2000" dirty="0"/>
          </a:p>
          <a:p>
            <a:pPr marL="0" indent="0">
              <a:buClr>
                <a:srgbClr val="2C7C9F">
                  <a:lumMod val="60000"/>
                  <a:lumOff val="40000"/>
                </a:srgbClr>
              </a:buClr>
              <a:buNone/>
            </a:pPr>
            <a:r>
              <a:rPr lang="en-US" sz="2000" dirty="0"/>
              <a:t>“But if he has wronged you or owes anything”	     								           </a:t>
            </a:r>
            <a:r>
              <a:rPr lang="en-US" sz="2000" dirty="0" smtClean="0"/>
              <a:t>     (</a:t>
            </a:r>
            <a:r>
              <a:rPr lang="en-US" sz="2000" dirty="0"/>
              <a:t>Philemon 1:18)</a:t>
            </a:r>
          </a:p>
          <a:p>
            <a:pPr marL="0" indent="0">
              <a:buNone/>
            </a:pPr>
            <a:r>
              <a:rPr lang="en-US" sz="2000" dirty="0"/>
              <a:t>2. Though St. Paul wanted to keep </a:t>
            </a:r>
            <a:r>
              <a:rPr lang="en-US" sz="2000" dirty="0" err="1"/>
              <a:t>Onesimus</a:t>
            </a:r>
            <a:r>
              <a:rPr lang="en-US" sz="2000" dirty="0"/>
              <a:t> for his own service during his imprisonment in Rome, yet he did not want to do so without his master’s agreement:</a:t>
            </a:r>
          </a:p>
          <a:p>
            <a:pPr marL="0" indent="0">
              <a:buNone/>
            </a:pPr>
            <a:r>
              <a:rPr lang="en-US" sz="2000" dirty="0"/>
              <a:t>“Whom I wished to keep with me, that on your behalf he might minister to me in my chains for the gospel. But without your consent I wanted to do nothing, that your good deed might not be by compulsion, as it were, but voluntary”													                     </a:t>
            </a:r>
            <a:r>
              <a:rPr lang="en-US" sz="2000" dirty="0" smtClean="0"/>
              <a:t> (</a:t>
            </a:r>
            <a:r>
              <a:rPr lang="en-US" sz="2000" dirty="0"/>
              <a:t>Philemon 1:13-14</a:t>
            </a:r>
            <a:r>
              <a:rPr lang="en-US" sz="2000" dirty="0" smtClean="0"/>
              <a:t>)</a:t>
            </a:r>
            <a:endParaRPr lang="en-US" sz="2000" dirty="0"/>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3. St. Paul asked Philemon to treat </a:t>
            </a:r>
            <a:r>
              <a:rPr lang="en-US" sz="2000" dirty="0" err="1">
                <a:solidFill>
                  <a:prstClr val="black">
                    <a:lumMod val="65000"/>
                    <a:lumOff val="35000"/>
                  </a:prstClr>
                </a:solidFill>
              </a:rPr>
              <a:t>Onesimus</a:t>
            </a:r>
            <a:r>
              <a:rPr lang="en-US" sz="2000" dirty="0">
                <a:solidFill>
                  <a:prstClr val="black">
                    <a:lumMod val="65000"/>
                    <a:lumOff val="35000"/>
                  </a:prstClr>
                </a:solidFill>
              </a:rPr>
              <a:t> in light of the Christian love, which elevates the value of man equating all the people alike:</a:t>
            </a:r>
          </a:p>
          <a:p>
            <a:pPr marL="0" lvl="0" indent="0">
              <a:buClr>
                <a:srgbClr val="2C7C9F">
                  <a:lumMod val="60000"/>
                  <a:lumOff val="40000"/>
                </a:srgbClr>
              </a:buClr>
              <a:buNone/>
            </a:pPr>
            <a:r>
              <a:rPr lang="en-US" sz="2000" dirty="0">
                <a:solidFill>
                  <a:prstClr val="black">
                    <a:lumMod val="65000"/>
                    <a:lumOff val="35000"/>
                  </a:prstClr>
                </a:solidFill>
              </a:rPr>
              <a:t>“No longer as a slave but more than a slave—a beloved brother, especially to me but how much more to you, both in the flesh and in the Lord”							 	    </a:t>
            </a:r>
            <a:r>
              <a:rPr lang="en-US" sz="2000" dirty="0" smtClean="0">
                <a:solidFill>
                  <a:prstClr val="black">
                    <a:lumMod val="65000"/>
                    <a:lumOff val="35000"/>
                  </a:prstClr>
                </a:solidFill>
              </a:rPr>
              <a:t>(</a:t>
            </a:r>
            <a:r>
              <a:rPr lang="en-US" sz="2000" dirty="0">
                <a:solidFill>
                  <a:prstClr val="black">
                    <a:lumMod val="65000"/>
                    <a:lumOff val="35000"/>
                  </a:prstClr>
                </a:solidFill>
              </a:rPr>
              <a:t>Philemon 1:16)</a:t>
            </a:r>
          </a:p>
          <a:p>
            <a:pPr marL="0" lvl="0" indent="0">
              <a:buClr>
                <a:srgbClr val="2C7C9F">
                  <a:lumMod val="60000"/>
                  <a:lumOff val="40000"/>
                </a:srgbClr>
              </a:buClr>
              <a:buNone/>
            </a:pPr>
            <a:r>
              <a:rPr lang="en-US" sz="2000" dirty="0">
                <a:solidFill>
                  <a:prstClr val="black">
                    <a:lumMod val="65000"/>
                    <a:lumOff val="35000"/>
                  </a:prstClr>
                </a:solidFill>
              </a:rPr>
              <a:t>- Hence, this personal letter proceeding from God’s servant is like a symbol of social reorganization, where Christianity breaks the yoke of slavery.</a:t>
            </a:r>
          </a:p>
          <a:p>
            <a:pPr marL="0" lvl="0" indent="0">
              <a:buClr>
                <a:srgbClr val="2C7C9F">
                  <a:lumMod val="60000"/>
                  <a:lumOff val="40000"/>
                </a:srgbClr>
              </a:buClr>
              <a:buNone/>
            </a:pPr>
            <a:r>
              <a:rPr lang="en-US" b="1" dirty="0">
                <a:solidFill>
                  <a:prstClr val="black">
                    <a:lumMod val="65000"/>
                    <a:lumOff val="35000"/>
                  </a:prstClr>
                </a:solidFill>
              </a:rPr>
              <a:t>Receiving the Epistle:</a:t>
            </a:r>
          </a:p>
          <a:p>
            <a:pPr marL="0" lvl="0" indent="0">
              <a:buClr>
                <a:srgbClr val="2C7C9F">
                  <a:lumMod val="60000"/>
                  <a:lumOff val="40000"/>
                </a:srgbClr>
              </a:buClr>
              <a:buNone/>
            </a:pPr>
            <a:r>
              <a:rPr lang="en-US" sz="2000" dirty="0">
                <a:solidFill>
                  <a:prstClr val="black">
                    <a:lumMod val="65000"/>
                    <a:lumOff val="35000"/>
                  </a:prstClr>
                </a:solidFill>
              </a:rPr>
              <a:t>+ The Coptic </a:t>
            </a:r>
            <a:r>
              <a:rPr lang="en-US" sz="2000" dirty="0" err="1">
                <a:solidFill>
                  <a:prstClr val="black">
                    <a:lumMod val="65000"/>
                    <a:lumOff val="35000"/>
                  </a:prstClr>
                </a:solidFill>
              </a:rPr>
              <a:t>Synexarium</a:t>
            </a:r>
            <a:r>
              <a:rPr lang="en-US" sz="2000" dirty="0">
                <a:solidFill>
                  <a:prstClr val="black">
                    <a:lumMod val="65000"/>
                    <a:lumOff val="35000"/>
                  </a:prstClr>
                </a:solidFill>
              </a:rPr>
              <a:t> states that when </a:t>
            </a:r>
            <a:r>
              <a:rPr lang="en-US" sz="2000" dirty="0" err="1">
                <a:solidFill>
                  <a:prstClr val="black">
                    <a:lumMod val="65000"/>
                    <a:lumOff val="35000"/>
                  </a:prstClr>
                </a:solidFill>
              </a:rPr>
              <a:t>Onesimus</a:t>
            </a:r>
            <a:r>
              <a:rPr lang="en-US" sz="2000" dirty="0">
                <a:solidFill>
                  <a:prstClr val="black">
                    <a:lumMod val="65000"/>
                    <a:lumOff val="35000"/>
                  </a:prstClr>
                </a:solidFill>
              </a:rPr>
              <a:t> took the epistle to his master Philemon, the latter was pleased by his faith and repentance and treated him as the apostle commanded. Furthermore, he offered… </a:t>
            </a:r>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him more money but </a:t>
            </a:r>
            <a:r>
              <a:rPr lang="en-US" sz="2000" dirty="0" err="1">
                <a:solidFill>
                  <a:prstClr val="black">
                    <a:lumMod val="65000"/>
                    <a:lumOff val="35000"/>
                  </a:prstClr>
                </a:solidFill>
              </a:rPr>
              <a:t>Onesimus</a:t>
            </a:r>
            <a:r>
              <a:rPr lang="en-US" sz="2000" dirty="0">
                <a:solidFill>
                  <a:prstClr val="black">
                    <a:lumMod val="65000"/>
                    <a:lumOff val="35000"/>
                  </a:prstClr>
                </a:solidFill>
              </a:rPr>
              <a:t> refused saying, ‘I am rich with Christ’.</a:t>
            </a:r>
          </a:p>
          <a:p>
            <a:pPr marL="0" indent="0">
              <a:buNone/>
            </a:pPr>
            <a:r>
              <a:rPr lang="en-US" sz="2000" dirty="0"/>
              <a:t>+ </a:t>
            </a:r>
            <a:r>
              <a:rPr lang="en-US" sz="2000" dirty="0" err="1"/>
              <a:t>Onesimus</a:t>
            </a:r>
            <a:r>
              <a:rPr lang="en-US" sz="2000" dirty="0"/>
              <a:t> then bid Philemon farewell and returned to Rome. He continued to serve St. Paul until his martyrdom and deserved to be ordained as a priest.</a:t>
            </a:r>
          </a:p>
          <a:p>
            <a:pPr marL="0" indent="0">
              <a:buNone/>
            </a:pPr>
            <a:r>
              <a:rPr lang="en-US" sz="2000" dirty="0"/>
              <a:t>+ Tradition says that St. </a:t>
            </a:r>
            <a:r>
              <a:rPr lang="en-US" sz="2000" dirty="0" err="1"/>
              <a:t>Onesimus</a:t>
            </a:r>
            <a:r>
              <a:rPr lang="en-US" sz="2000" dirty="0"/>
              <a:t> then became bishop of Pirie and was martyred.</a:t>
            </a:r>
          </a:p>
          <a:p>
            <a:pPr marL="0" lv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Salutation:</a:t>
            </a:r>
            <a:r>
              <a:rPr lang="en-US" sz="2200" dirty="0">
                <a:solidFill>
                  <a:prstClr val="black">
                    <a:lumMod val="65000"/>
                    <a:lumOff val="35000"/>
                  </a:prstClr>
                </a:solidFill>
              </a:rPr>
              <a:t> (vv. 1-3)</a:t>
            </a:r>
            <a:endParaRPr lang="en-US" sz="2000" dirty="0"/>
          </a:p>
          <a:p>
            <a:pPr marL="0" lvl="0" indent="0">
              <a:buClr>
                <a:srgbClr val="2C7C9F">
                  <a:lumMod val="60000"/>
                  <a:lumOff val="40000"/>
                </a:srgbClr>
              </a:buClr>
              <a:buNone/>
            </a:pPr>
            <a:r>
              <a:rPr lang="en-US" sz="2000" dirty="0" smtClean="0"/>
              <a:t>“To Philemon </a:t>
            </a:r>
            <a:r>
              <a:rPr lang="en-US" sz="2000" dirty="0"/>
              <a:t>our beloved friend and fellow laborer</a:t>
            </a:r>
            <a:r>
              <a:rPr lang="en-US" sz="2000" dirty="0" smtClean="0"/>
              <a:t>”</a:t>
            </a:r>
            <a:r>
              <a:rPr lang="en-US" sz="2000" dirty="0"/>
              <a:t>	</a:t>
            </a:r>
            <a:r>
              <a:rPr lang="en-US" sz="2000" dirty="0" smtClean="0"/>
              <a:t>									      (</a:t>
            </a:r>
            <a:r>
              <a:rPr lang="en-US" sz="2000" dirty="0"/>
              <a:t>Philemon 1:1</a:t>
            </a:r>
            <a:r>
              <a:rPr lang="en-US" sz="2000" dirty="0" smtClean="0"/>
              <a:t>)</a:t>
            </a:r>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200" dirty="0"/>
              <a:t>II. </a:t>
            </a:r>
            <a:r>
              <a:rPr lang="en-US" sz="2200" u="sng" dirty="0"/>
              <a:t>Thanksgiving and Prayer:</a:t>
            </a:r>
            <a:r>
              <a:rPr lang="en-US" sz="2200" dirty="0"/>
              <a:t> (vv. 4-7)</a:t>
            </a:r>
            <a:endParaRPr lang="en-US" sz="2200" u="sng" dirty="0"/>
          </a:p>
          <a:p>
            <a:pPr marL="0" indent="0">
              <a:buNone/>
            </a:pPr>
            <a:r>
              <a:rPr lang="en-US" sz="2000" dirty="0"/>
              <a:t>“I thank my God, making mention of you always in my prayers, hearing of your love and faith which you have toward the Lord Jesus and toward all the saints, that the sharing of your faith may become effective by the acknowledgement of every good thing which is in you in Christ Jesus”				     			   </a:t>
            </a:r>
            <a:r>
              <a:rPr lang="en-US" sz="2000" dirty="0" smtClean="0"/>
              <a:t>(</a:t>
            </a:r>
            <a:r>
              <a:rPr lang="en-US" sz="2000" dirty="0"/>
              <a:t>Philemon 1:4-6)</a:t>
            </a:r>
          </a:p>
          <a:p>
            <a:pPr marL="0" indent="0">
              <a:buNone/>
            </a:pPr>
            <a:r>
              <a:rPr lang="en-US" sz="2200" dirty="0"/>
              <a:t>III. </a:t>
            </a:r>
            <a:r>
              <a:rPr lang="en-US" sz="2200" u="sng" dirty="0"/>
              <a:t>St. Paul’s Plea:</a:t>
            </a:r>
            <a:r>
              <a:rPr lang="en-US" sz="2200" dirty="0"/>
              <a:t> (vv. 8-22)</a:t>
            </a:r>
            <a:endParaRPr lang="en-US" sz="2200" u="sng" dirty="0"/>
          </a:p>
          <a:p>
            <a:pPr marL="0" indent="0">
              <a:buNone/>
            </a:pPr>
            <a:r>
              <a:rPr lang="en-US" sz="2000" i="1" dirty="0"/>
              <a:t>1. An Appeal for </a:t>
            </a:r>
            <a:r>
              <a:rPr lang="en-US" sz="2000" i="1" dirty="0" err="1"/>
              <a:t>Onesimus</a:t>
            </a:r>
            <a:r>
              <a:rPr lang="en-US" sz="2000" i="1" dirty="0"/>
              <a:t>:</a:t>
            </a:r>
          </a:p>
          <a:p>
            <a:pPr marL="0" indent="0">
              <a:buNone/>
            </a:pPr>
            <a:r>
              <a:rPr lang="en-US" sz="2000" dirty="0"/>
              <a:t>“I appeal to you for my son </a:t>
            </a:r>
            <a:r>
              <a:rPr lang="en-US" sz="2000" dirty="0" err="1"/>
              <a:t>Onesimus</a:t>
            </a:r>
            <a:r>
              <a:rPr lang="en-US" sz="2000" dirty="0"/>
              <a:t>, whom I have begotten while in my chains”						              									    </a:t>
            </a:r>
            <a:r>
              <a:rPr lang="en-US" sz="2000" dirty="0" smtClean="0"/>
              <a:t>(</a:t>
            </a:r>
            <a:r>
              <a:rPr lang="en-US" sz="2000" dirty="0"/>
              <a:t>Philemon 1:10</a:t>
            </a:r>
            <a:r>
              <a:rPr lang="en-US" sz="2000" dirty="0" smtClean="0"/>
              <a:t>)</a:t>
            </a:r>
            <a:endParaRPr lang="en-US" sz="2000" dirty="0" smtClean="0">
              <a:solidFill>
                <a:prstClr val="black">
                  <a:lumMod val="65000"/>
                  <a:lumOff val="35000"/>
                </a:prstClr>
              </a:solidFill>
            </a:endParaRPr>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“I am sending him back. You therefore receive him, that is, my own heart”							    </a:t>
            </a:r>
            <a:r>
              <a:rPr lang="en-US" sz="2000" dirty="0" smtClean="0"/>
              <a:t>(</a:t>
            </a:r>
            <a:r>
              <a:rPr lang="en-US" sz="2000" dirty="0"/>
              <a:t>Philemon 1:12)</a:t>
            </a:r>
          </a:p>
          <a:p>
            <a:pPr marL="0" indent="0">
              <a:buNone/>
            </a:pPr>
            <a:r>
              <a:rPr lang="en-US" sz="2000" i="1" dirty="0"/>
              <a:t>2. Philemon’s Obedience Encouraged:</a:t>
            </a:r>
          </a:p>
          <a:p>
            <a:pPr marL="0" indent="0">
              <a:buNone/>
            </a:pPr>
            <a:r>
              <a:rPr lang="en-US" sz="2000" dirty="0"/>
              <a:t>“If then you count me as a partner, receive him as you would me”							                </a:t>
            </a:r>
            <a:r>
              <a:rPr lang="en-US" sz="2000" dirty="0" smtClean="0"/>
              <a:t>(</a:t>
            </a:r>
            <a:r>
              <a:rPr lang="en-US" sz="2000" dirty="0"/>
              <a:t>Philemon 1:17)</a:t>
            </a:r>
          </a:p>
          <a:p>
            <a:pPr marL="0" indent="0">
              <a:buNone/>
            </a:pPr>
            <a:r>
              <a:rPr lang="en-US" sz="2000" dirty="0"/>
              <a:t>“Yes, brother, let me have joy from you in the Lord; refresh my heart in the Lord”															               </a:t>
            </a:r>
            <a:r>
              <a:rPr lang="en-US" sz="2000" dirty="0" smtClean="0"/>
              <a:t> (</a:t>
            </a:r>
            <a:r>
              <a:rPr lang="en-US" sz="2000" dirty="0"/>
              <a:t>Philemon 1:20)</a:t>
            </a:r>
          </a:p>
          <a:p>
            <a:pPr marL="0" indent="0">
              <a:buNone/>
            </a:pPr>
            <a:r>
              <a:rPr lang="en-US" sz="2000" dirty="0"/>
              <a:t>“Having confidence in your obedience, I write to you, knowing that you will do even more than I say”													   </a:t>
            </a:r>
            <a:r>
              <a:rPr lang="en-US" sz="2000" dirty="0" smtClean="0"/>
              <a:t> (</a:t>
            </a:r>
            <a:r>
              <a:rPr lang="en-US" sz="2000" dirty="0"/>
              <a:t>Philemon 1:21</a:t>
            </a:r>
            <a:r>
              <a:rPr lang="en-US" sz="2000" dirty="0" smtClean="0"/>
              <a:t>)</a:t>
            </a:r>
            <a:endParaRPr lang="en-US" sz="2000" dirty="0"/>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“But, meanwhile, also prepare a guest room for me, for I trust that through your prayers I shall be granted to you”										    </a:t>
            </a:r>
            <a:r>
              <a:rPr lang="en-US" sz="2000" dirty="0" smtClean="0"/>
              <a:t>(</a:t>
            </a:r>
            <a:r>
              <a:rPr lang="en-US" sz="2000" dirty="0"/>
              <a:t>Philemon 1:22)</a:t>
            </a:r>
          </a:p>
          <a:p>
            <a:pPr marL="0" indent="0">
              <a:buNone/>
            </a:pPr>
            <a:r>
              <a:rPr lang="en-US" sz="2200" dirty="0"/>
              <a:t>IV. </a:t>
            </a:r>
            <a:r>
              <a:rPr lang="en-US" sz="2200" u="sng" dirty="0"/>
              <a:t>Farewell:</a:t>
            </a:r>
            <a:r>
              <a:rPr lang="en-US" sz="2200" dirty="0"/>
              <a:t> (vv. 23-25)</a:t>
            </a:r>
            <a:endParaRPr lang="en-US" sz="2200" u="sng" dirty="0"/>
          </a:p>
          <a:p>
            <a:pPr marL="0" indent="0">
              <a:buNone/>
            </a:pPr>
            <a:r>
              <a:rPr lang="en-US" sz="2000" dirty="0"/>
              <a:t>“The grace of our Lord Jesus Christ be with your spirit. Amen”								    </a:t>
            </a:r>
            <a:r>
              <a:rPr lang="en-US" sz="2000" dirty="0" smtClean="0"/>
              <a:t>(</a:t>
            </a:r>
            <a:r>
              <a:rPr lang="en-US" sz="2000" dirty="0"/>
              <a:t>Philemon 1:25</a:t>
            </a:r>
            <a:r>
              <a:rPr lang="en-US" sz="2000" dirty="0" smtClean="0"/>
              <a:t>)</a:t>
            </a:r>
            <a:endParaRPr lang="en-US" sz="2000" dirty="0"/>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Who is Philemon?</a:t>
            </a:r>
          </a:p>
          <a:p>
            <a:pPr marL="0" lvl="0" indent="0">
              <a:buClr>
                <a:srgbClr val="2C7C9F">
                  <a:lumMod val="60000"/>
                  <a:lumOff val="40000"/>
                </a:srgbClr>
              </a:buClr>
              <a:buNone/>
            </a:pPr>
            <a:r>
              <a:rPr lang="en-US" sz="2000" dirty="0">
                <a:solidFill>
                  <a:prstClr val="black">
                    <a:lumMod val="65000"/>
                    <a:lumOff val="35000"/>
                  </a:prstClr>
                </a:solidFill>
              </a:rPr>
              <a:t>+ </a:t>
            </a:r>
            <a:r>
              <a:rPr lang="en-US" sz="2000" dirty="0" smtClean="0">
                <a:solidFill>
                  <a:prstClr val="black">
                    <a:lumMod val="65000"/>
                    <a:lumOff val="35000"/>
                  </a:prstClr>
                </a:solidFill>
              </a:rPr>
              <a:t>‘Philemon’ </a:t>
            </a:r>
            <a:r>
              <a:rPr lang="en-US" sz="2000" dirty="0">
                <a:solidFill>
                  <a:prstClr val="black">
                    <a:lumMod val="65000"/>
                    <a:lumOff val="35000"/>
                  </a:prstClr>
                </a:solidFill>
              </a:rPr>
              <a:t>is a Greek name, meaning </a:t>
            </a:r>
            <a:r>
              <a:rPr lang="en-US" sz="2000" dirty="0" smtClean="0">
                <a:solidFill>
                  <a:prstClr val="black">
                    <a:lumMod val="65000"/>
                    <a:lumOff val="35000"/>
                  </a:prstClr>
                </a:solidFill>
              </a:rPr>
              <a:t>‘Lover.’</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He was a citizen of Colossae, as it was said about his slave, </a:t>
            </a:r>
            <a:r>
              <a:rPr lang="en-US" sz="2000" dirty="0" err="1">
                <a:solidFill>
                  <a:prstClr val="black">
                    <a:lumMod val="65000"/>
                    <a:lumOff val="35000"/>
                  </a:prstClr>
                </a:solidFill>
              </a:rPr>
              <a:t>Onesimus</a:t>
            </a:r>
            <a:r>
              <a:rPr lang="en-US" sz="2000" dirty="0">
                <a:solidFill>
                  <a:prstClr val="black">
                    <a:lumMod val="65000"/>
                    <a:lumOff val="35000"/>
                  </a:prstClr>
                </a:solidFill>
              </a:rPr>
              <a:t>, that he was one of the Colossian residents:</a:t>
            </a:r>
          </a:p>
          <a:p>
            <a:pPr marL="0" lvl="0" indent="0">
              <a:buClr>
                <a:srgbClr val="2C7C9F">
                  <a:lumMod val="60000"/>
                  <a:lumOff val="40000"/>
                </a:srgbClr>
              </a:buClr>
              <a:buNone/>
            </a:pPr>
            <a:r>
              <a:rPr lang="en-US" sz="2000" dirty="0" smtClean="0">
                <a:solidFill>
                  <a:prstClr val="black">
                    <a:lumMod val="65000"/>
                    <a:lumOff val="35000"/>
                  </a:prstClr>
                </a:solidFill>
              </a:rPr>
              <a:t>“A faithful </a:t>
            </a:r>
            <a:r>
              <a:rPr lang="en-US" sz="2000" dirty="0">
                <a:solidFill>
                  <a:prstClr val="black">
                    <a:lumMod val="65000"/>
                    <a:lumOff val="35000"/>
                  </a:prstClr>
                </a:solidFill>
              </a:rPr>
              <a:t>and beloved brother, who is one of you”								    </a:t>
            </a:r>
            <a:r>
              <a:rPr lang="en-US" sz="2000" dirty="0" smtClean="0">
                <a:solidFill>
                  <a:prstClr val="black">
                    <a:lumMod val="65000"/>
                    <a:lumOff val="35000"/>
                  </a:prstClr>
                </a:solidFill>
              </a:rPr>
              <a:t>		    (</a:t>
            </a:r>
            <a:r>
              <a:rPr lang="en-US" sz="2000" dirty="0">
                <a:solidFill>
                  <a:prstClr val="black">
                    <a:lumMod val="65000"/>
                    <a:lumOff val="35000"/>
                  </a:prstClr>
                </a:solidFill>
              </a:rPr>
              <a:t>Colossians 4:9)</a:t>
            </a:r>
          </a:p>
          <a:p>
            <a:pPr marL="0" lvl="0" indent="0">
              <a:buClr>
                <a:srgbClr val="2C7C9F">
                  <a:lumMod val="60000"/>
                  <a:lumOff val="40000"/>
                </a:srgbClr>
              </a:buClr>
              <a:buNone/>
            </a:pPr>
            <a:r>
              <a:rPr lang="en-US" sz="2000" dirty="0">
                <a:solidFill>
                  <a:prstClr val="black">
                    <a:lumMod val="65000"/>
                    <a:lumOff val="35000"/>
                  </a:prstClr>
                </a:solidFill>
              </a:rPr>
              <a:t>+ It is possible that he was one of St. Paul’s own converts, where he became Christian in Ephesus, during the apostle’s long stay there:</a:t>
            </a:r>
          </a:p>
          <a:p>
            <a:pPr marL="0" lvl="0" indent="0">
              <a:buClr>
                <a:srgbClr val="2C7C9F">
                  <a:lumMod val="60000"/>
                  <a:lumOff val="40000"/>
                </a:srgbClr>
              </a:buClr>
              <a:buNone/>
            </a:pPr>
            <a:r>
              <a:rPr lang="en-US" sz="2000" dirty="0">
                <a:solidFill>
                  <a:prstClr val="black">
                    <a:lumMod val="65000"/>
                    <a:lumOff val="35000"/>
                  </a:prstClr>
                </a:solidFill>
              </a:rPr>
              <a:t>“Not to mention to you that you owe me even your own self besides”						               </a:t>
            </a:r>
            <a:r>
              <a:rPr lang="en-US" sz="2000" dirty="0" smtClean="0">
                <a:solidFill>
                  <a:prstClr val="black">
                    <a:lumMod val="65000"/>
                    <a:lumOff val="35000"/>
                  </a:prstClr>
                </a:solidFill>
              </a:rPr>
              <a:t> (</a:t>
            </a:r>
            <a:r>
              <a:rPr lang="en-US" sz="2000" dirty="0">
                <a:solidFill>
                  <a:prstClr val="black">
                    <a:lumMod val="65000"/>
                    <a:lumOff val="35000"/>
                  </a:prstClr>
                </a:solidFill>
              </a:rPr>
              <a:t>Philemon 1:19</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39530216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17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He was considered among those in the high class and was of great love, liberality and true friendliness:</a:t>
            </a:r>
          </a:p>
          <a:p>
            <a:pPr marL="0" indent="0">
              <a:buNone/>
            </a:pPr>
            <a:r>
              <a:rPr lang="en-US" sz="2000" dirty="0"/>
              <a:t>“For we have great joy and consolation in your love, because the hearts of the saints have been refreshed by you, brother”										     </a:t>
            </a:r>
            <a:r>
              <a:rPr lang="en-US" sz="2000" dirty="0" smtClean="0"/>
              <a:t> (</a:t>
            </a:r>
            <a:r>
              <a:rPr lang="en-US" sz="2000" dirty="0"/>
              <a:t>Philemon 1:7)</a:t>
            </a:r>
          </a:p>
          <a:p>
            <a:pPr marL="0" indent="0">
              <a:buNone/>
            </a:pPr>
            <a:r>
              <a:rPr lang="en-US" sz="2000" dirty="0"/>
              <a:t>+ The believers used to gather in Philemon’s house and from them the church was formed, thus we see St. Paul </a:t>
            </a:r>
            <a:r>
              <a:rPr lang="en-US" sz="2000" dirty="0" smtClean="0"/>
              <a:t>writes</a:t>
            </a:r>
            <a:r>
              <a:rPr lang="en-US" sz="2000" dirty="0"/>
              <a:t> </a:t>
            </a:r>
            <a:r>
              <a:rPr lang="en-US" sz="2000" dirty="0" smtClean="0"/>
              <a:t>‘The </a:t>
            </a:r>
            <a:r>
              <a:rPr lang="en-US" sz="2000" dirty="0"/>
              <a:t>Church in your </a:t>
            </a:r>
            <a:r>
              <a:rPr lang="en-US" sz="2000" dirty="0" smtClean="0"/>
              <a:t>house,’ </a:t>
            </a:r>
            <a:r>
              <a:rPr lang="en-US" sz="2000" dirty="0"/>
              <a:t>which could refer as well to Philemon’s true Christian family:</a:t>
            </a:r>
          </a:p>
          <a:p>
            <a:pPr marL="0" indent="0">
              <a:buNone/>
            </a:pPr>
            <a:r>
              <a:rPr lang="en-US" sz="2000" dirty="0"/>
              <a:t>“To the beloved </a:t>
            </a:r>
            <a:r>
              <a:rPr lang="en-US" sz="2000" dirty="0" err="1"/>
              <a:t>Apphia</a:t>
            </a:r>
            <a:r>
              <a:rPr lang="en-US" sz="2000" dirty="0"/>
              <a:t>, </a:t>
            </a:r>
            <a:r>
              <a:rPr lang="en-US" sz="2000" dirty="0" err="1"/>
              <a:t>Archippus</a:t>
            </a:r>
            <a:r>
              <a:rPr lang="en-US" sz="2000" dirty="0"/>
              <a:t> our fellow soldier, and to the church in your house”						    									     </a:t>
            </a:r>
            <a:r>
              <a:rPr lang="en-US" sz="2000" dirty="0" smtClean="0"/>
              <a:t> (</a:t>
            </a:r>
            <a:r>
              <a:rPr lang="en-US" sz="2000" dirty="0"/>
              <a:t>Philemon 1:2)</a:t>
            </a:r>
          </a:p>
          <a:p>
            <a:pPr marL="0" indent="0">
              <a:buNone/>
            </a:pPr>
            <a:r>
              <a:rPr lang="en-US" sz="2000" dirty="0"/>
              <a:t>- It is likely that </a:t>
            </a:r>
            <a:r>
              <a:rPr lang="en-US" sz="2000" dirty="0" err="1"/>
              <a:t>Apphia</a:t>
            </a:r>
            <a:r>
              <a:rPr lang="en-US" sz="2000" dirty="0"/>
              <a:t> was Philemon’s wife and </a:t>
            </a:r>
            <a:r>
              <a:rPr lang="en-US" sz="2000" dirty="0" err="1"/>
              <a:t>Archippus</a:t>
            </a:r>
            <a:r>
              <a:rPr lang="en-US" sz="2000" dirty="0"/>
              <a:t> his son, who… </a:t>
            </a:r>
          </a:p>
        </p:txBody>
      </p:sp>
    </p:spTree>
    <p:extLst>
      <p:ext uri="{BB962C8B-B14F-4D97-AF65-F5344CB8AC3E}">
        <p14:creationId xmlns:p14="http://schemas.microsoft.com/office/powerpoint/2010/main" val="13999198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seemed to have a leading role in the service:</a:t>
            </a:r>
          </a:p>
          <a:p>
            <a:pPr marL="0" indent="0">
              <a:buNone/>
            </a:pPr>
            <a:r>
              <a:rPr lang="en-US" sz="2000" dirty="0"/>
              <a:t>“And say to </a:t>
            </a:r>
            <a:r>
              <a:rPr lang="en-US" sz="2000" dirty="0" err="1"/>
              <a:t>Archippus</a:t>
            </a:r>
            <a:r>
              <a:rPr lang="en-US" sz="2000" dirty="0"/>
              <a:t>: Take heed to the ministry which you have received in the Lord, that you may fulfill it”												  </a:t>
            </a:r>
            <a:r>
              <a:rPr lang="en-US" sz="2000" dirty="0" smtClean="0"/>
              <a:t>(</a:t>
            </a:r>
            <a:r>
              <a:rPr lang="en-US" sz="2000" dirty="0"/>
              <a:t>Colossians 4:17)</a:t>
            </a:r>
          </a:p>
          <a:p>
            <a:pPr marL="0" indent="0">
              <a:buNone/>
            </a:pPr>
            <a:r>
              <a:rPr lang="en-US" sz="2000" dirty="0"/>
              <a:t>+ Philemon was ordained as a bishop over Colossae.</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indent="0">
              <a:buNone/>
            </a:pPr>
            <a:r>
              <a:rPr lang="en-US" sz="2000" dirty="0"/>
              <a:t>+ The epistle was written in Rome by the hand of </a:t>
            </a:r>
            <a:r>
              <a:rPr lang="en-US" sz="2000" dirty="0" err="1"/>
              <a:t>Onesimus</a:t>
            </a:r>
            <a:r>
              <a:rPr lang="en-US" sz="2000" dirty="0"/>
              <a:t>, during St. Paul’s 1</a:t>
            </a:r>
            <a:r>
              <a:rPr lang="en-US" sz="2000" baseline="30000" dirty="0"/>
              <a:t>st</a:t>
            </a:r>
            <a:r>
              <a:rPr lang="en-US" sz="2000" dirty="0"/>
              <a:t> imprisonment around A.D. 62:</a:t>
            </a:r>
          </a:p>
          <a:p>
            <a:pPr marL="0" indent="0">
              <a:buNone/>
            </a:pPr>
            <a:r>
              <a:rPr lang="en-US" sz="2000" dirty="0" smtClean="0"/>
              <a:t>“Paul, a prisoner </a:t>
            </a:r>
            <a:r>
              <a:rPr lang="en-US" sz="2000" dirty="0"/>
              <a:t>of Christ Jesus”			    									     </a:t>
            </a:r>
            <a:r>
              <a:rPr lang="en-US" sz="2000" dirty="0" smtClean="0"/>
              <a:t> (</a:t>
            </a:r>
            <a:r>
              <a:rPr lang="en-US" sz="2000" dirty="0"/>
              <a:t>Philemon 1:1</a:t>
            </a:r>
            <a:r>
              <a:rPr lang="en-US" sz="2000" dirty="0" smtClean="0"/>
              <a:t>)</a:t>
            </a:r>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“My fellow </a:t>
            </a:r>
            <a:r>
              <a:rPr lang="en-US" sz="2000" dirty="0"/>
              <a:t>prisoner in Christ </a:t>
            </a:r>
            <a:r>
              <a:rPr lang="en-US" sz="2000" dirty="0" smtClean="0"/>
              <a:t>Jesus”</a:t>
            </a:r>
            <a:r>
              <a:rPr lang="en-US" sz="2000" dirty="0"/>
              <a:t>								                </a:t>
            </a:r>
            <a:r>
              <a:rPr lang="en-US" sz="2000" dirty="0" smtClean="0"/>
              <a:t>			    (</a:t>
            </a:r>
            <a:r>
              <a:rPr lang="en-US" sz="2000" dirty="0"/>
              <a:t>Philemon 1:23</a:t>
            </a:r>
            <a:r>
              <a:rPr lang="en-US" sz="2000" dirty="0" smtClean="0"/>
              <a:t>)</a:t>
            </a:r>
          </a:p>
          <a:p>
            <a:pPr marL="0" indent="0">
              <a:buNone/>
            </a:pPr>
            <a:r>
              <a:rPr lang="en-US" sz="2000" dirty="0" smtClean="0"/>
              <a:t>- </a:t>
            </a:r>
            <a:r>
              <a:rPr lang="en-US" sz="2000" dirty="0"/>
              <a:t>Hence, the epistle is one of St. Paul’s ‘Captivity Epistles,’ in addition to those sent to the Ephesians, the Philippians, and </a:t>
            </a:r>
            <a:r>
              <a:rPr lang="en-US" sz="2000" dirty="0" smtClean="0"/>
              <a:t>the </a:t>
            </a:r>
            <a:r>
              <a:rPr lang="en-US" sz="2000" dirty="0"/>
              <a:t>Colossians.</a:t>
            </a:r>
          </a:p>
          <a:p>
            <a:pPr marL="0" indent="0">
              <a:buNone/>
            </a:pPr>
            <a:r>
              <a:rPr lang="en-US" sz="2000" dirty="0"/>
              <a:t>+ It was written at the same time as that of the epistles to Colossae and Ephesus. It was sent to Philemon by </a:t>
            </a:r>
            <a:r>
              <a:rPr lang="en-US" sz="2000" dirty="0" err="1"/>
              <a:t>Onesimus</a:t>
            </a:r>
            <a:r>
              <a:rPr lang="en-US" sz="2000" dirty="0"/>
              <a:t>, who was accompanied by </a:t>
            </a:r>
            <a:r>
              <a:rPr lang="en-US" sz="2000" dirty="0" err="1"/>
              <a:t>Tychicus</a:t>
            </a:r>
            <a:r>
              <a:rPr lang="en-US" sz="2000" dirty="0"/>
              <a:t>. Both carried the epistle to the Colossians, and </a:t>
            </a:r>
            <a:r>
              <a:rPr lang="en-US" sz="2000" dirty="0" err="1"/>
              <a:t>Tychicus</a:t>
            </a:r>
            <a:r>
              <a:rPr lang="en-US" sz="2000" dirty="0"/>
              <a:t> carried the one to the Ephesians:</a:t>
            </a:r>
          </a:p>
          <a:p>
            <a:pPr marL="0" indent="0">
              <a:buNone/>
            </a:pPr>
            <a:r>
              <a:rPr lang="en-US" sz="2000" dirty="0"/>
              <a:t>“</a:t>
            </a:r>
            <a:r>
              <a:rPr lang="en-US" sz="2000" dirty="0" err="1"/>
              <a:t>Tychicus</a:t>
            </a:r>
            <a:r>
              <a:rPr lang="en-US" sz="2000" dirty="0"/>
              <a:t>, a beloved brother, faithful minister, and fellow servant in the Lord, will tell you all the news about me. I am sending him to you for this very purpose, that he may know your circumstances and comfort your hearts, with </a:t>
            </a:r>
            <a:r>
              <a:rPr lang="en-US" sz="2000" dirty="0" err="1" smtClean="0"/>
              <a:t>Onesimus</a:t>
            </a:r>
            <a:r>
              <a:rPr lang="en-US" sz="2000" dirty="0" smtClean="0"/>
              <a:t>”</a:t>
            </a:r>
            <a:r>
              <a:rPr lang="en-US" sz="2000" dirty="0"/>
              <a:t>							 </a:t>
            </a:r>
            <a:r>
              <a:rPr lang="en-US" sz="2000" dirty="0" smtClean="0"/>
              <a:t>						 (</a:t>
            </a:r>
            <a:r>
              <a:rPr lang="en-US" sz="2000" dirty="0"/>
              <a:t>Colossians 4:7-9</a:t>
            </a:r>
            <a:r>
              <a:rPr lang="en-US" sz="2000" dirty="0" smtClean="0"/>
              <a:t>)</a:t>
            </a:r>
            <a:endParaRPr lang="en-US" sz="2000" dirty="0"/>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But that you also may know my affairs and how I am doing, </a:t>
            </a:r>
            <a:r>
              <a:rPr lang="en-US" sz="2000" dirty="0" err="1"/>
              <a:t>Tychicus</a:t>
            </a:r>
            <a:r>
              <a:rPr lang="en-US" sz="2000" dirty="0" smtClean="0"/>
              <a:t>,</a:t>
            </a:r>
            <a:r>
              <a:rPr lang="en-US" sz="2000" dirty="0"/>
              <a:t> a beloved brother and faithful minister in the Lord, will make all things known to you; whom I have sent to you for this very purpose”					                                 </a:t>
            </a:r>
            <a:r>
              <a:rPr lang="en-US" sz="2000" dirty="0" smtClean="0"/>
              <a:t>(Ephesians 6</a:t>
            </a:r>
            <a:r>
              <a:rPr lang="en-US" sz="2000" dirty="0"/>
              <a:t>:21-22)</a:t>
            </a:r>
          </a:p>
          <a:p>
            <a:pPr marL="0" indent="0">
              <a:buNone/>
            </a:pPr>
            <a:r>
              <a:rPr lang="en-US" sz="2000" dirty="0"/>
              <a:t>+ This epistle is strongly connected to the epistle to the Colossians for they were written during the same time and were sent to the same city. With the exception of Justus, the two epistles incorporate greetings from the same persons:</a:t>
            </a:r>
          </a:p>
          <a:p>
            <a:pPr marL="0" indent="0">
              <a:buNone/>
            </a:pPr>
            <a:r>
              <a:rPr lang="en-US" sz="2000" dirty="0"/>
              <a:t>“</a:t>
            </a:r>
            <a:r>
              <a:rPr lang="en-US" sz="2000" dirty="0" err="1" smtClean="0"/>
              <a:t>Epaphras</a:t>
            </a:r>
            <a:r>
              <a:rPr lang="is-IS" sz="2000" dirty="0" smtClean="0"/>
              <a:t>… </a:t>
            </a:r>
            <a:r>
              <a:rPr lang="en-US" sz="2000" dirty="0" smtClean="0"/>
              <a:t>greets </a:t>
            </a:r>
            <a:r>
              <a:rPr lang="en-US" sz="2000" dirty="0"/>
              <a:t>you, as do Mark, Aristarchus, Demas, Luke, my fellow laborers”           								           </a:t>
            </a:r>
            <a:r>
              <a:rPr lang="en-US" sz="2000" dirty="0" smtClean="0"/>
              <a:t>					           (</a:t>
            </a:r>
            <a:r>
              <a:rPr lang="en-US" sz="2000" dirty="0"/>
              <a:t>Philemon 1:23-24)</a:t>
            </a:r>
          </a:p>
          <a:p>
            <a:pPr marL="0" indent="0">
              <a:buNone/>
            </a:pPr>
            <a:r>
              <a:rPr lang="en-US" sz="2000" dirty="0"/>
              <a:t>“Aristarchus my fellow prisoner greets you, with Mark the cousin of Barnabas (about whom you received instructions: if he comes to you</a:t>
            </a:r>
            <a:r>
              <a:rPr lang="en-US" sz="2000" dirty="0" smtClean="0"/>
              <a:t>,… </a:t>
            </a:r>
            <a:endParaRPr lang="en-US" sz="2000" dirty="0"/>
          </a:p>
        </p:txBody>
      </p:sp>
    </p:spTree>
    <p:extLst>
      <p:ext uri="{BB962C8B-B14F-4D97-AF65-F5344CB8AC3E}">
        <p14:creationId xmlns:p14="http://schemas.microsoft.com/office/powerpoint/2010/main" val="35142036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t>welcome </a:t>
            </a:r>
            <a:r>
              <a:rPr lang="en-US" sz="2000" dirty="0"/>
              <a:t>him), and Jesus who is called Justus… </a:t>
            </a:r>
            <a:r>
              <a:rPr lang="en-US" sz="2000" dirty="0" err="1"/>
              <a:t>Epaphras</a:t>
            </a:r>
            <a:r>
              <a:rPr lang="en-US" sz="2000" dirty="0"/>
              <a:t>, who is one </a:t>
            </a:r>
            <a:r>
              <a:rPr lang="en-US" sz="2000" dirty="0" smtClean="0"/>
              <a:t>of</a:t>
            </a:r>
            <a:r>
              <a:rPr lang="en-US" sz="2000" dirty="0"/>
              <a:t> </a:t>
            </a:r>
            <a:r>
              <a:rPr lang="en-US" sz="2000" dirty="0">
                <a:solidFill>
                  <a:prstClr val="black">
                    <a:lumMod val="65000"/>
                    <a:lumOff val="35000"/>
                  </a:prstClr>
                </a:solidFill>
              </a:rPr>
              <a:t>you, a bondservant of Christ, greets you…  Luke the beloved physician and Demas greet you”				     									    </a:t>
            </a:r>
            <a:r>
              <a:rPr lang="en-US" sz="2000" dirty="0" smtClean="0">
                <a:solidFill>
                  <a:prstClr val="black">
                    <a:lumMod val="65000"/>
                    <a:lumOff val="35000"/>
                  </a:prstClr>
                </a:solidFill>
              </a:rPr>
              <a:t>(</a:t>
            </a:r>
            <a:r>
              <a:rPr lang="en-US" sz="2000" dirty="0">
                <a:solidFill>
                  <a:prstClr val="black">
                    <a:lumMod val="65000"/>
                    <a:lumOff val="35000"/>
                  </a:prstClr>
                </a:solidFill>
              </a:rPr>
              <a:t>Colossians 4:10-12,14)</a:t>
            </a:r>
          </a:p>
          <a:p>
            <a:pPr marL="0" lvl="0" indent="0">
              <a:buClr>
                <a:srgbClr val="2C7C9F">
                  <a:lumMod val="60000"/>
                  <a:lumOff val="40000"/>
                </a:srgbClr>
              </a:buClr>
              <a:buNone/>
            </a:pPr>
            <a:r>
              <a:rPr lang="en-US" sz="2000" dirty="0">
                <a:solidFill>
                  <a:prstClr val="black">
                    <a:lumMod val="65000"/>
                    <a:lumOff val="35000"/>
                  </a:prstClr>
                </a:solidFill>
              </a:rPr>
              <a:t>- However, the epistle differs than the one to the Colossians in that it is a personal letter. Not to ignore though, that it was sent as well to Philemon’s household and to the believers gathered at his house.</a:t>
            </a:r>
          </a:p>
          <a:p>
            <a:pPr marL="0" lvl="0" indent="0">
              <a:buClr>
                <a:srgbClr val="2C7C9F">
                  <a:lumMod val="60000"/>
                  <a:lumOff val="40000"/>
                </a:srgbClr>
              </a:buClr>
              <a:buNone/>
            </a:pPr>
            <a:r>
              <a:rPr lang="en-US" b="1" dirty="0" smtClean="0">
                <a:solidFill>
                  <a:prstClr val="black">
                    <a:lumMod val="65000"/>
                    <a:lumOff val="35000"/>
                  </a:prstClr>
                </a:solidFill>
              </a:rPr>
              <a:t>Characteristics of the </a:t>
            </a:r>
            <a:r>
              <a:rPr lang="en-US" b="1" dirty="0">
                <a:solidFill>
                  <a:prstClr val="black">
                    <a:lumMod val="65000"/>
                    <a:lumOff val="35000"/>
                  </a:prstClr>
                </a:solidFill>
              </a:rPr>
              <a:t>Epistle</a:t>
            </a:r>
            <a:r>
              <a:rPr lang="en-US" b="1" dirty="0" smtClean="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1. The epistle is magnificent and rich, revealing St. Paul’s delicate feelings, his kind manner and his good relations with his friends. </a:t>
            </a:r>
          </a:p>
          <a:p>
            <a:pPr marL="0" lvl="0" indent="0">
              <a:buClr>
                <a:srgbClr val="2C7C9F">
                  <a:lumMod val="60000"/>
                  <a:lumOff val="40000"/>
                </a:srgbClr>
              </a:buClr>
              <a:buNone/>
            </a:pPr>
            <a:r>
              <a:rPr lang="en-US" sz="2000" dirty="0">
                <a:solidFill>
                  <a:prstClr val="black">
                    <a:lumMod val="65000"/>
                    <a:lumOff val="35000"/>
                  </a:prstClr>
                </a:solidFill>
              </a:rPr>
              <a:t>2. It is characterized with eloquence, gracefulness and plasticity for what it has of courtesy and good manners. That is why some scholars </a:t>
            </a:r>
            <a:r>
              <a:rPr lang="en-US" sz="2000" dirty="0" smtClean="0">
                <a:solidFill>
                  <a:prstClr val="black">
                    <a:lumMod val="65000"/>
                    <a:lumOff val="35000"/>
                  </a:prstClr>
                </a:solidFill>
              </a:rPr>
              <a:t>have…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smtClean="0">
                <a:solidFill>
                  <a:prstClr val="black">
                    <a:lumMod val="65000"/>
                    <a:lumOff val="35000"/>
                  </a:prstClr>
                </a:solidFill>
              </a:rPr>
              <a:t>called </a:t>
            </a:r>
            <a:r>
              <a:rPr lang="en-US" sz="2000" dirty="0">
                <a:solidFill>
                  <a:prstClr val="black">
                    <a:lumMod val="65000"/>
                    <a:lumOff val="35000"/>
                  </a:prstClr>
                </a:solidFill>
              </a:rPr>
              <a:t>it the: </a:t>
            </a:r>
            <a:r>
              <a:rPr lang="en-US" sz="2000" dirty="0" smtClean="0">
                <a:solidFill>
                  <a:prstClr val="black">
                    <a:lumMod val="65000"/>
                    <a:lumOff val="35000"/>
                  </a:prstClr>
                </a:solidFill>
              </a:rPr>
              <a:t>‘Well </a:t>
            </a:r>
            <a:r>
              <a:rPr lang="en-US" sz="2000" dirty="0">
                <a:solidFill>
                  <a:prstClr val="black">
                    <a:lumMod val="65000"/>
                    <a:lumOff val="35000"/>
                  </a:prstClr>
                </a:solidFill>
              </a:rPr>
              <a:t>mannered </a:t>
            </a:r>
            <a:r>
              <a:rPr lang="en-US" sz="2000" dirty="0" smtClean="0">
                <a:solidFill>
                  <a:prstClr val="black">
                    <a:lumMod val="65000"/>
                    <a:lumOff val="35000"/>
                  </a:prstClr>
                </a:solidFill>
              </a:rPr>
              <a:t>epistle.’</a:t>
            </a:r>
          </a:p>
          <a:p>
            <a:pPr marL="0" indent="0">
              <a:buClr>
                <a:srgbClr val="2C7C9F">
                  <a:lumMod val="60000"/>
                  <a:lumOff val="40000"/>
                </a:srgbClr>
              </a:buClr>
              <a:buNone/>
            </a:pPr>
            <a:r>
              <a:rPr lang="en-US" sz="2000" dirty="0">
                <a:solidFill>
                  <a:prstClr val="black">
                    <a:lumMod val="65000"/>
                    <a:lumOff val="35000"/>
                  </a:prstClr>
                </a:solidFill>
              </a:rPr>
              <a:t>3. In it, the apostle addresses Philemon in phrases that are both skillful in speech, and of delicate heartedness. Eloquently, he reminds Philemon himself of his indebtedness to St. Paul, having become Christian on his hands. And while he has great trust in whatever he commands, he still does not command but rather requests:</a:t>
            </a:r>
          </a:p>
          <a:p>
            <a:pPr marL="0" lvl="0" indent="0">
              <a:buNone/>
            </a:pPr>
            <a:r>
              <a:rPr lang="en-US" sz="2000" dirty="0"/>
              <a:t>“Therefore, though I might be very bold in Christ to command you what is fitting, yet for love’s sake I rather appeal to you”	    									</a:t>
            </a:r>
            <a:r>
              <a:rPr lang="en-US" sz="2000" dirty="0" smtClean="0"/>
              <a:t>   (</a:t>
            </a:r>
            <a:r>
              <a:rPr lang="en-US" sz="2000" dirty="0"/>
              <a:t>Philemon 1:8-9)</a:t>
            </a:r>
          </a:p>
          <a:p>
            <a:pPr marL="0" indent="0">
              <a:buNone/>
            </a:pPr>
            <a:r>
              <a:rPr lang="en-US" sz="2000" dirty="0"/>
              <a:t>4. St. Paul points to the spiritual benefits that proceeded from what we call material loss:</a:t>
            </a:r>
          </a:p>
          <a:p>
            <a:pPr marL="0" indent="0">
              <a:buClr>
                <a:srgbClr val="2C7C9F">
                  <a:lumMod val="60000"/>
                  <a:lumOff val="40000"/>
                </a:srgbClr>
              </a:buClr>
              <a:buNone/>
            </a:pPr>
            <a:r>
              <a:rPr lang="en-US" sz="2000" dirty="0"/>
              <a:t>“Who once was unprofitable to you, but now is profitable to you and to me”							</a:t>
            </a:r>
            <a:r>
              <a:rPr lang="en-US" sz="2000" dirty="0" smtClean="0"/>
              <a:t>   </a:t>
            </a:r>
            <a:r>
              <a:rPr lang="en-US" sz="2000" dirty="0"/>
              <a:t>									  </a:t>
            </a:r>
            <a:r>
              <a:rPr lang="en-US" sz="2000" dirty="0" smtClean="0"/>
              <a:t>  (</a:t>
            </a:r>
            <a:r>
              <a:rPr lang="en-US" sz="2000" dirty="0"/>
              <a:t>Philemon 1:11</a:t>
            </a:r>
            <a:r>
              <a:rPr lang="en-US" sz="2000" dirty="0" smtClean="0"/>
              <a:t>)</a:t>
            </a:r>
            <a:endParaRPr lang="en-US" sz="2000" dirty="0"/>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Philemon</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5. The story contained in this epistle is an expression of what Christ did for us. He, not only intercedes for us when we disobeyed and went astray, but rather does what is far greater. He Himself has paid our debts:</a:t>
            </a:r>
          </a:p>
          <a:p>
            <a:pPr marL="0" lvl="0" indent="0">
              <a:buClr>
                <a:srgbClr val="2C7C9F">
                  <a:lumMod val="60000"/>
                  <a:lumOff val="40000"/>
                </a:srgbClr>
              </a:buClr>
              <a:buNone/>
            </a:pPr>
            <a:r>
              <a:rPr lang="en-US" sz="2000" dirty="0">
                <a:solidFill>
                  <a:prstClr val="black">
                    <a:lumMod val="65000"/>
                    <a:lumOff val="35000"/>
                  </a:prstClr>
                </a:solidFill>
              </a:rPr>
              <a:t>“Put that on my account. I, Paul, am writing with my own hand. I will repay”		  				            								           </a:t>
            </a:r>
            <a:r>
              <a:rPr lang="en-US" sz="2000" dirty="0" smtClean="0">
                <a:solidFill>
                  <a:prstClr val="black">
                    <a:lumMod val="65000"/>
                    <a:lumOff val="35000"/>
                  </a:prstClr>
                </a:solidFill>
              </a:rPr>
              <a:t>(</a:t>
            </a:r>
            <a:r>
              <a:rPr lang="en-US" sz="2000" dirty="0">
                <a:solidFill>
                  <a:prstClr val="black">
                    <a:lumMod val="65000"/>
                    <a:lumOff val="35000"/>
                  </a:prstClr>
                </a:solidFill>
              </a:rPr>
              <a:t>Philemon 1:18-19)</a:t>
            </a:r>
          </a:p>
          <a:p>
            <a:pPr marL="0" lvl="0" indent="0">
              <a:buClr>
                <a:srgbClr val="2C7C9F">
                  <a:lumMod val="60000"/>
                  <a:lumOff val="40000"/>
                </a:srgbClr>
              </a:buClr>
              <a:buNone/>
            </a:pPr>
            <a:r>
              <a:rPr lang="en-US" sz="2000" dirty="0">
                <a:solidFill>
                  <a:prstClr val="black">
                    <a:lumMod val="65000"/>
                    <a:lumOff val="35000"/>
                  </a:prstClr>
                </a:solidFill>
              </a:rPr>
              <a:t>6. Perhaps the Holy Spirit deemed it proper to preserve this epistle for our benefit, for it shows the value of each soul in God’s heart and thus in the hearts of his shepherds.</a:t>
            </a:r>
          </a:p>
          <a:p>
            <a:pPr marL="0" lvl="0" indent="0">
              <a:buClr>
                <a:srgbClr val="2C7C9F">
                  <a:lumMod val="60000"/>
                  <a:lumOff val="40000"/>
                </a:srgbClr>
              </a:buClr>
              <a:buNone/>
            </a:pPr>
            <a:r>
              <a:rPr lang="en-US" b="1" dirty="0" smtClean="0">
                <a:solidFill>
                  <a:prstClr val="black">
                    <a:lumMod val="65000"/>
                    <a:lumOff val="35000"/>
                  </a:prstClr>
                </a:solidFill>
              </a:rPr>
              <a:t>Purpose </a:t>
            </a:r>
            <a:r>
              <a:rPr lang="en-US" b="1" dirty="0">
                <a:solidFill>
                  <a:prstClr val="black">
                    <a:lumMod val="65000"/>
                    <a:lumOff val="35000"/>
                  </a:prstClr>
                </a:solidFill>
              </a:rPr>
              <a:t>of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1. St. Paul sent </a:t>
            </a:r>
            <a:r>
              <a:rPr lang="en-US" sz="2000" dirty="0" err="1">
                <a:solidFill>
                  <a:prstClr val="black">
                    <a:lumMod val="65000"/>
                    <a:lumOff val="35000"/>
                  </a:prstClr>
                </a:solidFill>
              </a:rPr>
              <a:t>Onesimus</a:t>
            </a:r>
            <a:r>
              <a:rPr lang="en-US" sz="2000" dirty="0">
                <a:solidFill>
                  <a:prstClr val="black">
                    <a:lumMod val="65000"/>
                    <a:lumOff val="35000"/>
                  </a:prstClr>
                </a:solidFill>
              </a:rPr>
              <a:t>, meaning </a:t>
            </a:r>
            <a:r>
              <a:rPr lang="en-US" sz="2000" dirty="0" smtClean="0">
                <a:solidFill>
                  <a:prstClr val="black">
                    <a:lumMod val="65000"/>
                    <a:lumOff val="35000"/>
                  </a:prstClr>
                </a:solidFill>
              </a:rPr>
              <a:t>‘Beneficial,’ </a:t>
            </a:r>
            <a:r>
              <a:rPr lang="en-US" sz="2000" dirty="0">
                <a:solidFill>
                  <a:prstClr val="black">
                    <a:lumMod val="65000"/>
                    <a:lumOff val="35000"/>
                  </a:prstClr>
                </a:solidFill>
              </a:rPr>
              <a:t>to Philemon carrying this epistle to ask for his forgiveness, urging Philemon to receive him,… </a:t>
            </a:r>
          </a:p>
        </p:txBody>
      </p:sp>
    </p:spTree>
    <p:extLst>
      <p:ext uri="{BB962C8B-B14F-4D97-AF65-F5344CB8AC3E}">
        <p14:creationId xmlns:p14="http://schemas.microsoft.com/office/powerpoint/2010/main" val="4128951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1828</TotalTime>
  <Words>706</Words>
  <Application>Microsoft Macintosh PowerPoint</Application>
  <PresentationFormat>On-screen Show (4:3)</PresentationFormat>
  <Paragraphs>83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Breeze</vt:lpstr>
      <vt:lpstr>The Epistle of  St. Paul the Apostle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lpstr>The Epistle to Philemon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 of  our Teacher St. Paul to Titus</dc:title>
  <dc:creator>Amir</dc:creator>
  <cp:lastModifiedBy>Amir</cp:lastModifiedBy>
  <cp:revision>219</cp:revision>
  <dcterms:created xsi:type="dcterms:W3CDTF">2013-08-29T23:20:39Z</dcterms:created>
  <dcterms:modified xsi:type="dcterms:W3CDTF">2017-06-10T22:17:08Z</dcterms:modified>
</cp:coreProperties>
</file>