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04" r:id="rId2"/>
    <p:sldId id="283" r:id="rId3"/>
    <p:sldId id="284" r:id="rId4"/>
    <p:sldId id="285" r:id="rId5"/>
    <p:sldId id="286" r:id="rId6"/>
    <p:sldId id="287" r:id="rId7"/>
    <p:sldId id="288" r:id="rId8"/>
    <p:sldId id="289" r:id="rId9"/>
    <p:sldId id="305" r:id="rId10"/>
    <p:sldId id="290" r:id="rId11"/>
    <p:sldId id="291" r:id="rId12"/>
    <p:sldId id="292" r:id="rId13"/>
    <p:sldId id="293" r:id="rId14"/>
    <p:sldId id="294" r:id="rId15"/>
    <p:sldId id="295" r:id="rId16"/>
    <p:sldId id="296" r:id="rId17"/>
    <p:sldId id="297" r:id="rId18"/>
    <p:sldId id="298" r:id="rId19"/>
    <p:sldId id="299" r:id="rId20"/>
    <p:sldId id="300" r:id="rId21"/>
    <p:sldId id="301" r:id="rId22"/>
    <p:sldId id="302"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6" d="100"/>
          <a:sy n="126" d="100"/>
        </p:scale>
        <p:origin x="-195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CA"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CA"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17-06-10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CA"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CA"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CA"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CA"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17-06-10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CA"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17-06-10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17-06-10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17-06-10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CA"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17-06-10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CA"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17-06-10</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22921" y="1896752"/>
            <a:ext cx="6498158" cy="1724867"/>
          </a:xfrm>
        </p:spPr>
        <p:txBody>
          <a:bodyPr/>
          <a:lstStyle/>
          <a:p>
            <a:r>
              <a:rPr lang="en-US" sz="4800" b="1">
                <a:latin typeface="Times New Roman"/>
                <a:cs typeface="Times New Roman"/>
              </a:rPr>
              <a:t>The Second Epistle of </a:t>
            </a:r>
            <a:br>
              <a:rPr lang="en-US" sz="4800" b="1">
                <a:latin typeface="Times New Roman"/>
                <a:cs typeface="Times New Roman"/>
              </a:rPr>
            </a:br>
            <a:r>
              <a:rPr lang="en-US" sz="4800" b="1">
                <a:latin typeface="Times New Roman"/>
                <a:cs typeface="Times New Roman"/>
              </a:rPr>
              <a:t>St. Peter</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63821424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375" autoRev="1" fill="hold">
                                          <p:stCondLst>
                                            <p:cond delay="0"/>
                                          </p:stCondLst>
                                        </p:cTn>
                                        <p:tgtEl>
                                          <p:spTgt spid="2"/>
                                        </p:tgtEl>
                                        <p:attrNameLst>
                                          <p:attrName>ppt_w</p:attrName>
                                        </p:attrNameLst>
                                      </p:cBhvr>
                                    </p:anim>
                                    <p:anim by="(#ppt_w*0.50)" calcmode="lin" valueType="num">
                                      <p:cBhvr>
                                        <p:cTn id="8" dur="375" decel="50000" autoRev="1" fill="hold">
                                          <p:stCondLst>
                                            <p:cond delay="0"/>
                                          </p:stCondLst>
                                        </p:cTn>
                                        <p:tgtEl>
                                          <p:spTgt spid="2"/>
                                        </p:tgtEl>
                                        <p:attrNameLst>
                                          <p:attrName>ppt_x</p:attrName>
                                        </p:attrNameLst>
                                      </p:cBhvr>
                                    </p:anim>
                                    <p:anim from="(-#ppt_h/2)" to="(#ppt_y)" calcmode="lin" valueType="num">
                                      <p:cBhvr>
                                        <p:cTn id="9" dur="750" fill="hold">
                                          <p:stCondLst>
                                            <p:cond delay="0"/>
                                          </p:stCondLst>
                                        </p:cTn>
                                        <p:tgtEl>
                                          <p:spTgt spid="2"/>
                                        </p:tgtEl>
                                        <p:attrNameLst>
                                          <p:attrName>ppt_y</p:attrName>
                                        </p:attrNameLst>
                                      </p:cBhvr>
                                    </p:anim>
                                    <p:animRot by="21600000">
                                      <p:cBhvr>
                                        <p:cTn id="10" dur="750" fill="hold">
                                          <p:stCondLst>
                                            <p:cond delay="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2</a:t>
            </a:r>
            <a:r>
              <a:rPr lang="en-US" baseline="30000" dirty="0">
                <a:latin typeface="Times New Roman"/>
                <a:cs typeface="Times New Roman"/>
              </a:rPr>
              <a:t>nd</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smtClean="0"/>
              <a:t>“</a:t>
            </a:r>
            <a:r>
              <a:rPr lang="en-US" sz="2000" dirty="0"/>
              <a:t>Who will secretly bring in destructive heresies, even denying the Lord who bought them, and bring on themselves swift destruction”				 				   </a:t>
            </a:r>
            <a:r>
              <a:rPr lang="en-US" sz="2000" dirty="0" smtClean="0"/>
              <a:t>                  (2 Peter </a:t>
            </a:r>
            <a:r>
              <a:rPr lang="en-US" sz="2000" dirty="0"/>
              <a:t>2:1)</a:t>
            </a:r>
          </a:p>
          <a:p>
            <a:pPr marL="0" indent="0">
              <a:buNone/>
            </a:pPr>
            <a:r>
              <a:rPr lang="en-US" sz="2000" dirty="0"/>
              <a:t>“For certain men have crept in unnoticed, who long ago were marked out for this condemnation, ungodly men, who turn the grace of our God into lewdness and deny the only Lord God and our Lord Jesus Christ”								    </a:t>
            </a:r>
            <a:r>
              <a:rPr lang="en-US" sz="2000" dirty="0" smtClean="0"/>
              <a:t>         (Jude 1</a:t>
            </a:r>
            <a:r>
              <a:rPr lang="en-US" sz="2000" dirty="0"/>
              <a:t>:4</a:t>
            </a:r>
            <a:r>
              <a:rPr lang="en-US" sz="2000" dirty="0" smtClean="0"/>
              <a:t>)</a:t>
            </a:r>
          </a:p>
          <a:p>
            <a:pPr marL="0" lvl="0" indent="0">
              <a:buClr>
                <a:srgbClr val="2C7C9F">
                  <a:lumMod val="60000"/>
                  <a:lumOff val="40000"/>
                </a:srgbClr>
              </a:buClr>
              <a:buNone/>
            </a:pPr>
            <a:r>
              <a:rPr lang="en-US" b="1" dirty="0" smtClean="0">
                <a:solidFill>
                  <a:prstClr val="black">
                    <a:lumMod val="65000"/>
                    <a:lumOff val="35000"/>
                  </a:prstClr>
                </a:solidFill>
              </a:rPr>
              <a:t>Purpose of </a:t>
            </a:r>
            <a:r>
              <a:rPr lang="en-US" b="1" dirty="0">
                <a:solidFill>
                  <a:prstClr val="black">
                    <a:lumMod val="65000"/>
                    <a:lumOff val="35000"/>
                  </a:prstClr>
                </a:solidFill>
              </a:rPr>
              <a:t>the </a:t>
            </a:r>
            <a:r>
              <a:rPr lang="en-US" b="1" dirty="0" smtClean="0">
                <a:solidFill>
                  <a:prstClr val="black">
                    <a:lumMod val="65000"/>
                    <a:lumOff val="35000"/>
                  </a:prstClr>
                </a:solidFill>
              </a:rPr>
              <a:t>Writing</a:t>
            </a:r>
            <a:r>
              <a:rPr lang="en-US" b="1" dirty="0" smtClean="0">
                <a:solidFill>
                  <a:prstClr val="black">
                    <a:lumMod val="65000"/>
                    <a:lumOff val="35000"/>
                  </a:prstClr>
                </a:solidFill>
              </a:rPr>
              <a:t>:</a:t>
            </a:r>
            <a:endParaRPr lang="en-US" b="1" dirty="0">
              <a:solidFill>
                <a:prstClr val="black">
                  <a:lumMod val="65000"/>
                  <a:lumOff val="35000"/>
                </a:prstClr>
              </a:solidFill>
            </a:endParaRPr>
          </a:p>
          <a:p>
            <a:pPr marL="0" lvl="0" indent="0">
              <a:buClr>
                <a:srgbClr val="2C7C9F">
                  <a:lumMod val="60000"/>
                  <a:lumOff val="40000"/>
                </a:srgbClr>
              </a:buClr>
              <a:buNone/>
            </a:pPr>
            <a:r>
              <a:rPr lang="en-US" sz="2000" dirty="0">
                <a:solidFill>
                  <a:prstClr val="black">
                    <a:lumMod val="65000"/>
                    <a:lumOff val="35000"/>
                  </a:prstClr>
                </a:solidFill>
              </a:rPr>
              <a:t>+ Knowing his death is imminent, St. Peter wanted to deliver his final commandments to the church, urging the believers to</a:t>
            </a:r>
            <a:r>
              <a:rPr lang="en-US" sz="2000" dirty="0" smtClean="0">
                <a:solidFill>
                  <a:prstClr val="black">
                    <a:lumMod val="65000"/>
                    <a:lumOff val="35000"/>
                  </a:prstClr>
                </a:solidFill>
              </a:rPr>
              <a:t>:</a:t>
            </a:r>
          </a:p>
          <a:p>
            <a:pPr marL="0" indent="0">
              <a:buClr>
                <a:srgbClr val="2C7C9F">
                  <a:lumMod val="60000"/>
                  <a:lumOff val="40000"/>
                </a:srgbClr>
              </a:buClr>
              <a:buNone/>
            </a:pPr>
            <a:r>
              <a:rPr lang="en-US" sz="2000" i="1" dirty="0">
                <a:solidFill>
                  <a:prstClr val="black">
                    <a:lumMod val="65000"/>
                    <a:lumOff val="35000"/>
                  </a:prstClr>
                </a:solidFill>
              </a:rPr>
              <a:t>1. </a:t>
            </a:r>
            <a:r>
              <a:rPr lang="en-US" sz="2000" i="1" u="sng" dirty="0">
                <a:solidFill>
                  <a:prstClr val="black">
                    <a:lumMod val="65000"/>
                    <a:lumOff val="35000"/>
                  </a:prstClr>
                </a:solidFill>
              </a:rPr>
              <a:t>Keep their Steadfastness, Growing in Faith and Knowledge</a:t>
            </a:r>
            <a:r>
              <a:rPr lang="en-US" sz="2000" i="1" dirty="0" smtClean="0">
                <a:solidFill>
                  <a:prstClr val="black">
                    <a:lumMod val="65000"/>
                    <a:lumOff val="35000"/>
                  </a:prstClr>
                </a:solidFill>
              </a:rPr>
              <a:t>:</a:t>
            </a:r>
            <a:endParaRPr lang="en-US" sz="2000" dirty="0"/>
          </a:p>
        </p:txBody>
      </p:sp>
    </p:spTree>
    <p:extLst>
      <p:ext uri="{BB962C8B-B14F-4D97-AF65-F5344CB8AC3E}">
        <p14:creationId xmlns:p14="http://schemas.microsoft.com/office/powerpoint/2010/main" val="25612540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7">
                                          <p:stCondLst>
                                            <p:cond delay="0"/>
                                          </p:stCondLst>
                                        </p:cTn>
                                        <p:tgtEl>
                                          <p:spTgt spid="3">
                                            <p:txEl>
                                              <p:pRg st="2" end="2"/>
                                            </p:txEl>
                                          </p:spTgt>
                                        </p:tgtEl>
                                      </p:cBhvr>
                                    </p:animEffect>
                                    <p:anim calcmode="lin" valueType="num">
                                      <p:cBhvr>
                                        <p:cTn id="18" dur="1594"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19" dur="581"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0" dur="581" tmFilter="0, 0; 0.125,0.2665; 0.25,0.4; 0.375,0.465; 0.5,0.5;  0.625,0.535; 0.75,0.6; 0.875,0.7335; 1,1">
                                          <p:stCondLst>
                                            <p:cond delay="581"/>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1" dur="290" tmFilter="0, 0; 0.125,0.2665; 0.25,0.4; 0.375,0.465; 0.5,0.5;  0.625,0.535; 0.75,0.6; 0.875,0.7335; 1,1">
                                          <p:stCondLst>
                                            <p:cond delay="1159"/>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22" dur="144" tmFilter="0, 0; 0.125,0.2665; 0.25,0.4; 0.375,0.465; 0.5,0.5;  0.625,0.535; 0.75,0.6; 0.875,0.7335; 1,1">
                                          <p:stCondLst>
                                            <p:cond delay="1449"/>
                                          </p:stCondLst>
                                        </p:cTn>
                                        <p:tgtEl>
                                          <p:spTgt spid="3">
                                            <p:txEl>
                                              <p:pRg st="2" end="2"/>
                                            </p:txEl>
                                          </p:spTgt>
                                        </p:tgtEl>
                                        <p:attrNameLst>
                                          <p:attrName>ppt_y</p:attrName>
                                        </p:attrNameLst>
                                      </p:cBhvr>
                                      <p:tavLst>
                                        <p:tav tm="0" fmla="#ppt_y-sin(pi*$)/81">
                                          <p:val>
                                            <p:fltVal val="0"/>
                                          </p:val>
                                        </p:tav>
                                        <p:tav tm="100000">
                                          <p:val>
                                            <p:fltVal val="1"/>
                                          </p:val>
                                        </p:tav>
                                      </p:tavLst>
                                    </p:anim>
                                    <p:animScale>
                                      <p:cBhvr>
                                        <p:cTn id="23" dur="23">
                                          <p:stCondLst>
                                            <p:cond delay="569"/>
                                          </p:stCondLst>
                                        </p:cTn>
                                        <p:tgtEl>
                                          <p:spTgt spid="3">
                                            <p:txEl>
                                              <p:pRg st="2" end="2"/>
                                            </p:txEl>
                                          </p:spTgt>
                                        </p:tgtEl>
                                      </p:cBhvr>
                                      <p:to x="100000" y="60000"/>
                                    </p:animScale>
                                    <p:animScale>
                                      <p:cBhvr>
                                        <p:cTn id="24" dur="145" decel="50000">
                                          <p:stCondLst>
                                            <p:cond delay="592"/>
                                          </p:stCondLst>
                                        </p:cTn>
                                        <p:tgtEl>
                                          <p:spTgt spid="3">
                                            <p:txEl>
                                              <p:pRg st="2" end="2"/>
                                            </p:txEl>
                                          </p:spTgt>
                                        </p:tgtEl>
                                      </p:cBhvr>
                                      <p:to x="100000" y="100000"/>
                                    </p:animScale>
                                    <p:animScale>
                                      <p:cBhvr>
                                        <p:cTn id="25" dur="23">
                                          <p:stCondLst>
                                            <p:cond delay="1148"/>
                                          </p:stCondLst>
                                        </p:cTn>
                                        <p:tgtEl>
                                          <p:spTgt spid="3">
                                            <p:txEl>
                                              <p:pRg st="2" end="2"/>
                                            </p:txEl>
                                          </p:spTgt>
                                        </p:tgtEl>
                                      </p:cBhvr>
                                      <p:to x="100000" y="80000"/>
                                    </p:animScale>
                                    <p:animScale>
                                      <p:cBhvr>
                                        <p:cTn id="26" dur="145" decel="50000">
                                          <p:stCondLst>
                                            <p:cond delay="1171"/>
                                          </p:stCondLst>
                                        </p:cTn>
                                        <p:tgtEl>
                                          <p:spTgt spid="3">
                                            <p:txEl>
                                              <p:pRg st="2" end="2"/>
                                            </p:txEl>
                                          </p:spTgt>
                                        </p:tgtEl>
                                      </p:cBhvr>
                                      <p:to x="100000" y="100000"/>
                                    </p:animScale>
                                    <p:animScale>
                                      <p:cBhvr>
                                        <p:cTn id="27" dur="23">
                                          <p:stCondLst>
                                            <p:cond delay="1437"/>
                                          </p:stCondLst>
                                        </p:cTn>
                                        <p:tgtEl>
                                          <p:spTgt spid="3">
                                            <p:txEl>
                                              <p:pRg st="2" end="2"/>
                                            </p:txEl>
                                          </p:spTgt>
                                        </p:tgtEl>
                                      </p:cBhvr>
                                      <p:to x="100000" y="90000"/>
                                    </p:animScale>
                                    <p:animScale>
                                      <p:cBhvr>
                                        <p:cTn id="28" dur="145" decel="50000">
                                          <p:stCondLst>
                                            <p:cond delay="1459"/>
                                          </p:stCondLst>
                                        </p:cTn>
                                        <p:tgtEl>
                                          <p:spTgt spid="3">
                                            <p:txEl>
                                              <p:pRg st="2" end="2"/>
                                            </p:txEl>
                                          </p:spTgt>
                                        </p:tgtEl>
                                      </p:cBhvr>
                                      <p:to x="100000" y="100000"/>
                                    </p:animScale>
                                    <p:animScale>
                                      <p:cBhvr>
                                        <p:cTn id="29" dur="23">
                                          <p:stCondLst>
                                            <p:cond delay="1582"/>
                                          </p:stCondLst>
                                        </p:cTn>
                                        <p:tgtEl>
                                          <p:spTgt spid="3">
                                            <p:txEl>
                                              <p:pRg st="2" end="2"/>
                                            </p:txEl>
                                          </p:spTgt>
                                        </p:tgtEl>
                                      </p:cBhvr>
                                      <p:to x="100000" y="95000"/>
                                    </p:animScale>
                                    <p:animScale>
                                      <p:cBhvr>
                                        <p:cTn id="30" dur="145" decel="50000">
                                          <p:stCondLst>
                                            <p:cond delay="1605"/>
                                          </p:stCondLst>
                                        </p:cTn>
                                        <p:tgtEl>
                                          <p:spTgt spid="3">
                                            <p:txEl>
                                              <p:pRg st="2" end="2"/>
                                            </p:txEl>
                                          </p:spTgt>
                                        </p:tgtEl>
                                      </p:cBhvr>
                                      <p:to x="100000" y="100000"/>
                                    </p:animScale>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2</a:t>
            </a:r>
            <a:r>
              <a:rPr lang="en-US" baseline="30000" dirty="0">
                <a:latin typeface="Times New Roman"/>
                <a:cs typeface="Times New Roman"/>
              </a:rPr>
              <a:t>nd</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000" dirty="0" smtClean="0">
                <a:solidFill>
                  <a:prstClr val="black">
                    <a:lumMod val="65000"/>
                    <a:lumOff val="35000"/>
                  </a:prstClr>
                </a:solidFill>
              </a:rPr>
              <a:t>“</a:t>
            </a:r>
            <a:r>
              <a:rPr lang="en-US" sz="2000" dirty="0">
                <a:solidFill>
                  <a:prstClr val="black">
                    <a:lumMod val="65000"/>
                    <a:lumOff val="35000"/>
                  </a:prstClr>
                </a:solidFill>
              </a:rPr>
              <a:t>Therefore, brethren, be even more diligent to make your call and election sure, for if you do these things you will never stumble”									 </a:t>
            </a:r>
            <a:r>
              <a:rPr lang="en-US" sz="2000" dirty="0" smtClean="0">
                <a:solidFill>
                  <a:prstClr val="black">
                    <a:lumMod val="65000"/>
                    <a:lumOff val="35000"/>
                  </a:prstClr>
                </a:solidFill>
              </a:rPr>
              <a:t>       (</a:t>
            </a:r>
            <a:r>
              <a:rPr lang="en-US" sz="2000" dirty="0">
                <a:solidFill>
                  <a:prstClr val="black">
                    <a:lumMod val="65000"/>
                    <a:lumOff val="35000"/>
                  </a:prstClr>
                </a:solidFill>
              </a:rPr>
              <a:t>2 Peter 1:10)</a:t>
            </a:r>
          </a:p>
          <a:p>
            <a:pPr marL="0" lvl="0" indent="0">
              <a:buClr>
                <a:srgbClr val="2C7C9F">
                  <a:lumMod val="60000"/>
                  <a:lumOff val="40000"/>
                </a:srgbClr>
              </a:buClr>
              <a:buNone/>
            </a:pPr>
            <a:r>
              <a:rPr lang="en-US" sz="2000" i="1" dirty="0">
                <a:solidFill>
                  <a:prstClr val="black">
                    <a:lumMod val="65000"/>
                    <a:lumOff val="35000"/>
                  </a:prstClr>
                </a:solidFill>
              </a:rPr>
              <a:t>2. </a:t>
            </a:r>
            <a:r>
              <a:rPr lang="en-US" sz="2000" i="1" u="sng" dirty="0">
                <a:solidFill>
                  <a:prstClr val="black">
                    <a:lumMod val="65000"/>
                    <a:lumOff val="35000"/>
                  </a:prstClr>
                </a:solidFill>
              </a:rPr>
              <a:t>Beware of False Teachers:</a:t>
            </a:r>
          </a:p>
          <a:p>
            <a:pPr marL="0" indent="0">
              <a:buClr>
                <a:srgbClr val="2C7C9F">
                  <a:lumMod val="60000"/>
                  <a:lumOff val="40000"/>
                </a:srgbClr>
              </a:buClr>
              <a:buNone/>
            </a:pPr>
            <a:r>
              <a:rPr lang="en-US" sz="2000" dirty="0">
                <a:solidFill>
                  <a:prstClr val="black">
                    <a:lumMod val="65000"/>
                    <a:lumOff val="35000"/>
                  </a:prstClr>
                </a:solidFill>
              </a:rPr>
              <a:t>“But there were also false prophets among the people, even as there will be false teachers among you… By covetousness they will exploit you with deceptive words; for a long time their judgment has not been idle, </a:t>
            </a:r>
            <a:r>
              <a:rPr lang="en-US" sz="2000" dirty="0" smtClean="0">
                <a:solidFill>
                  <a:prstClr val="black">
                    <a:lumMod val="65000"/>
                    <a:lumOff val="35000"/>
                  </a:prstClr>
                </a:solidFill>
              </a:rPr>
              <a:t>and</a:t>
            </a:r>
            <a:r>
              <a:rPr lang="en-US" sz="2000" dirty="0">
                <a:solidFill>
                  <a:prstClr val="black">
                    <a:lumMod val="65000"/>
                    <a:lumOff val="35000"/>
                  </a:prstClr>
                </a:solidFill>
              </a:rPr>
              <a:t> </a:t>
            </a:r>
            <a:r>
              <a:rPr lang="en-US" sz="2000" dirty="0"/>
              <a:t>their destruction does not slumber”			 							    		       </a:t>
            </a:r>
            <a:r>
              <a:rPr lang="en-US" sz="2000" dirty="0" smtClean="0"/>
              <a:t>(</a:t>
            </a:r>
            <a:r>
              <a:rPr lang="en-US" sz="2000" dirty="0"/>
              <a:t>2 Peter 2:1,3)</a:t>
            </a:r>
            <a:endParaRPr lang="en-US" sz="2000" dirty="0">
              <a:solidFill>
                <a:prstClr val="black">
                  <a:lumMod val="65000"/>
                  <a:lumOff val="35000"/>
                </a:prstClr>
              </a:solidFill>
            </a:endParaRPr>
          </a:p>
          <a:p>
            <a:pPr marL="0" indent="0">
              <a:buNone/>
            </a:pPr>
            <a:r>
              <a:rPr lang="en-US" sz="2000" i="1" dirty="0">
                <a:solidFill>
                  <a:prstClr val="black">
                    <a:lumMod val="65000"/>
                    <a:lumOff val="35000"/>
                  </a:prstClr>
                </a:solidFill>
              </a:rPr>
              <a:t>3. </a:t>
            </a:r>
            <a:r>
              <a:rPr lang="en-US" sz="2000" i="1" u="sng" dirty="0">
                <a:solidFill>
                  <a:prstClr val="black">
                    <a:lumMod val="65000"/>
                    <a:lumOff val="35000"/>
                  </a:prstClr>
                </a:solidFill>
              </a:rPr>
              <a:t>Look for the Lord’s Return:</a:t>
            </a:r>
          </a:p>
          <a:p>
            <a:pPr marL="0" indent="0">
              <a:buClr>
                <a:srgbClr val="2C7C9F">
                  <a:lumMod val="60000"/>
                  <a:lumOff val="40000"/>
                </a:srgbClr>
              </a:buClr>
              <a:buNone/>
            </a:pPr>
            <a:r>
              <a:rPr lang="en-US" sz="2000" dirty="0">
                <a:solidFill>
                  <a:prstClr val="black">
                    <a:lumMod val="65000"/>
                    <a:lumOff val="35000"/>
                  </a:prstClr>
                </a:solidFill>
              </a:rPr>
              <a:t>“But the day of the Lord will come as a thief in the night, in which the heavens will pass away with a great noise, and the elements will </a:t>
            </a:r>
            <a:r>
              <a:rPr lang="en-US" sz="2000" dirty="0" smtClean="0">
                <a:solidFill>
                  <a:prstClr val="black">
                    <a:lumMod val="65000"/>
                    <a:lumOff val="35000"/>
                  </a:prstClr>
                </a:solidFill>
              </a:rPr>
              <a:t>melt</a:t>
            </a:r>
            <a:r>
              <a:rPr lang="mr-IN" sz="2000" dirty="0" smtClean="0">
                <a:solidFill>
                  <a:prstClr val="black">
                    <a:lumMod val="65000"/>
                    <a:lumOff val="35000"/>
                  </a:prstClr>
                </a:solidFill>
              </a:rPr>
              <a:t>…</a:t>
            </a:r>
            <a:r>
              <a:rPr lang="en-CA" sz="2000" dirty="0" smtClean="0">
                <a:solidFill>
                  <a:prstClr val="black">
                    <a:lumMod val="65000"/>
                    <a:lumOff val="35000"/>
                  </a:prstClr>
                </a:solidFill>
              </a:rPr>
              <a:t> </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25612540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2</a:t>
            </a:r>
            <a:r>
              <a:rPr lang="en-US" baseline="30000" dirty="0">
                <a:latin typeface="Times New Roman"/>
                <a:cs typeface="Times New Roman"/>
              </a:rPr>
              <a:t>nd</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solidFill>
                  <a:prstClr val="black">
                    <a:lumMod val="65000"/>
                    <a:lumOff val="35000"/>
                  </a:prstClr>
                </a:solidFill>
              </a:rPr>
              <a:t>with fervent heat; both the earth and the works that are in it will be burned up</a:t>
            </a:r>
            <a:r>
              <a:rPr lang="en-US" sz="2000" dirty="0" smtClean="0">
                <a:solidFill>
                  <a:prstClr val="black">
                    <a:lumMod val="65000"/>
                    <a:lumOff val="35000"/>
                  </a:prstClr>
                </a:solidFill>
              </a:rPr>
              <a:t>”															        (</a:t>
            </a:r>
            <a:r>
              <a:rPr lang="en-US" sz="2000" dirty="0">
                <a:solidFill>
                  <a:prstClr val="black">
                    <a:lumMod val="65000"/>
                    <a:lumOff val="35000"/>
                  </a:prstClr>
                </a:solidFill>
              </a:rPr>
              <a:t>2 Peter 3:10</a:t>
            </a:r>
            <a:r>
              <a:rPr lang="en-US" sz="2000" dirty="0" smtClean="0">
                <a:solidFill>
                  <a:prstClr val="black">
                    <a:lumMod val="65000"/>
                    <a:lumOff val="35000"/>
                  </a:prstClr>
                </a:solidFill>
              </a:rPr>
              <a:t>)</a:t>
            </a:r>
          </a:p>
          <a:p>
            <a:pPr marL="0" indent="0">
              <a:buNone/>
            </a:pPr>
            <a:r>
              <a:rPr lang="en-US" b="1" dirty="0" smtClean="0">
                <a:solidFill>
                  <a:prstClr val="black">
                    <a:lumMod val="65000"/>
                    <a:lumOff val="35000"/>
                  </a:prstClr>
                </a:solidFill>
              </a:rPr>
              <a:t>Contents:</a:t>
            </a:r>
          </a:p>
          <a:p>
            <a:pPr marL="0" lvl="0" indent="0">
              <a:buClr>
                <a:srgbClr val="2C7C9F">
                  <a:lumMod val="60000"/>
                  <a:lumOff val="40000"/>
                </a:srgbClr>
              </a:buClr>
              <a:buNone/>
            </a:pPr>
            <a:r>
              <a:rPr lang="en-US" sz="2200" dirty="0" smtClean="0">
                <a:solidFill>
                  <a:prstClr val="black">
                    <a:lumMod val="65000"/>
                    <a:lumOff val="35000"/>
                  </a:prstClr>
                </a:solidFill>
              </a:rPr>
              <a:t>I. </a:t>
            </a:r>
            <a:r>
              <a:rPr lang="en-US" sz="2200" u="sng" dirty="0" smtClean="0">
                <a:solidFill>
                  <a:prstClr val="black">
                    <a:lumMod val="65000"/>
                    <a:lumOff val="35000"/>
                  </a:prstClr>
                </a:solidFill>
              </a:rPr>
              <a:t>Introduction:</a:t>
            </a:r>
            <a:r>
              <a:rPr lang="en-US" sz="2200" dirty="0" smtClean="0">
                <a:solidFill>
                  <a:prstClr val="black">
                    <a:lumMod val="65000"/>
                    <a:lumOff val="35000"/>
                  </a:prstClr>
                </a:solidFill>
              </a:rPr>
              <a:t> (Ch. 1)</a:t>
            </a:r>
          </a:p>
          <a:p>
            <a:pPr marL="0" lvl="0" indent="0">
              <a:buClr>
                <a:srgbClr val="2C7C9F">
                  <a:lumMod val="60000"/>
                  <a:lumOff val="40000"/>
                </a:srgbClr>
              </a:buClr>
              <a:buNone/>
            </a:pPr>
            <a:r>
              <a:rPr lang="en-US" sz="2000" dirty="0" smtClean="0">
                <a:solidFill>
                  <a:prstClr val="black">
                    <a:lumMod val="65000"/>
                    <a:lumOff val="35000"/>
                  </a:prstClr>
                </a:solidFill>
              </a:rPr>
              <a:t>“</a:t>
            </a:r>
            <a:r>
              <a:rPr lang="en-US" sz="2000" dirty="0" smtClean="0"/>
              <a:t>Grace and peace be multiplied to you in the knowledge of God and of Jesus our Lord”					    									          (2 Peter 1:2)</a:t>
            </a:r>
          </a:p>
          <a:p>
            <a:pPr marL="0" lvl="0" indent="0">
              <a:buClr>
                <a:srgbClr val="2C7C9F">
                  <a:lumMod val="60000"/>
                  <a:lumOff val="40000"/>
                </a:srgbClr>
              </a:buClr>
              <a:buNone/>
            </a:pPr>
            <a:r>
              <a:rPr lang="en-US" sz="2000" dirty="0">
                <a:solidFill>
                  <a:prstClr val="black">
                    <a:lumMod val="65000"/>
                    <a:lumOff val="35000"/>
                  </a:prstClr>
                </a:solidFill>
              </a:rPr>
              <a:t>II. </a:t>
            </a:r>
            <a:r>
              <a:rPr lang="en-US" sz="2000" u="sng" dirty="0">
                <a:solidFill>
                  <a:prstClr val="black">
                    <a:lumMod val="65000"/>
                    <a:lumOff val="35000"/>
                  </a:prstClr>
                </a:solidFill>
              </a:rPr>
              <a:t>Grow in Grace and Knowledge:</a:t>
            </a:r>
            <a:r>
              <a:rPr lang="en-US" sz="2000" dirty="0">
                <a:solidFill>
                  <a:prstClr val="black">
                    <a:lumMod val="65000"/>
                    <a:lumOff val="35000"/>
                  </a:prstClr>
                </a:solidFill>
              </a:rPr>
              <a:t> (Ch. 1)</a:t>
            </a:r>
          </a:p>
          <a:p>
            <a:pPr marL="0" indent="0">
              <a:buNone/>
            </a:pPr>
            <a:r>
              <a:rPr lang="en-US" sz="2000" i="1" dirty="0"/>
              <a:t>1. With Precious Gifts from God</a:t>
            </a:r>
            <a:r>
              <a:rPr lang="en-US" sz="2000" i="1" dirty="0" smtClean="0"/>
              <a:t>:</a:t>
            </a:r>
          </a:p>
        </p:txBody>
      </p:sp>
    </p:spTree>
    <p:extLst>
      <p:ext uri="{BB962C8B-B14F-4D97-AF65-F5344CB8AC3E}">
        <p14:creationId xmlns:p14="http://schemas.microsoft.com/office/powerpoint/2010/main" val="25612540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7">
                                          <p:stCondLst>
                                            <p:cond delay="0"/>
                                          </p:stCondLst>
                                        </p:cTn>
                                        <p:tgtEl>
                                          <p:spTgt spid="3">
                                            <p:txEl>
                                              <p:pRg st="1" end="1"/>
                                            </p:txEl>
                                          </p:spTgt>
                                        </p:tgtEl>
                                      </p:cBhvr>
                                    </p:animEffect>
                                    <p:anim calcmode="lin" valueType="num">
                                      <p:cBhvr>
                                        <p:cTn id="13" dur="1594"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4" dur="581"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5" dur="581" tmFilter="0, 0; 0.125,0.2665; 0.25,0.4; 0.375,0.465; 0.5,0.5;  0.625,0.535; 0.75,0.6; 0.875,0.7335; 1,1">
                                          <p:stCondLst>
                                            <p:cond delay="581"/>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6" dur="290" tmFilter="0, 0; 0.125,0.2665; 0.25,0.4; 0.375,0.465; 0.5,0.5;  0.625,0.535; 0.75,0.6; 0.875,0.7335; 1,1">
                                          <p:stCondLst>
                                            <p:cond delay="1159"/>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7" dur="144" tmFilter="0, 0; 0.125,0.2665; 0.25,0.4; 0.375,0.465; 0.5,0.5;  0.625,0.535; 0.75,0.6; 0.875,0.7335; 1,1">
                                          <p:stCondLst>
                                            <p:cond delay="1449"/>
                                          </p:stCondLst>
                                        </p:cTn>
                                        <p:tgtEl>
                                          <p:spTgt spid="3">
                                            <p:txEl>
                                              <p:pRg st="1" end="1"/>
                                            </p:txEl>
                                          </p:spTgt>
                                        </p:tgtEl>
                                        <p:attrNameLst>
                                          <p:attrName>ppt_y</p:attrName>
                                        </p:attrNameLst>
                                      </p:cBhvr>
                                      <p:tavLst>
                                        <p:tav tm="0" fmla="#ppt_y-sin(pi*$)/81">
                                          <p:val>
                                            <p:fltVal val="0"/>
                                          </p:val>
                                        </p:tav>
                                        <p:tav tm="100000">
                                          <p:val>
                                            <p:fltVal val="1"/>
                                          </p:val>
                                        </p:tav>
                                      </p:tavLst>
                                    </p:anim>
                                    <p:animScale>
                                      <p:cBhvr>
                                        <p:cTn id="18" dur="23">
                                          <p:stCondLst>
                                            <p:cond delay="569"/>
                                          </p:stCondLst>
                                        </p:cTn>
                                        <p:tgtEl>
                                          <p:spTgt spid="3">
                                            <p:txEl>
                                              <p:pRg st="1" end="1"/>
                                            </p:txEl>
                                          </p:spTgt>
                                        </p:tgtEl>
                                      </p:cBhvr>
                                      <p:to x="100000" y="60000"/>
                                    </p:animScale>
                                    <p:animScale>
                                      <p:cBhvr>
                                        <p:cTn id="19" dur="145" decel="50000">
                                          <p:stCondLst>
                                            <p:cond delay="592"/>
                                          </p:stCondLst>
                                        </p:cTn>
                                        <p:tgtEl>
                                          <p:spTgt spid="3">
                                            <p:txEl>
                                              <p:pRg st="1" end="1"/>
                                            </p:txEl>
                                          </p:spTgt>
                                        </p:tgtEl>
                                      </p:cBhvr>
                                      <p:to x="100000" y="100000"/>
                                    </p:animScale>
                                    <p:animScale>
                                      <p:cBhvr>
                                        <p:cTn id="20" dur="23">
                                          <p:stCondLst>
                                            <p:cond delay="1148"/>
                                          </p:stCondLst>
                                        </p:cTn>
                                        <p:tgtEl>
                                          <p:spTgt spid="3">
                                            <p:txEl>
                                              <p:pRg st="1" end="1"/>
                                            </p:txEl>
                                          </p:spTgt>
                                        </p:tgtEl>
                                      </p:cBhvr>
                                      <p:to x="100000" y="80000"/>
                                    </p:animScale>
                                    <p:animScale>
                                      <p:cBhvr>
                                        <p:cTn id="21" dur="145" decel="50000">
                                          <p:stCondLst>
                                            <p:cond delay="1171"/>
                                          </p:stCondLst>
                                        </p:cTn>
                                        <p:tgtEl>
                                          <p:spTgt spid="3">
                                            <p:txEl>
                                              <p:pRg st="1" end="1"/>
                                            </p:txEl>
                                          </p:spTgt>
                                        </p:tgtEl>
                                      </p:cBhvr>
                                      <p:to x="100000" y="100000"/>
                                    </p:animScale>
                                    <p:animScale>
                                      <p:cBhvr>
                                        <p:cTn id="22" dur="23">
                                          <p:stCondLst>
                                            <p:cond delay="1437"/>
                                          </p:stCondLst>
                                        </p:cTn>
                                        <p:tgtEl>
                                          <p:spTgt spid="3">
                                            <p:txEl>
                                              <p:pRg st="1" end="1"/>
                                            </p:txEl>
                                          </p:spTgt>
                                        </p:tgtEl>
                                      </p:cBhvr>
                                      <p:to x="100000" y="90000"/>
                                    </p:animScale>
                                    <p:animScale>
                                      <p:cBhvr>
                                        <p:cTn id="23" dur="145" decel="50000">
                                          <p:stCondLst>
                                            <p:cond delay="1459"/>
                                          </p:stCondLst>
                                        </p:cTn>
                                        <p:tgtEl>
                                          <p:spTgt spid="3">
                                            <p:txEl>
                                              <p:pRg st="1" end="1"/>
                                            </p:txEl>
                                          </p:spTgt>
                                        </p:tgtEl>
                                      </p:cBhvr>
                                      <p:to x="100000" y="100000"/>
                                    </p:animScale>
                                    <p:animScale>
                                      <p:cBhvr>
                                        <p:cTn id="24" dur="23">
                                          <p:stCondLst>
                                            <p:cond delay="1582"/>
                                          </p:stCondLst>
                                        </p:cTn>
                                        <p:tgtEl>
                                          <p:spTgt spid="3">
                                            <p:txEl>
                                              <p:pRg st="1" end="1"/>
                                            </p:txEl>
                                          </p:spTgt>
                                        </p:tgtEl>
                                      </p:cBhvr>
                                      <p:to x="100000" y="95000"/>
                                    </p:animScale>
                                    <p:animScale>
                                      <p:cBhvr>
                                        <p:cTn id="25" dur="145" decel="50000">
                                          <p:stCondLst>
                                            <p:cond delay="1605"/>
                                          </p:stCondLst>
                                        </p:cTn>
                                        <p:tgtEl>
                                          <p:spTgt spid="3">
                                            <p:txEl>
                                              <p:pRg st="1" end="1"/>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blinds(horizontal)">
                                      <p:cBhvr>
                                        <p:cTn id="4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2</a:t>
            </a:r>
            <a:r>
              <a:rPr lang="en-US" baseline="30000" dirty="0">
                <a:latin typeface="Times New Roman"/>
                <a:cs typeface="Times New Roman"/>
              </a:rPr>
              <a:t>nd</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000" dirty="0" smtClean="0"/>
              <a:t>“</a:t>
            </a:r>
            <a:r>
              <a:rPr lang="en-US" sz="2000" dirty="0"/>
              <a:t>As His divine power has given to us all things that pertain to life and godliness, through the knowledge of Him who called us by glory and virtue, by which have been given to us exceedingly great and precious promises, that through these you may be partakers of the divine nature, having escaped the corruption that is in the world through lust”								</a:t>
            </a:r>
            <a:r>
              <a:rPr lang="en-US" sz="2000" dirty="0" smtClean="0"/>
              <a:t>       (</a:t>
            </a:r>
            <a:r>
              <a:rPr lang="en-US" sz="2000" dirty="0"/>
              <a:t>2 Peter 1:3-4)</a:t>
            </a:r>
          </a:p>
          <a:p>
            <a:pPr marL="0" indent="0">
              <a:buNone/>
            </a:pPr>
            <a:r>
              <a:rPr lang="en-US" sz="2000" i="1" dirty="0"/>
              <a:t>2. Abounding in the Knowledge of Christ the Lord:</a:t>
            </a:r>
          </a:p>
          <a:p>
            <a:pPr marL="0" indent="0">
              <a:buClr>
                <a:srgbClr val="2C7C9F">
                  <a:lumMod val="60000"/>
                  <a:lumOff val="40000"/>
                </a:srgbClr>
              </a:buClr>
              <a:buNone/>
            </a:pPr>
            <a:r>
              <a:rPr lang="en-US" sz="2000" dirty="0"/>
              <a:t>“But also for this very reason, giving all diligence, add to your faith virtue, to virtue knowledge, to knowledge self-control, to self-</a:t>
            </a:r>
            <a:r>
              <a:rPr lang="en-US" sz="2000" dirty="0" smtClean="0"/>
              <a:t>control perseverance</a:t>
            </a:r>
            <a:r>
              <a:rPr lang="en-US" sz="2000" dirty="0"/>
              <a:t>, to perseverance godliness, to godliness </a:t>
            </a:r>
            <a:r>
              <a:rPr lang="en-US" sz="2000" dirty="0" smtClean="0"/>
              <a:t>brotherly</a:t>
            </a:r>
            <a:r>
              <a:rPr lang="en-US" sz="2000" dirty="0"/>
              <a:t> kindness, and to brotherly kindness love”											       </a:t>
            </a:r>
            <a:r>
              <a:rPr lang="en-US" sz="2000" dirty="0" smtClean="0"/>
              <a:t>	       (</a:t>
            </a:r>
            <a:r>
              <a:rPr lang="en-US" sz="2000" dirty="0"/>
              <a:t>2 Peter 1:5-7)</a:t>
            </a:r>
          </a:p>
          <a:p>
            <a:pPr marL="0" indent="0">
              <a:buNone/>
            </a:pPr>
            <a:r>
              <a:rPr lang="en-US" sz="2000" dirty="0"/>
              <a:t>“For if these things are yours and abound, you will be neither barren </a:t>
            </a:r>
            <a:r>
              <a:rPr lang="en-US" sz="2000" dirty="0" smtClean="0"/>
              <a:t>nor</a:t>
            </a:r>
            <a:r>
              <a:rPr lang="mr-IN" sz="2000" dirty="0" smtClean="0"/>
              <a:t>…</a:t>
            </a:r>
            <a:r>
              <a:rPr lang="en-CA" sz="2000" dirty="0" smtClean="0"/>
              <a:t> </a:t>
            </a:r>
            <a:endParaRPr lang="en-US" sz="2000" dirty="0"/>
          </a:p>
        </p:txBody>
      </p:sp>
    </p:spTree>
    <p:extLst>
      <p:ext uri="{BB962C8B-B14F-4D97-AF65-F5344CB8AC3E}">
        <p14:creationId xmlns:p14="http://schemas.microsoft.com/office/powerpoint/2010/main" val="25612540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2</a:t>
            </a:r>
            <a:r>
              <a:rPr lang="en-US" baseline="30000" dirty="0">
                <a:latin typeface="Times New Roman"/>
                <a:cs typeface="Times New Roman"/>
              </a:rPr>
              <a:t>nd</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Clr>
                <a:srgbClr val="2C7C9F">
                  <a:lumMod val="60000"/>
                  <a:lumOff val="40000"/>
                </a:srgbClr>
              </a:buClr>
              <a:buNone/>
            </a:pPr>
            <a:r>
              <a:rPr lang="en-US" sz="2000" dirty="0" smtClean="0"/>
              <a:t>unfruitful </a:t>
            </a:r>
            <a:r>
              <a:rPr lang="en-US" sz="2000" dirty="0"/>
              <a:t>in the knowledge of our Lord Jesus Christ”										</a:t>
            </a:r>
            <a:r>
              <a:rPr lang="en-US" sz="2000" dirty="0" smtClean="0"/>
              <a:t>          (</a:t>
            </a:r>
            <a:r>
              <a:rPr lang="en-US" sz="2000" dirty="0"/>
              <a:t>2 Peter 1:8)</a:t>
            </a:r>
          </a:p>
          <a:p>
            <a:pPr marL="0" indent="0">
              <a:buNone/>
            </a:pPr>
            <a:r>
              <a:rPr lang="en-US" sz="2000" dirty="0"/>
              <a:t>“For he who lacks these things is shortsighted, even to blindness, and has forgotten that he was cleansed from his old sins”										</a:t>
            </a:r>
            <a:r>
              <a:rPr lang="en-US" sz="2000" dirty="0" smtClean="0"/>
              <a:t>          (2 </a:t>
            </a:r>
            <a:r>
              <a:rPr lang="en-US" sz="2000" dirty="0"/>
              <a:t>Peter 1</a:t>
            </a:r>
            <a:r>
              <a:rPr lang="en-US" sz="2000" dirty="0" smtClean="0"/>
              <a:t>:9</a:t>
            </a:r>
            <a:r>
              <a:rPr lang="en-US" sz="2000" dirty="0"/>
              <a:t>)</a:t>
            </a:r>
          </a:p>
          <a:p>
            <a:pPr marL="0" indent="0">
              <a:buNone/>
            </a:pPr>
            <a:r>
              <a:rPr lang="en-US" sz="2000" dirty="0" smtClean="0"/>
              <a:t>“</a:t>
            </a:r>
            <a:r>
              <a:rPr lang="en-US" sz="2000" dirty="0"/>
              <a:t>For so an entrance will be supplied to you abundantly into </a:t>
            </a:r>
            <a:r>
              <a:rPr lang="en-US" sz="2000" dirty="0" smtClean="0"/>
              <a:t>the</a:t>
            </a:r>
            <a:r>
              <a:rPr lang="en-US" sz="2000" dirty="0"/>
              <a:t> everlasting kingdom of our Lord and Savior Jesus Christ”									        </a:t>
            </a:r>
            <a:r>
              <a:rPr lang="en-US" sz="2000" dirty="0" smtClean="0"/>
              <a:t>           (</a:t>
            </a:r>
            <a:r>
              <a:rPr lang="en-US" sz="2000" dirty="0"/>
              <a:t>2 Peter 1:11</a:t>
            </a:r>
            <a:r>
              <a:rPr lang="en-US" sz="2000" dirty="0" smtClean="0"/>
              <a:t>)</a:t>
            </a:r>
          </a:p>
          <a:p>
            <a:pPr marL="0" indent="0">
              <a:buNone/>
            </a:pPr>
            <a:r>
              <a:rPr lang="en-US" sz="2000" i="1" dirty="0"/>
              <a:t>3. Stirred Up by Careful Reminder</a:t>
            </a:r>
            <a:r>
              <a:rPr lang="en-US" sz="2000" i="1" dirty="0" smtClean="0"/>
              <a:t>:</a:t>
            </a:r>
          </a:p>
          <a:p>
            <a:pPr marL="0" indent="0">
              <a:buNone/>
            </a:pPr>
            <a:r>
              <a:rPr lang="en-US" sz="2000" dirty="0"/>
              <a:t>“For this reason I will not be negligent to remind you always of these things, though you know and are established in the present truth. Yes, I think it is right, as long as I am in this tent, to stir you up by reminding you”																   </a:t>
            </a:r>
            <a:r>
              <a:rPr lang="en-US" sz="2000" dirty="0" smtClean="0"/>
              <a:t>(</a:t>
            </a:r>
            <a:r>
              <a:rPr lang="en-US" sz="2000" dirty="0"/>
              <a:t>2 Peter 1:12-13</a:t>
            </a:r>
            <a:r>
              <a:rPr lang="en-US" sz="2000" dirty="0" smtClean="0"/>
              <a:t>)</a:t>
            </a:r>
          </a:p>
        </p:txBody>
      </p:sp>
    </p:spTree>
    <p:extLst>
      <p:ext uri="{BB962C8B-B14F-4D97-AF65-F5344CB8AC3E}">
        <p14:creationId xmlns:p14="http://schemas.microsoft.com/office/powerpoint/2010/main" val="25612540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2</a:t>
            </a:r>
            <a:r>
              <a:rPr lang="en-US" baseline="30000" dirty="0">
                <a:latin typeface="Times New Roman"/>
                <a:cs typeface="Times New Roman"/>
              </a:rPr>
              <a:t>nd</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a:t>
            </a:r>
            <a:r>
              <a:rPr lang="en-US" sz="2000" dirty="0"/>
              <a:t>Moreover I will be careful to ensure that you always have a reminder of these things after my decease”												 </a:t>
            </a:r>
            <a:r>
              <a:rPr lang="en-US" sz="2000" dirty="0" smtClean="0"/>
              <a:t>       (</a:t>
            </a:r>
            <a:r>
              <a:rPr lang="en-US" sz="2000" dirty="0"/>
              <a:t>2 Peter 1:15)</a:t>
            </a:r>
          </a:p>
          <a:p>
            <a:pPr marL="0" indent="0">
              <a:buNone/>
            </a:pPr>
            <a:r>
              <a:rPr lang="en-US" sz="2000" dirty="0"/>
              <a:t>“For we did not follow cunningly devised fables when we made known to you the power and coming of our Lord Jesus Christ, but were eyewitnesses of His majesty”													        </a:t>
            </a:r>
            <a:r>
              <a:rPr lang="en-US" sz="2000" dirty="0" smtClean="0"/>
              <a:t>(</a:t>
            </a:r>
            <a:r>
              <a:rPr lang="en-US" sz="2000" dirty="0"/>
              <a:t>2 Peter 1:16)</a:t>
            </a:r>
          </a:p>
          <a:p>
            <a:pPr marL="0" indent="0">
              <a:buNone/>
            </a:pPr>
            <a:r>
              <a:rPr lang="en-US" sz="2000" i="1" dirty="0"/>
              <a:t>4. Heeding to the Prophetic Word</a:t>
            </a:r>
            <a:r>
              <a:rPr lang="en-US" sz="2000" i="1" dirty="0" smtClean="0"/>
              <a:t>:</a:t>
            </a:r>
          </a:p>
          <a:p>
            <a:pPr marL="0" indent="0">
              <a:buNone/>
            </a:pPr>
            <a:r>
              <a:rPr lang="en-US" sz="2000" dirty="0"/>
              <a:t>“And so we have the prophetic word confirmed, which you do well to heed as a light that shines in a dark place, until the day dawns and the morning star rises in your hearts”													        </a:t>
            </a:r>
            <a:r>
              <a:rPr lang="en-US" sz="2000" dirty="0" smtClean="0"/>
              <a:t>(</a:t>
            </a:r>
            <a:r>
              <a:rPr lang="en-US" sz="2000" dirty="0"/>
              <a:t>2 Peter 1:19</a:t>
            </a:r>
            <a:r>
              <a:rPr lang="en-US" sz="2000" dirty="0" smtClean="0"/>
              <a:t>)</a:t>
            </a:r>
          </a:p>
        </p:txBody>
      </p:sp>
    </p:spTree>
    <p:extLst>
      <p:ext uri="{BB962C8B-B14F-4D97-AF65-F5344CB8AC3E}">
        <p14:creationId xmlns:p14="http://schemas.microsoft.com/office/powerpoint/2010/main" val="25612540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2</a:t>
            </a:r>
            <a:r>
              <a:rPr lang="en-US" baseline="30000" dirty="0">
                <a:latin typeface="Times New Roman"/>
                <a:cs typeface="Times New Roman"/>
              </a:rPr>
              <a:t>nd</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a:t>
            </a:r>
            <a:r>
              <a:rPr lang="en-US" sz="2000" dirty="0"/>
              <a:t>Knowing this first, that no prophecy of Scripture is of any private interpretation, for prophecy never came by the will of man, but holy men of God spoke as they were moved by the Holy Spirit”										</a:t>
            </a:r>
            <a:r>
              <a:rPr lang="en-US" sz="2000" dirty="0" smtClean="0"/>
              <a:t>   (</a:t>
            </a:r>
            <a:r>
              <a:rPr lang="en-US" sz="2000" dirty="0"/>
              <a:t>2 Peter 1:20-21</a:t>
            </a:r>
            <a:r>
              <a:rPr lang="en-US" sz="2000" dirty="0" smtClean="0"/>
              <a:t>)</a:t>
            </a:r>
          </a:p>
          <a:p>
            <a:pPr marL="0" indent="0">
              <a:buNone/>
            </a:pPr>
            <a:r>
              <a:rPr lang="en-US" sz="2200" dirty="0"/>
              <a:t>II. </a:t>
            </a:r>
            <a:r>
              <a:rPr lang="en-US" sz="2200" u="sng" dirty="0"/>
              <a:t>Denunciation of False Teachers:</a:t>
            </a:r>
            <a:r>
              <a:rPr lang="en-US" sz="2200" dirty="0"/>
              <a:t> (Ch. 2)</a:t>
            </a:r>
          </a:p>
          <a:p>
            <a:pPr marL="0" indent="0">
              <a:buNone/>
            </a:pPr>
            <a:r>
              <a:rPr lang="en-US" sz="2000" i="1" dirty="0"/>
              <a:t>1. Their Destructiveness</a:t>
            </a:r>
            <a:r>
              <a:rPr lang="en-US" sz="2000" i="1" dirty="0" smtClean="0"/>
              <a:t>:</a:t>
            </a:r>
          </a:p>
          <a:p>
            <a:pPr marL="0" indent="0">
              <a:buNone/>
            </a:pPr>
            <a:r>
              <a:rPr lang="en-US" sz="2000" dirty="0">
                <a:solidFill>
                  <a:prstClr val="black">
                    <a:lumMod val="65000"/>
                    <a:lumOff val="35000"/>
                  </a:prstClr>
                </a:solidFill>
              </a:rPr>
              <a:t>“</a:t>
            </a:r>
            <a:r>
              <a:rPr lang="en-US" sz="2000" dirty="0"/>
              <a:t>And many will follow their destructive ways, because of whom the way of truth will be blasphemed”</a:t>
            </a:r>
            <a:r>
              <a:rPr lang="en-US" sz="2000" dirty="0">
                <a:solidFill>
                  <a:prstClr val="black">
                    <a:lumMod val="65000"/>
                    <a:lumOff val="35000"/>
                  </a:prstClr>
                </a:solidFill>
              </a:rPr>
              <a:t>				   									          </a:t>
            </a:r>
            <a:r>
              <a:rPr lang="en-US" sz="2000" dirty="0" smtClean="0">
                <a:solidFill>
                  <a:prstClr val="black">
                    <a:lumMod val="65000"/>
                    <a:lumOff val="35000"/>
                  </a:prstClr>
                </a:solidFill>
              </a:rPr>
              <a:t>(</a:t>
            </a:r>
            <a:r>
              <a:rPr lang="en-US" sz="2000" dirty="0">
                <a:solidFill>
                  <a:prstClr val="black">
                    <a:lumMod val="65000"/>
                    <a:lumOff val="35000"/>
                  </a:prstClr>
                </a:solidFill>
              </a:rPr>
              <a:t>2 Peter 2:2</a:t>
            </a:r>
            <a:r>
              <a:rPr lang="en-US" sz="2000" dirty="0" smtClean="0">
                <a:solidFill>
                  <a:prstClr val="black">
                    <a:lumMod val="65000"/>
                    <a:lumOff val="35000"/>
                  </a:prstClr>
                </a:solidFill>
              </a:rPr>
              <a:t>)</a:t>
            </a:r>
          </a:p>
          <a:p>
            <a:pPr marL="0" indent="0">
              <a:buNone/>
            </a:pPr>
            <a:r>
              <a:rPr lang="en-US" sz="2000" i="1" dirty="0" smtClean="0"/>
              <a:t>2</a:t>
            </a:r>
            <a:r>
              <a:rPr lang="en-US" sz="2000" i="1" dirty="0"/>
              <a:t>. Their Doom:</a:t>
            </a:r>
          </a:p>
          <a:p>
            <a:pPr marL="0" indent="0">
              <a:buNone/>
            </a:pPr>
            <a:r>
              <a:rPr lang="en-US" sz="2000" dirty="0"/>
              <a:t>“For if God did not spare the angels who sinned, but cast them down </a:t>
            </a:r>
            <a:r>
              <a:rPr lang="en-US" sz="2000" dirty="0" smtClean="0"/>
              <a:t>to</a:t>
            </a:r>
            <a:r>
              <a:rPr lang="mr-IN" sz="2000" dirty="0" smtClean="0"/>
              <a:t>…</a:t>
            </a:r>
            <a:r>
              <a:rPr lang="en-CA" sz="2000" dirty="0" smtClean="0"/>
              <a:t> </a:t>
            </a:r>
            <a:endParaRPr lang="en-US" sz="2000" dirty="0" smtClean="0"/>
          </a:p>
        </p:txBody>
      </p:sp>
    </p:spTree>
    <p:extLst>
      <p:ext uri="{BB962C8B-B14F-4D97-AF65-F5344CB8AC3E}">
        <p14:creationId xmlns:p14="http://schemas.microsoft.com/office/powerpoint/2010/main" val="25612540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2</a:t>
            </a:r>
            <a:r>
              <a:rPr lang="en-US" baseline="30000" dirty="0">
                <a:latin typeface="Times New Roman"/>
                <a:cs typeface="Times New Roman"/>
              </a:rPr>
              <a:t>nd</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hell and delivered them into chains of darkness, to be reserved for judgment”															          </a:t>
            </a:r>
            <a:r>
              <a:rPr lang="en-US" sz="2000" dirty="0" smtClean="0"/>
              <a:t>(</a:t>
            </a:r>
            <a:r>
              <a:rPr lang="en-US" sz="2000" dirty="0"/>
              <a:t>2 Peter 2:4</a:t>
            </a:r>
            <a:r>
              <a:rPr lang="en-US" sz="2000" dirty="0" smtClean="0"/>
              <a:t>)</a:t>
            </a:r>
          </a:p>
          <a:p>
            <a:pPr marL="0" indent="0">
              <a:buNone/>
            </a:pPr>
            <a:r>
              <a:rPr lang="en-US" sz="2000" dirty="0" smtClean="0"/>
              <a:t>“</a:t>
            </a:r>
            <a:r>
              <a:rPr lang="en-US" sz="2000" dirty="0"/>
              <a:t>And turning the cities of Sodom and Gomorrah into ashes, condemned them to destruction, making them an example to those who afterward would live ungodly; and delivered righteous Lot, who was oppressed by the filthy conduct of the wicked (for that righteous man, dwelling among them, tormented his righteous soul from day to day by seeing </a:t>
            </a:r>
            <a:r>
              <a:rPr lang="en-US" sz="2000" dirty="0" smtClean="0"/>
              <a:t>and</a:t>
            </a:r>
            <a:r>
              <a:rPr lang="en-US" sz="2000" dirty="0"/>
              <a:t> hearing their lawless deeds)”													       </a:t>
            </a:r>
            <a:r>
              <a:rPr lang="en-US" sz="2000" dirty="0" smtClean="0"/>
              <a:t>           (</a:t>
            </a:r>
            <a:r>
              <a:rPr lang="en-US" sz="2000" dirty="0"/>
              <a:t>2 Peter 2:6-8</a:t>
            </a:r>
            <a:r>
              <a:rPr lang="en-US" sz="2000" dirty="0" smtClean="0"/>
              <a:t>)</a:t>
            </a:r>
          </a:p>
          <a:p>
            <a:pPr marL="0" indent="0">
              <a:buNone/>
            </a:pPr>
            <a:r>
              <a:rPr lang="en-US" sz="2000" dirty="0"/>
              <a:t>“Then the Lord knows how to deliver the godly out of temptations and to reserve the unjust under punishment for the day of judgment, and especially those who walk according to the flesh in the lust of uncleanness and despise authority</a:t>
            </a:r>
            <a:r>
              <a:rPr lang="en-US" sz="2000" dirty="0" smtClean="0"/>
              <a:t>”												     (2 Peter 2:9-10)</a:t>
            </a:r>
            <a:endParaRPr lang="en-US" sz="2000" dirty="0"/>
          </a:p>
        </p:txBody>
      </p:sp>
    </p:spTree>
    <p:extLst>
      <p:ext uri="{BB962C8B-B14F-4D97-AF65-F5344CB8AC3E}">
        <p14:creationId xmlns:p14="http://schemas.microsoft.com/office/powerpoint/2010/main" val="25612540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2</a:t>
            </a:r>
            <a:r>
              <a:rPr lang="en-US" baseline="30000" dirty="0">
                <a:latin typeface="Times New Roman"/>
                <a:cs typeface="Times New Roman"/>
              </a:rPr>
              <a:t>nd</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dirty="0" smtClean="0"/>
              <a:t>3</a:t>
            </a:r>
            <a:r>
              <a:rPr lang="en-US" sz="2000" i="1" dirty="0"/>
              <a:t>. Their Depravity:</a:t>
            </a:r>
          </a:p>
          <a:p>
            <a:pPr marL="0" indent="0">
              <a:buNone/>
            </a:pPr>
            <a:r>
              <a:rPr lang="en-US" sz="2000" dirty="0"/>
              <a:t>“They have forsaken the right way and gone astray, following the way of Balaam the son of </a:t>
            </a:r>
            <a:r>
              <a:rPr lang="en-US" sz="2000" dirty="0" err="1"/>
              <a:t>Beor</a:t>
            </a:r>
            <a:r>
              <a:rPr lang="en-US" sz="2000" dirty="0"/>
              <a:t>, who loved the wages of unrighteousness; but he was rebuked for his iniquity: a dumb donkey speaking with a man’s voice restrained the madness of the prophet”											  </a:t>
            </a:r>
            <a:r>
              <a:rPr lang="en-US" sz="2000" dirty="0" smtClean="0"/>
              <a:t> (</a:t>
            </a:r>
            <a:r>
              <a:rPr lang="en-US" sz="2000" dirty="0"/>
              <a:t>2 Peter 2:15-16</a:t>
            </a:r>
            <a:r>
              <a:rPr lang="en-US" sz="2000" dirty="0" smtClean="0"/>
              <a:t>)</a:t>
            </a:r>
          </a:p>
          <a:p>
            <a:pPr marL="0" indent="0">
              <a:buNone/>
            </a:pPr>
            <a:r>
              <a:rPr lang="en-US" sz="2000" dirty="0"/>
              <a:t>“These are wells without water, clouds carried by a tempest, for whom is reserved the blackness of darkness forever”											        </a:t>
            </a:r>
            <a:r>
              <a:rPr lang="en-US" sz="2000" dirty="0" smtClean="0"/>
              <a:t>(</a:t>
            </a:r>
            <a:r>
              <a:rPr lang="en-US" sz="2000" dirty="0"/>
              <a:t>2 Peter 2:17</a:t>
            </a:r>
            <a:r>
              <a:rPr lang="en-US" sz="2000" dirty="0" smtClean="0"/>
              <a:t>)</a:t>
            </a:r>
          </a:p>
          <a:p>
            <a:pPr marL="0" indent="0">
              <a:buNone/>
            </a:pPr>
            <a:r>
              <a:rPr lang="en-US" sz="2000" dirty="0"/>
              <a:t>“While they promise them liberty, they themselves are slaves of corruption; for by whom a person is overcome, by him also he is brought into bondage”															        </a:t>
            </a:r>
            <a:r>
              <a:rPr lang="en-US" sz="2000" dirty="0" smtClean="0"/>
              <a:t>(</a:t>
            </a:r>
            <a:r>
              <a:rPr lang="en-US" sz="2000" dirty="0"/>
              <a:t>2 Peter 2:19</a:t>
            </a:r>
            <a:r>
              <a:rPr lang="en-US" sz="2000" dirty="0" smtClean="0"/>
              <a:t>)</a:t>
            </a:r>
            <a:endParaRPr lang="en-US" sz="2000" dirty="0"/>
          </a:p>
        </p:txBody>
      </p:sp>
    </p:spTree>
    <p:extLst>
      <p:ext uri="{BB962C8B-B14F-4D97-AF65-F5344CB8AC3E}">
        <p14:creationId xmlns:p14="http://schemas.microsoft.com/office/powerpoint/2010/main" val="25612540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2</a:t>
            </a:r>
            <a:r>
              <a:rPr lang="en-US" baseline="30000" dirty="0">
                <a:latin typeface="Times New Roman"/>
                <a:cs typeface="Times New Roman"/>
              </a:rPr>
              <a:t>nd</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a:t>
            </a:r>
            <a:r>
              <a:rPr lang="en-US" sz="2000" dirty="0"/>
              <a:t>For if, after they have escaped the pollutions of the world through the knowledge of the Lord and Savior Jesus Christ, they are again entangled in them and overcome, the latter end is worse for them than the beginning”															       </a:t>
            </a:r>
            <a:r>
              <a:rPr lang="en-US" sz="2000" dirty="0" smtClean="0"/>
              <a:t> </a:t>
            </a:r>
            <a:r>
              <a:rPr lang="en-US" sz="2000" dirty="0"/>
              <a:t>(2 Peter 2:20)</a:t>
            </a:r>
          </a:p>
          <a:p>
            <a:pPr marL="0" indent="0">
              <a:buNone/>
            </a:pPr>
            <a:r>
              <a:rPr lang="en-US" sz="2000" dirty="0"/>
              <a:t>“For it would have been better for them not to have known the way of righteousness, than having known it, to turn from the holy commandment delivered to them”														      </a:t>
            </a:r>
            <a:r>
              <a:rPr lang="en-US" sz="2000" dirty="0" smtClean="0"/>
              <a:t>  </a:t>
            </a:r>
            <a:r>
              <a:rPr lang="en-US" sz="2000" dirty="0"/>
              <a:t>(2 Peter 2:21</a:t>
            </a:r>
            <a:r>
              <a:rPr lang="en-US" sz="2000" dirty="0" smtClean="0"/>
              <a:t>)</a:t>
            </a:r>
          </a:p>
          <a:p>
            <a:pPr marL="0" indent="0">
              <a:buNone/>
            </a:pPr>
            <a:r>
              <a:rPr lang="en-US" sz="2000" dirty="0"/>
              <a:t>“But it has happened to them according to the true proverb: A dog returns to his own vomit, and, a sow, having washed, to her wallowing in the mire”							       </a:t>
            </a:r>
            <a:r>
              <a:rPr lang="en-US" sz="2000" dirty="0" smtClean="0"/>
              <a:t> </a:t>
            </a:r>
            <a:r>
              <a:rPr lang="en-US" sz="2000" dirty="0"/>
              <a:t>(2 Peter 2:22</a:t>
            </a:r>
            <a:r>
              <a:rPr lang="en-US" sz="2000" dirty="0" smtClean="0"/>
              <a:t>)</a:t>
            </a:r>
          </a:p>
          <a:p>
            <a:pPr marL="0" lvl="0" indent="0">
              <a:buClr>
                <a:srgbClr val="2C7C9F">
                  <a:lumMod val="60000"/>
                  <a:lumOff val="40000"/>
                </a:srgbClr>
              </a:buClr>
              <a:buNone/>
            </a:pPr>
            <a:r>
              <a:rPr lang="en-US" sz="2200" dirty="0" smtClean="0">
                <a:solidFill>
                  <a:prstClr val="black">
                    <a:lumMod val="65000"/>
                    <a:lumOff val="35000"/>
                  </a:prstClr>
                </a:solidFill>
              </a:rPr>
              <a:t>III. </a:t>
            </a:r>
            <a:r>
              <a:rPr lang="en-US" sz="2200" u="sng" dirty="0" smtClean="0">
                <a:solidFill>
                  <a:prstClr val="black">
                    <a:lumMod val="65000"/>
                    <a:lumOff val="35000"/>
                  </a:prstClr>
                </a:solidFill>
              </a:rPr>
              <a:t>The Day of the Lord:</a:t>
            </a:r>
            <a:r>
              <a:rPr lang="en-US" sz="2200" dirty="0" smtClean="0">
                <a:solidFill>
                  <a:prstClr val="black">
                    <a:lumMod val="65000"/>
                    <a:lumOff val="35000"/>
                  </a:prstClr>
                </a:solidFill>
              </a:rPr>
              <a:t> (Ch. 3)</a:t>
            </a:r>
            <a:endParaRPr lang="en-US" sz="2200" dirty="0">
              <a:solidFill>
                <a:prstClr val="black">
                  <a:lumMod val="65000"/>
                  <a:lumOff val="35000"/>
                </a:prstClr>
              </a:solidFill>
            </a:endParaRPr>
          </a:p>
        </p:txBody>
      </p:sp>
    </p:spTree>
    <p:extLst>
      <p:ext uri="{BB962C8B-B14F-4D97-AF65-F5344CB8AC3E}">
        <p14:creationId xmlns:p14="http://schemas.microsoft.com/office/powerpoint/2010/main" val="25612540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2</a:t>
            </a:r>
            <a:r>
              <a:rPr lang="en-US" baseline="30000" dirty="0">
                <a:latin typeface="Times New Roman"/>
                <a:cs typeface="Times New Roman"/>
              </a:rPr>
              <a:t>nd</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b="1" dirty="0">
                <a:solidFill>
                  <a:prstClr val="black">
                    <a:lumMod val="65000"/>
                    <a:lumOff val="35000"/>
                  </a:prstClr>
                </a:solidFill>
              </a:rPr>
              <a:t>Author:</a:t>
            </a:r>
          </a:p>
          <a:p>
            <a:pPr marL="0" lvl="0" indent="0">
              <a:buClr>
                <a:srgbClr val="2C7C9F">
                  <a:lumMod val="60000"/>
                  <a:lumOff val="40000"/>
                </a:srgbClr>
              </a:buClr>
              <a:buNone/>
            </a:pPr>
            <a:r>
              <a:rPr lang="en-US" sz="2000" dirty="0">
                <a:solidFill>
                  <a:prstClr val="black">
                    <a:lumMod val="65000"/>
                    <a:lumOff val="35000"/>
                  </a:prstClr>
                </a:solidFill>
              </a:rPr>
              <a:t>+ The apostle Peter, who was one of the twelve disciples, is the author as stated in the salutation. St. Peter mentioned his Hebrew name ‘Simon’, along with the new name given to him by the Lord Christ, pointing to His grace that He had bestowed on him and the change happened in his life:</a:t>
            </a:r>
          </a:p>
          <a:p>
            <a:pPr marL="0" lvl="0" indent="0">
              <a:buClr>
                <a:srgbClr val="2C7C9F">
                  <a:lumMod val="60000"/>
                  <a:lumOff val="40000"/>
                </a:srgbClr>
              </a:buClr>
              <a:buNone/>
            </a:pPr>
            <a:r>
              <a:rPr lang="en-US" sz="2000" dirty="0">
                <a:solidFill>
                  <a:prstClr val="black">
                    <a:lumMod val="65000"/>
                    <a:lumOff val="35000"/>
                  </a:prstClr>
                </a:solidFill>
              </a:rPr>
              <a:t>“Simon Peter, a bondservant and apostle of Jesus Chris”									</a:t>
            </a:r>
            <a:r>
              <a:rPr lang="en-US" sz="2000" dirty="0" smtClean="0">
                <a:solidFill>
                  <a:prstClr val="black">
                    <a:lumMod val="65000"/>
                    <a:lumOff val="35000"/>
                  </a:prstClr>
                </a:solidFill>
              </a:rPr>
              <a:t>          (</a:t>
            </a:r>
            <a:r>
              <a:rPr lang="en-US" sz="2000" dirty="0">
                <a:solidFill>
                  <a:prstClr val="black">
                    <a:lumMod val="65000"/>
                    <a:lumOff val="35000"/>
                  </a:prstClr>
                </a:solidFill>
              </a:rPr>
              <a:t>2 Peter 1:1)</a:t>
            </a:r>
          </a:p>
          <a:p>
            <a:pPr marL="0" lvl="0" indent="0">
              <a:buClr>
                <a:srgbClr val="2C7C9F">
                  <a:lumMod val="60000"/>
                  <a:lumOff val="40000"/>
                </a:srgbClr>
              </a:buClr>
              <a:buNone/>
            </a:pPr>
            <a:r>
              <a:rPr lang="en-US" b="1" dirty="0">
                <a:solidFill>
                  <a:prstClr val="black">
                    <a:lumMod val="65000"/>
                    <a:lumOff val="35000"/>
                  </a:prstClr>
                </a:solidFill>
              </a:rPr>
              <a:t>Recipients:</a:t>
            </a:r>
          </a:p>
          <a:p>
            <a:pPr marL="0" lvl="0" indent="0">
              <a:buClr>
                <a:srgbClr val="2C7C9F">
                  <a:lumMod val="60000"/>
                  <a:lumOff val="40000"/>
                </a:srgbClr>
              </a:buClr>
              <a:buNone/>
            </a:pPr>
            <a:r>
              <a:rPr lang="en-US" sz="2000" dirty="0">
                <a:solidFill>
                  <a:prstClr val="black">
                    <a:lumMod val="65000"/>
                    <a:lumOff val="35000"/>
                  </a:prstClr>
                </a:solidFill>
              </a:rPr>
              <a:t>+ The letter was addressed to those who had obtained the Christian faith, either from the believing Jews or those from the Gentiles:</a:t>
            </a:r>
          </a:p>
          <a:p>
            <a:pPr marL="0" lvl="0" indent="0">
              <a:buClr>
                <a:srgbClr val="2C7C9F">
                  <a:lumMod val="60000"/>
                  <a:lumOff val="40000"/>
                </a:srgbClr>
              </a:buClr>
              <a:buNone/>
            </a:pPr>
            <a:r>
              <a:rPr lang="en-US" sz="2000" dirty="0">
                <a:solidFill>
                  <a:prstClr val="black">
                    <a:lumMod val="65000"/>
                    <a:lumOff val="35000"/>
                  </a:prstClr>
                </a:solidFill>
              </a:rPr>
              <a:t>“To those who have obtained like precious faith with us by </a:t>
            </a:r>
            <a:r>
              <a:rPr lang="en-US" sz="2000" dirty="0" smtClean="0">
                <a:solidFill>
                  <a:prstClr val="black">
                    <a:lumMod val="65000"/>
                    <a:lumOff val="35000"/>
                  </a:prstClr>
                </a:solidFill>
              </a:rPr>
              <a:t>the… </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393408424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75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750" fill="hold"/>
                                        <p:tgtEl>
                                          <p:spTgt spid="2"/>
                                        </p:tgtEl>
                                        <p:attrNameLst>
                                          <p:attrName>ppt_y</p:attrName>
                                        </p:attrNameLst>
                                      </p:cBhvr>
                                      <p:tavLst>
                                        <p:tav tm="0">
                                          <p:val>
                                            <p:strVal val="#ppt_y"/>
                                          </p:val>
                                        </p:tav>
                                        <p:tav tm="100000">
                                          <p:val>
                                            <p:strVal val="#ppt_y"/>
                                          </p:val>
                                        </p:tav>
                                      </p:tavLst>
                                    </p:anim>
                                    <p:anim calcmode="lin" valueType="num">
                                      <p:cBhvr>
                                        <p:cTn id="9" dur="75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75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750" tmFilter="0,0; .5, 1; 1, 1"/>
                                        <p:tgtEl>
                                          <p:spTgt spid="2"/>
                                        </p:tgtEl>
                                      </p:cBhvr>
                                    </p:animEffect>
                                  </p:childTnLst>
                                </p:cTn>
                              </p:par>
                            </p:childTnLst>
                          </p:cTn>
                        </p:par>
                        <p:par>
                          <p:cTn id="12" fill="hold">
                            <p:stCondLst>
                              <p:cond delay="2400"/>
                            </p:stCondLst>
                            <p:childTnLst>
                              <p:par>
                                <p:cTn id="13" presetID="26" presetClass="entr" presetSubtype="0"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07">
                                          <p:stCondLst>
                                            <p:cond delay="0"/>
                                          </p:stCondLst>
                                        </p:cTn>
                                        <p:tgtEl>
                                          <p:spTgt spid="3">
                                            <p:txEl>
                                              <p:pRg st="0" end="0"/>
                                            </p:txEl>
                                          </p:spTgt>
                                        </p:tgtEl>
                                      </p:cBhvr>
                                    </p:animEffect>
                                    <p:anim calcmode="lin" valueType="num">
                                      <p:cBhvr>
                                        <p:cTn id="16"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7"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8"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9"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0"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21" dur="23">
                                          <p:stCondLst>
                                            <p:cond delay="569"/>
                                          </p:stCondLst>
                                        </p:cTn>
                                        <p:tgtEl>
                                          <p:spTgt spid="3">
                                            <p:txEl>
                                              <p:pRg st="0" end="0"/>
                                            </p:txEl>
                                          </p:spTgt>
                                        </p:tgtEl>
                                      </p:cBhvr>
                                      <p:to x="100000" y="60000"/>
                                    </p:animScale>
                                    <p:animScale>
                                      <p:cBhvr>
                                        <p:cTn id="22" dur="145" decel="50000">
                                          <p:stCondLst>
                                            <p:cond delay="592"/>
                                          </p:stCondLst>
                                        </p:cTn>
                                        <p:tgtEl>
                                          <p:spTgt spid="3">
                                            <p:txEl>
                                              <p:pRg st="0" end="0"/>
                                            </p:txEl>
                                          </p:spTgt>
                                        </p:tgtEl>
                                      </p:cBhvr>
                                      <p:to x="100000" y="100000"/>
                                    </p:animScale>
                                    <p:animScale>
                                      <p:cBhvr>
                                        <p:cTn id="23" dur="23">
                                          <p:stCondLst>
                                            <p:cond delay="1148"/>
                                          </p:stCondLst>
                                        </p:cTn>
                                        <p:tgtEl>
                                          <p:spTgt spid="3">
                                            <p:txEl>
                                              <p:pRg st="0" end="0"/>
                                            </p:txEl>
                                          </p:spTgt>
                                        </p:tgtEl>
                                      </p:cBhvr>
                                      <p:to x="100000" y="80000"/>
                                    </p:animScale>
                                    <p:animScale>
                                      <p:cBhvr>
                                        <p:cTn id="24" dur="145" decel="50000">
                                          <p:stCondLst>
                                            <p:cond delay="1171"/>
                                          </p:stCondLst>
                                        </p:cTn>
                                        <p:tgtEl>
                                          <p:spTgt spid="3">
                                            <p:txEl>
                                              <p:pRg st="0" end="0"/>
                                            </p:txEl>
                                          </p:spTgt>
                                        </p:tgtEl>
                                      </p:cBhvr>
                                      <p:to x="100000" y="100000"/>
                                    </p:animScale>
                                    <p:animScale>
                                      <p:cBhvr>
                                        <p:cTn id="25" dur="23">
                                          <p:stCondLst>
                                            <p:cond delay="1437"/>
                                          </p:stCondLst>
                                        </p:cTn>
                                        <p:tgtEl>
                                          <p:spTgt spid="3">
                                            <p:txEl>
                                              <p:pRg st="0" end="0"/>
                                            </p:txEl>
                                          </p:spTgt>
                                        </p:tgtEl>
                                      </p:cBhvr>
                                      <p:to x="100000" y="90000"/>
                                    </p:animScale>
                                    <p:animScale>
                                      <p:cBhvr>
                                        <p:cTn id="26" dur="145" decel="50000">
                                          <p:stCondLst>
                                            <p:cond delay="1459"/>
                                          </p:stCondLst>
                                        </p:cTn>
                                        <p:tgtEl>
                                          <p:spTgt spid="3">
                                            <p:txEl>
                                              <p:pRg st="0" end="0"/>
                                            </p:txEl>
                                          </p:spTgt>
                                        </p:tgtEl>
                                      </p:cBhvr>
                                      <p:to x="100000" y="100000"/>
                                    </p:animScale>
                                    <p:animScale>
                                      <p:cBhvr>
                                        <p:cTn id="27" dur="23">
                                          <p:stCondLst>
                                            <p:cond delay="1582"/>
                                          </p:stCondLst>
                                        </p:cTn>
                                        <p:tgtEl>
                                          <p:spTgt spid="3">
                                            <p:txEl>
                                              <p:pRg st="0" end="0"/>
                                            </p:txEl>
                                          </p:spTgt>
                                        </p:tgtEl>
                                      </p:cBhvr>
                                      <p:to x="100000" y="95000"/>
                                    </p:animScale>
                                    <p:animScale>
                                      <p:cBhvr>
                                        <p:cTn id="28" dur="145" decel="50000">
                                          <p:stCondLst>
                                            <p:cond delay="1605"/>
                                          </p:stCondLst>
                                        </p:cTn>
                                        <p:tgtEl>
                                          <p:spTgt spid="3">
                                            <p:txEl>
                                              <p:pRg st="0" end="0"/>
                                            </p:txEl>
                                          </p:spTgt>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Effect transition="in" filter="blinds(horizontal)">
                                      <p:cBhvr>
                                        <p:cTn id="33" dur="500"/>
                                        <p:tgtEl>
                                          <p:spTgt spid="3">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3">
                                            <p:txEl>
                                              <p:pRg st="2" end="2"/>
                                            </p:txEl>
                                          </p:spTgt>
                                        </p:tgtEl>
                                        <p:attrNameLst>
                                          <p:attrName>style.visibility</p:attrName>
                                        </p:attrNameLst>
                                      </p:cBhvr>
                                      <p:to>
                                        <p:strVal val="visible"/>
                                      </p:to>
                                    </p:set>
                                    <p:animEffect transition="in" filter="blinds(horizontal)">
                                      <p:cBhvr>
                                        <p:cTn id="38" dur="500"/>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wipe(down)">
                                      <p:cBhvr>
                                        <p:cTn id="43" dur="507">
                                          <p:stCondLst>
                                            <p:cond delay="0"/>
                                          </p:stCondLst>
                                        </p:cTn>
                                        <p:tgtEl>
                                          <p:spTgt spid="3">
                                            <p:txEl>
                                              <p:pRg st="3" end="3"/>
                                            </p:txEl>
                                          </p:spTgt>
                                        </p:tgtEl>
                                      </p:cBhvr>
                                    </p:animEffect>
                                    <p:anim calcmode="lin" valueType="num">
                                      <p:cBhvr>
                                        <p:cTn id="44" dur="1594"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45" dur="581"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46" dur="581" tmFilter="0, 0; 0.125,0.2665; 0.25,0.4; 0.375,0.465; 0.5,0.5;  0.625,0.535; 0.75,0.6; 0.875,0.7335; 1,1">
                                          <p:stCondLst>
                                            <p:cond delay="581"/>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47" dur="290" tmFilter="0, 0; 0.125,0.2665; 0.25,0.4; 0.375,0.465; 0.5,0.5;  0.625,0.535; 0.75,0.6; 0.875,0.7335; 1,1">
                                          <p:stCondLst>
                                            <p:cond delay="1159"/>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48" dur="144" tmFilter="0, 0; 0.125,0.2665; 0.25,0.4; 0.375,0.465; 0.5,0.5;  0.625,0.535; 0.75,0.6; 0.875,0.7335; 1,1">
                                          <p:stCondLst>
                                            <p:cond delay="1449"/>
                                          </p:stCondLst>
                                        </p:cTn>
                                        <p:tgtEl>
                                          <p:spTgt spid="3">
                                            <p:txEl>
                                              <p:pRg st="3" end="3"/>
                                            </p:txEl>
                                          </p:spTgt>
                                        </p:tgtEl>
                                        <p:attrNameLst>
                                          <p:attrName>ppt_y</p:attrName>
                                        </p:attrNameLst>
                                      </p:cBhvr>
                                      <p:tavLst>
                                        <p:tav tm="0" fmla="#ppt_y-sin(pi*$)/81">
                                          <p:val>
                                            <p:fltVal val="0"/>
                                          </p:val>
                                        </p:tav>
                                        <p:tav tm="100000">
                                          <p:val>
                                            <p:fltVal val="1"/>
                                          </p:val>
                                        </p:tav>
                                      </p:tavLst>
                                    </p:anim>
                                    <p:animScale>
                                      <p:cBhvr>
                                        <p:cTn id="49" dur="23">
                                          <p:stCondLst>
                                            <p:cond delay="569"/>
                                          </p:stCondLst>
                                        </p:cTn>
                                        <p:tgtEl>
                                          <p:spTgt spid="3">
                                            <p:txEl>
                                              <p:pRg st="3" end="3"/>
                                            </p:txEl>
                                          </p:spTgt>
                                        </p:tgtEl>
                                      </p:cBhvr>
                                      <p:to x="100000" y="60000"/>
                                    </p:animScale>
                                    <p:animScale>
                                      <p:cBhvr>
                                        <p:cTn id="50" dur="145" decel="50000">
                                          <p:stCondLst>
                                            <p:cond delay="592"/>
                                          </p:stCondLst>
                                        </p:cTn>
                                        <p:tgtEl>
                                          <p:spTgt spid="3">
                                            <p:txEl>
                                              <p:pRg st="3" end="3"/>
                                            </p:txEl>
                                          </p:spTgt>
                                        </p:tgtEl>
                                      </p:cBhvr>
                                      <p:to x="100000" y="100000"/>
                                    </p:animScale>
                                    <p:animScale>
                                      <p:cBhvr>
                                        <p:cTn id="51" dur="23">
                                          <p:stCondLst>
                                            <p:cond delay="1148"/>
                                          </p:stCondLst>
                                        </p:cTn>
                                        <p:tgtEl>
                                          <p:spTgt spid="3">
                                            <p:txEl>
                                              <p:pRg st="3" end="3"/>
                                            </p:txEl>
                                          </p:spTgt>
                                        </p:tgtEl>
                                      </p:cBhvr>
                                      <p:to x="100000" y="80000"/>
                                    </p:animScale>
                                    <p:animScale>
                                      <p:cBhvr>
                                        <p:cTn id="52" dur="145" decel="50000">
                                          <p:stCondLst>
                                            <p:cond delay="1171"/>
                                          </p:stCondLst>
                                        </p:cTn>
                                        <p:tgtEl>
                                          <p:spTgt spid="3">
                                            <p:txEl>
                                              <p:pRg st="3" end="3"/>
                                            </p:txEl>
                                          </p:spTgt>
                                        </p:tgtEl>
                                      </p:cBhvr>
                                      <p:to x="100000" y="100000"/>
                                    </p:animScale>
                                    <p:animScale>
                                      <p:cBhvr>
                                        <p:cTn id="53" dur="23">
                                          <p:stCondLst>
                                            <p:cond delay="1437"/>
                                          </p:stCondLst>
                                        </p:cTn>
                                        <p:tgtEl>
                                          <p:spTgt spid="3">
                                            <p:txEl>
                                              <p:pRg st="3" end="3"/>
                                            </p:txEl>
                                          </p:spTgt>
                                        </p:tgtEl>
                                      </p:cBhvr>
                                      <p:to x="100000" y="90000"/>
                                    </p:animScale>
                                    <p:animScale>
                                      <p:cBhvr>
                                        <p:cTn id="54" dur="145" decel="50000">
                                          <p:stCondLst>
                                            <p:cond delay="1459"/>
                                          </p:stCondLst>
                                        </p:cTn>
                                        <p:tgtEl>
                                          <p:spTgt spid="3">
                                            <p:txEl>
                                              <p:pRg st="3" end="3"/>
                                            </p:txEl>
                                          </p:spTgt>
                                        </p:tgtEl>
                                      </p:cBhvr>
                                      <p:to x="100000" y="100000"/>
                                    </p:animScale>
                                    <p:animScale>
                                      <p:cBhvr>
                                        <p:cTn id="55" dur="23">
                                          <p:stCondLst>
                                            <p:cond delay="1582"/>
                                          </p:stCondLst>
                                        </p:cTn>
                                        <p:tgtEl>
                                          <p:spTgt spid="3">
                                            <p:txEl>
                                              <p:pRg st="3" end="3"/>
                                            </p:txEl>
                                          </p:spTgt>
                                        </p:tgtEl>
                                      </p:cBhvr>
                                      <p:to x="100000" y="95000"/>
                                    </p:animScale>
                                    <p:animScale>
                                      <p:cBhvr>
                                        <p:cTn id="56" dur="145" decel="50000">
                                          <p:stCondLst>
                                            <p:cond delay="1605"/>
                                          </p:stCondLst>
                                        </p:cTn>
                                        <p:tgtEl>
                                          <p:spTgt spid="3">
                                            <p:txEl>
                                              <p:pRg st="3" end="3"/>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3" presetClass="entr" presetSubtype="10" fill="hold" grpId="0" nodeType="clickEffect">
                                  <p:stCondLst>
                                    <p:cond delay="0"/>
                                  </p:stCondLst>
                                  <p:childTnLst>
                                    <p:set>
                                      <p:cBhvr>
                                        <p:cTn id="60" dur="1" fill="hold">
                                          <p:stCondLst>
                                            <p:cond delay="0"/>
                                          </p:stCondLst>
                                        </p:cTn>
                                        <p:tgtEl>
                                          <p:spTgt spid="3">
                                            <p:txEl>
                                              <p:pRg st="4" end="4"/>
                                            </p:txEl>
                                          </p:spTgt>
                                        </p:tgtEl>
                                        <p:attrNameLst>
                                          <p:attrName>style.visibility</p:attrName>
                                        </p:attrNameLst>
                                      </p:cBhvr>
                                      <p:to>
                                        <p:strVal val="visible"/>
                                      </p:to>
                                    </p:set>
                                    <p:animEffect transition="in" filter="blinds(horizontal)">
                                      <p:cBhvr>
                                        <p:cTn id="61" dur="500"/>
                                        <p:tgtEl>
                                          <p:spTgt spid="3">
                                            <p:txEl>
                                              <p:pRg st="4" end="4"/>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3" presetClass="entr" presetSubtype="10" fill="hold" grpId="0" nodeType="clickEffect">
                                  <p:stCondLst>
                                    <p:cond delay="0"/>
                                  </p:stCondLst>
                                  <p:childTnLst>
                                    <p:set>
                                      <p:cBhvr>
                                        <p:cTn id="65" dur="1" fill="hold">
                                          <p:stCondLst>
                                            <p:cond delay="0"/>
                                          </p:stCondLst>
                                        </p:cTn>
                                        <p:tgtEl>
                                          <p:spTgt spid="3">
                                            <p:txEl>
                                              <p:pRg st="5" end="5"/>
                                            </p:txEl>
                                          </p:spTgt>
                                        </p:tgtEl>
                                        <p:attrNameLst>
                                          <p:attrName>style.visibility</p:attrName>
                                        </p:attrNameLst>
                                      </p:cBhvr>
                                      <p:to>
                                        <p:strVal val="visible"/>
                                      </p:to>
                                    </p:set>
                                    <p:animEffect transition="in" filter="blinds(horizontal)">
                                      <p:cBhvr>
                                        <p:cTn id="6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2</a:t>
            </a:r>
            <a:r>
              <a:rPr lang="en-US" baseline="30000" dirty="0">
                <a:latin typeface="Times New Roman"/>
                <a:cs typeface="Times New Roman"/>
              </a:rPr>
              <a:t>nd</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dirty="0" smtClean="0"/>
              <a:t>1. God’s Promise is not Slack:</a:t>
            </a:r>
          </a:p>
          <a:p>
            <a:pPr marL="0" indent="0">
              <a:buNone/>
            </a:pPr>
            <a:r>
              <a:rPr lang="en-US" sz="2000" dirty="0" smtClean="0"/>
              <a:t>“And saying</a:t>
            </a:r>
            <a:r>
              <a:rPr lang="en-US" sz="2000" dirty="0"/>
              <a:t>: where is the promise of His coming? For since the fathers fell asleep, all things continue as they were from the beginning of creation</a:t>
            </a:r>
            <a:r>
              <a:rPr lang="en-US" sz="2000" dirty="0" smtClean="0"/>
              <a:t>”						                     (</a:t>
            </a:r>
            <a:r>
              <a:rPr lang="en-US" sz="2000" dirty="0"/>
              <a:t>2 Peter 3</a:t>
            </a:r>
            <a:r>
              <a:rPr lang="en-US" sz="2000" dirty="0" smtClean="0"/>
              <a:t>:4)</a:t>
            </a:r>
            <a:endParaRPr lang="en-US" sz="2000" dirty="0"/>
          </a:p>
          <a:p>
            <a:pPr marL="0" indent="0">
              <a:buNone/>
            </a:pPr>
            <a:r>
              <a:rPr lang="en-US" sz="2000" dirty="0"/>
              <a:t>“But the heavens and the earth which are now preserved by the same word, are reserved for fire until the day of judgment and perdition of ungodly men”						         </a:t>
            </a:r>
            <a:r>
              <a:rPr lang="en-US" sz="2000" dirty="0" smtClean="0"/>
              <a:t> </a:t>
            </a:r>
            <a:r>
              <a:rPr lang="en-US" sz="2000" dirty="0"/>
              <a:t>(2 Peter 3:7)</a:t>
            </a:r>
          </a:p>
          <a:p>
            <a:pPr marL="0" indent="0">
              <a:buNone/>
            </a:pPr>
            <a:r>
              <a:rPr lang="en-US" sz="2000" dirty="0"/>
              <a:t>“But, beloved, do not forget this one thing, that with the Lord one day is as a thousand years, and a thousand years as one day”									          </a:t>
            </a:r>
            <a:r>
              <a:rPr lang="en-US" sz="2000" dirty="0" smtClean="0"/>
              <a:t>(</a:t>
            </a:r>
            <a:r>
              <a:rPr lang="en-US" sz="2000" dirty="0"/>
              <a:t>2 Peter 3:8</a:t>
            </a:r>
            <a:r>
              <a:rPr lang="en-US" sz="2000" dirty="0" smtClean="0"/>
              <a:t>)</a:t>
            </a:r>
          </a:p>
          <a:p>
            <a:pPr marL="0" indent="0">
              <a:buNone/>
            </a:pPr>
            <a:r>
              <a:rPr lang="en-US" sz="2000" dirty="0"/>
              <a:t>“The Lord is not slack concerning His promise, as some count slackness, but is longsuffering toward us, not willing that any should </a:t>
            </a:r>
            <a:r>
              <a:rPr lang="en-US" sz="2000" dirty="0" smtClean="0"/>
              <a:t>perish but</a:t>
            </a:r>
            <a:r>
              <a:rPr lang="mr-IN" sz="2000" dirty="0" smtClean="0"/>
              <a:t>…</a:t>
            </a:r>
            <a:r>
              <a:rPr lang="en-CA" sz="2000" dirty="0" smtClean="0"/>
              <a:t> </a:t>
            </a:r>
            <a:endParaRPr lang="en-US" sz="2000" dirty="0"/>
          </a:p>
        </p:txBody>
      </p:sp>
    </p:spTree>
    <p:extLst>
      <p:ext uri="{BB962C8B-B14F-4D97-AF65-F5344CB8AC3E}">
        <p14:creationId xmlns:p14="http://schemas.microsoft.com/office/powerpoint/2010/main" val="25612540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2</a:t>
            </a:r>
            <a:r>
              <a:rPr lang="en-US" baseline="30000" dirty="0">
                <a:latin typeface="Times New Roman"/>
                <a:cs typeface="Times New Roman"/>
              </a:rPr>
              <a:t>nd</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but that all should come to repentance”											</a:t>
            </a:r>
            <a:r>
              <a:rPr lang="en-US" sz="2000" dirty="0" smtClean="0"/>
              <a:t>          (</a:t>
            </a:r>
            <a:r>
              <a:rPr lang="en-US" sz="2000" dirty="0"/>
              <a:t>2 Peter 3:9</a:t>
            </a:r>
            <a:r>
              <a:rPr lang="en-US" sz="2000" dirty="0" smtClean="0"/>
              <a:t>)</a:t>
            </a:r>
          </a:p>
          <a:p>
            <a:pPr marL="0" indent="0">
              <a:buNone/>
            </a:pPr>
            <a:r>
              <a:rPr lang="en-US" sz="2000" i="1" dirty="0"/>
              <a:t>2. Expecting the Return of the Lord:</a:t>
            </a:r>
          </a:p>
          <a:p>
            <a:pPr marL="0" indent="0">
              <a:buNone/>
            </a:pPr>
            <a:r>
              <a:rPr lang="en-US" sz="2000" dirty="0"/>
              <a:t>“Therefore, since all these things will be dissolved, what manner of persons ought you to be in holy conduct and godliness, looking for and hastening the coming of the day of God, because of which the heavens will be dissolved, being on fire, and the elements will melt with fervent heat?”							 									   </a:t>
            </a:r>
            <a:r>
              <a:rPr lang="en-US" sz="2000" dirty="0" smtClean="0"/>
              <a:t>(</a:t>
            </a:r>
            <a:r>
              <a:rPr lang="en-US" sz="2000" dirty="0"/>
              <a:t>2 Peter 3:11-12)</a:t>
            </a:r>
          </a:p>
          <a:p>
            <a:pPr marL="0" indent="0">
              <a:buNone/>
            </a:pPr>
            <a:r>
              <a:rPr lang="en-US" sz="2000" dirty="0"/>
              <a:t>“Nevertheless we, according to His promise, look for new heavens and a new earth in which righteousness dwells”											        </a:t>
            </a:r>
            <a:r>
              <a:rPr lang="en-US" sz="2000" dirty="0" smtClean="0"/>
              <a:t>(</a:t>
            </a:r>
            <a:r>
              <a:rPr lang="en-US" sz="2000" dirty="0"/>
              <a:t>2 Peter 3:13</a:t>
            </a:r>
            <a:r>
              <a:rPr lang="en-US" sz="2000" dirty="0" smtClean="0"/>
              <a:t>)</a:t>
            </a:r>
          </a:p>
        </p:txBody>
      </p:sp>
    </p:spTree>
    <p:extLst>
      <p:ext uri="{BB962C8B-B14F-4D97-AF65-F5344CB8AC3E}">
        <p14:creationId xmlns:p14="http://schemas.microsoft.com/office/powerpoint/2010/main" val="25612540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2</a:t>
            </a:r>
            <a:r>
              <a:rPr lang="en-US" baseline="30000" dirty="0">
                <a:latin typeface="Times New Roman"/>
                <a:cs typeface="Times New Roman"/>
              </a:rPr>
              <a:t>nd</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a:t>
            </a:r>
            <a:r>
              <a:rPr lang="en-US" sz="2000" dirty="0"/>
              <a:t>Therefore, beloved, looking forward to these things, be diligent to be found by Him in peace, without spot and blameless”										        </a:t>
            </a:r>
            <a:r>
              <a:rPr lang="en-US" sz="2000" dirty="0" smtClean="0"/>
              <a:t>(</a:t>
            </a:r>
            <a:r>
              <a:rPr lang="en-US" sz="2000" dirty="0"/>
              <a:t>2 Peter 3:14</a:t>
            </a:r>
            <a:r>
              <a:rPr lang="en-US" sz="2000" dirty="0" smtClean="0"/>
              <a:t>)</a:t>
            </a:r>
          </a:p>
          <a:p>
            <a:pPr marL="0" indent="0">
              <a:buNone/>
            </a:pPr>
            <a:r>
              <a:rPr lang="en-US" sz="2000" dirty="0"/>
              <a:t>“You therefore, beloved, since you know this beforehand, beware lest you also fall from your own steadfastness, being led away with the error of the wicked”						 									        </a:t>
            </a:r>
            <a:r>
              <a:rPr lang="en-US" sz="2000" dirty="0" smtClean="0"/>
              <a:t>(</a:t>
            </a:r>
            <a:r>
              <a:rPr lang="en-US" sz="2000" dirty="0"/>
              <a:t>2 Peter 3:17)</a:t>
            </a:r>
          </a:p>
          <a:p>
            <a:pPr marL="0" indent="0">
              <a:buNone/>
            </a:pPr>
            <a:r>
              <a:rPr lang="en-US" sz="2000" dirty="0"/>
              <a:t>“But grow in the grace and knowledge of our Lord and Savior Jesus Christ. To Him be the glory both now and forever. Amen”									        </a:t>
            </a:r>
            <a:r>
              <a:rPr lang="en-US" sz="2000" dirty="0" smtClean="0"/>
              <a:t>(</a:t>
            </a:r>
            <a:r>
              <a:rPr lang="en-US" sz="2000" dirty="0"/>
              <a:t>2 Peter 3:18</a:t>
            </a:r>
            <a:r>
              <a:rPr lang="en-US" sz="2000" dirty="0" smtClean="0"/>
              <a:t>)</a:t>
            </a:r>
            <a:endParaRPr lang="en-US" sz="2000" dirty="0"/>
          </a:p>
        </p:txBody>
      </p:sp>
    </p:spTree>
    <p:extLst>
      <p:ext uri="{BB962C8B-B14F-4D97-AF65-F5344CB8AC3E}">
        <p14:creationId xmlns:p14="http://schemas.microsoft.com/office/powerpoint/2010/main" val="25612540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2</a:t>
            </a:r>
            <a:r>
              <a:rPr lang="en-US" baseline="30000" dirty="0">
                <a:latin typeface="Times New Roman"/>
                <a:cs typeface="Times New Roman"/>
              </a:rPr>
              <a:t>nd</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righteousness of our God and Savior Jesus Christ”										</a:t>
            </a:r>
            <a:r>
              <a:rPr lang="en-US" sz="2000" dirty="0" smtClean="0"/>
              <a:t>          (</a:t>
            </a:r>
            <a:r>
              <a:rPr lang="en-US" sz="2000" dirty="0"/>
              <a:t>2 Peter 1:1)</a:t>
            </a:r>
          </a:p>
          <a:p>
            <a:pPr marL="0" indent="0">
              <a:buNone/>
            </a:pPr>
            <a:r>
              <a:rPr lang="en-US" sz="2000" dirty="0"/>
              <a:t>+ The author noted this to be the second epistle he had written to them, thus the initial audience would be the same as his 1</a:t>
            </a:r>
            <a:r>
              <a:rPr lang="en-US" sz="2000" baseline="30000" dirty="0"/>
              <a:t>st</a:t>
            </a:r>
            <a:r>
              <a:rPr lang="en-US" sz="2000" dirty="0"/>
              <a:t> epistle, and those were the Christian pilgrims, who were living in Asia Minor:</a:t>
            </a:r>
          </a:p>
          <a:p>
            <a:pPr marL="0" indent="0">
              <a:buNone/>
            </a:pPr>
            <a:r>
              <a:rPr lang="en-US" sz="2000" dirty="0"/>
              <a:t>“Beloved, I now write to you this second epistle (in both of which I stir up your pure minds by way of reminder)”											</a:t>
            </a:r>
            <a:r>
              <a:rPr lang="en-US" sz="2000" dirty="0" smtClean="0"/>
              <a:t>          (</a:t>
            </a:r>
            <a:r>
              <a:rPr lang="en-US" sz="2000" dirty="0"/>
              <a:t>2 Peter 3:1)</a:t>
            </a:r>
          </a:p>
          <a:p>
            <a:pPr marL="0" indent="0">
              <a:buNone/>
            </a:pPr>
            <a:r>
              <a:rPr lang="en-US" sz="2000" dirty="0"/>
              <a:t>“To the pilgrims of the Dispersion in Pontus, Galatia, Cappadocia, Asia, and Bithynia, elect according to the foreknowledge of God the Father”							</a:t>
            </a:r>
            <a:r>
              <a:rPr lang="en-US" sz="2000" dirty="0" smtClean="0"/>
              <a:t>       (</a:t>
            </a:r>
            <a:r>
              <a:rPr lang="en-US" sz="2000" dirty="0"/>
              <a:t>1 Peter 1:1-2</a:t>
            </a:r>
            <a:r>
              <a:rPr lang="en-US" sz="2000" dirty="0" smtClean="0"/>
              <a:t>)</a:t>
            </a:r>
            <a:endParaRPr lang="en-US" sz="2000" dirty="0"/>
          </a:p>
        </p:txBody>
      </p:sp>
    </p:spTree>
    <p:extLst>
      <p:ext uri="{BB962C8B-B14F-4D97-AF65-F5344CB8AC3E}">
        <p14:creationId xmlns:p14="http://schemas.microsoft.com/office/powerpoint/2010/main" val="49336181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2</a:t>
            </a:r>
            <a:r>
              <a:rPr lang="en-US" baseline="30000" dirty="0">
                <a:latin typeface="Times New Roman"/>
                <a:cs typeface="Times New Roman"/>
              </a:rPr>
              <a:t>nd</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b="1" dirty="0">
                <a:solidFill>
                  <a:prstClr val="black">
                    <a:lumMod val="65000"/>
                    <a:lumOff val="35000"/>
                  </a:prstClr>
                </a:solidFill>
              </a:rPr>
              <a:t>Time and Place of Writing:</a:t>
            </a:r>
          </a:p>
          <a:p>
            <a:pPr marL="0" lvl="0" indent="0">
              <a:buClr>
                <a:srgbClr val="2C7C9F">
                  <a:lumMod val="60000"/>
                  <a:lumOff val="40000"/>
                </a:srgbClr>
              </a:buClr>
              <a:buNone/>
            </a:pPr>
            <a:r>
              <a:rPr lang="en-US" sz="2000" dirty="0">
                <a:solidFill>
                  <a:prstClr val="black">
                    <a:lumMod val="65000"/>
                    <a:lumOff val="35000"/>
                  </a:prstClr>
                </a:solidFill>
              </a:rPr>
              <a:t>+ St. Peter wrote the epistle near his departure, where he claimed to have had special revelation from the Lord concerning his imminent demise. Hence, it was written between (A.D. 64-68):</a:t>
            </a:r>
          </a:p>
          <a:p>
            <a:pPr marL="0" lvl="0" indent="0">
              <a:buClr>
                <a:srgbClr val="2C7C9F">
                  <a:lumMod val="60000"/>
                  <a:lumOff val="40000"/>
                </a:srgbClr>
              </a:buClr>
              <a:buNone/>
            </a:pPr>
            <a:r>
              <a:rPr lang="en-US" sz="2000" dirty="0">
                <a:solidFill>
                  <a:prstClr val="black">
                    <a:lumMod val="65000"/>
                    <a:lumOff val="35000"/>
                  </a:prstClr>
                </a:solidFill>
              </a:rPr>
              <a:t>“Knowing that shortly I must put off my tent, just as our Lord Jesus Christ showed me”														              </a:t>
            </a:r>
            <a:r>
              <a:rPr lang="en-US" sz="2000" dirty="0" smtClean="0">
                <a:solidFill>
                  <a:prstClr val="black">
                    <a:lumMod val="65000"/>
                    <a:lumOff val="35000"/>
                  </a:prstClr>
                </a:solidFill>
              </a:rPr>
              <a:t>     (2 Peter 1:</a:t>
            </a:r>
            <a:r>
              <a:rPr lang="en-US" sz="2000" dirty="0">
                <a:solidFill>
                  <a:prstClr val="black">
                    <a:lumMod val="65000"/>
                    <a:lumOff val="35000"/>
                  </a:prstClr>
                </a:solidFill>
              </a:rPr>
              <a:t>14)</a:t>
            </a:r>
          </a:p>
          <a:p>
            <a:pPr marL="0" lvl="0" indent="0">
              <a:buClr>
                <a:srgbClr val="2C7C9F">
                  <a:lumMod val="60000"/>
                  <a:lumOff val="40000"/>
                </a:srgbClr>
              </a:buClr>
              <a:buNone/>
            </a:pPr>
            <a:r>
              <a:rPr lang="en-US" sz="2000" dirty="0">
                <a:solidFill>
                  <a:prstClr val="black">
                    <a:lumMod val="65000"/>
                    <a:lumOff val="35000"/>
                  </a:prstClr>
                </a:solidFill>
              </a:rPr>
              <a:t>+ The place of writing is uncertain, though mostly from Egypt. There is another opinion suggesting it to be written from Rome, if written while imprisoned shortly before his death</a:t>
            </a:r>
            <a:r>
              <a:rPr lang="en-US" sz="2000" dirty="0" smtClean="0">
                <a:solidFill>
                  <a:prstClr val="black">
                    <a:lumMod val="65000"/>
                    <a:lumOff val="35000"/>
                  </a:prstClr>
                </a:solidFill>
              </a:rPr>
              <a:t>.</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25612540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7">
                                          <p:stCondLst>
                                            <p:cond delay="0"/>
                                          </p:stCondLst>
                                        </p:cTn>
                                        <p:tgtEl>
                                          <p:spTgt spid="3">
                                            <p:txEl>
                                              <p:pRg st="0" end="0"/>
                                            </p:txEl>
                                          </p:spTgt>
                                        </p:tgtEl>
                                      </p:cBhvr>
                                    </p:animEffect>
                                    <p:anim calcmode="lin" valueType="num">
                                      <p:cBhvr>
                                        <p:cTn id="8"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3">
                                          <p:stCondLst>
                                            <p:cond delay="569"/>
                                          </p:stCondLst>
                                        </p:cTn>
                                        <p:tgtEl>
                                          <p:spTgt spid="3">
                                            <p:txEl>
                                              <p:pRg st="0" end="0"/>
                                            </p:txEl>
                                          </p:spTgt>
                                        </p:tgtEl>
                                      </p:cBhvr>
                                      <p:to x="100000" y="60000"/>
                                    </p:animScale>
                                    <p:animScale>
                                      <p:cBhvr>
                                        <p:cTn id="14" dur="145" decel="50000">
                                          <p:stCondLst>
                                            <p:cond delay="592"/>
                                          </p:stCondLst>
                                        </p:cTn>
                                        <p:tgtEl>
                                          <p:spTgt spid="3">
                                            <p:txEl>
                                              <p:pRg st="0" end="0"/>
                                            </p:txEl>
                                          </p:spTgt>
                                        </p:tgtEl>
                                      </p:cBhvr>
                                      <p:to x="100000" y="100000"/>
                                    </p:animScale>
                                    <p:animScale>
                                      <p:cBhvr>
                                        <p:cTn id="15" dur="23">
                                          <p:stCondLst>
                                            <p:cond delay="1148"/>
                                          </p:stCondLst>
                                        </p:cTn>
                                        <p:tgtEl>
                                          <p:spTgt spid="3">
                                            <p:txEl>
                                              <p:pRg st="0" end="0"/>
                                            </p:txEl>
                                          </p:spTgt>
                                        </p:tgtEl>
                                      </p:cBhvr>
                                      <p:to x="100000" y="80000"/>
                                    </p:animScale>
                                    <p:animScale>
                                      <p:cBhvr>
                                        <p:cTn id="16" dur="145" decel="50000">
                                          <p:stCondLst>
                                            <p:cond delay="1171"/>
                                          </p:stCondLst>
                                        </p:cTn>
                                        <p:tgtEl>
                                          <p:spTgt spid="3">
                                            <p:txEl>
                                              <p:pRg st="0" end="0"/>
                                            </p:txEl>
                                          </p:spTgt>
                                        </p:tgtEl>
                                      </p:cBhvr>
                                      <p:to x="100000" y="100000"/>
                                    </p:animScale>
                                    <p:animScale>
                                      <p:cBhvr>
                                        <p:cTn id="17" dur="23">
                                          <p:stCondLst>
                                            <p:cond delay="1437"/>
                                          </p:stCondLst>
                                        </p:cTn>
                                        <p:tgtEl>
                                          <p:spTgt spid="3">
                                            <p:txEl>
                                              <p:pRg st="0" end="0"/>
                                            </p:txEl>
                                          </p:spTgt>
                                        </p:tgtEl>
                                      </p:cBhvr>
                                      <p:to x="100000" y="90000"/>
                                    </p:animScale>
                                    <p:animScale>
                                      <p:cBhvr>
                                        <p:cTn id="18" dur="145" decel="50000">
                                          <p:stCondLst>
                                            <p:cond delay="1459"/>
                                          </p:stCondLst>
                                        </p:cTn>
                                        <p:tgtEl>
                                          <p:spTgt spid="3">
                                            <p:txEl>
                                              <p:pRg st="0" end="0"/>
                                            </p:txEl>
                                          </p:spTgt>
                                        </p:tgtEl>
                                      </p:cBhvr>
                                      <p:to x="100000" y="100000"/>
                                    </p:animScale>
                                    <p:animScale>
                                      <p:cBhvr>
                                        <p:cTn id="19" dur="23">
                                          <p:stCondLst>
                                            <p:cond delay="1582"/>
                                          </p:stCondLst>
                                        </p:cTn>
                                        <p:tgtEl>
                                          <p:spTgt spid="3">
                                            <p:txEl>
                                              <p:pRg st="0" end="0"/>
                                            </p:txEl>
                                          </p:spTgt>
                                        </p:tgtEl>
                                      </p:cBhvr>
                                      <p:to x="100000" y="95000"/>
                                    </p:animScale>
                                    <p:animScale>
                                      <p:cBhvr>
                                        <p:cTn id="20" dur="145" decel="50000">
                                          <p:stCondLst>
                                            <p:cond delay="1605"/>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blinds(horizontal)">
                                      <p:cBhvr>
                                        <p:cTn id="25" dur="5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2</a:t>
            </a:r>
            <a:r>
              <a:rPr lang="en-US" baseline="30000" dirty="0">
                <a:latin typeface="Times New Roman"/>
                <a:cs typeface="Times New Roman"/>
              </a:rPr>
              <a:t>nd</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lvl="0" indent="0">
              <a:buClr>
                <a:srgbClr val="2C7C9F">
                  <a:lumMod val="60000"/>
                  <a:lumOff val="40000"/>
                </a:srgbClr>
              </a:buClr>
              <a:buNone/>
            </a:pPr>
            <a:r>
              <a:rPr lang="en-US" b="1" dirty="0" smtClean="0">
                <a:solidFill>
                  <a:prstClr val="black">
                    <a:lumMod val="65000"/>
                    <a:lumOff val="35000"/>
                  </a:prstClr>
                </a:solidFill>
              </a:rPr>
              <a:t>Characteristics of </a:t>
            </a:r>
            <a:r>
              <a:rPr lang="en-US" b="1" dirty="0">
                <a:solidFill>
                  <a:prstClr val="black">
                    <a:lumMod val="65000"/>
                    <a:lumOff val="35000"/>
                  </a:prstClr>
                </a:solidFill>
              </a:rPr>
              <a:t>the Epistle:</a:t>
            </a:r>
          </a:p>
          <a:p>
            <a:pPr marL="0" lvl="0" indent="0">
              <a:buClr>
                <a:srgbClr val="2C7C9F">
                  <a:lumMod val="60000"/>
                  <a:lumOff val="40000"/>
                </a:srgbClr>
              </a:buClr>
              <a:buNone/>
            </a:pPr>
            <a:r>
              <a:rPr lang="en-US" sz="2000" dirty="0">
                <a:solidFill>
                  <a:prstClr val="black">
                    <a:lumMod val="65000"/>
                    <a:lumOff val="35000"/>
                  </a:prstClr>
                </a:solidFill>
              </a:rPr>
              <a:t>1. The epistle is considered to be St. Peter’s farewell discourse, which makes its words more sound and effective towards the audience. He wrote down the points of his most concern as his final admonitions to the church before leaving to Heaven.</a:t>
            </a:r>
          </a:p>
          <a:p>
            <a:pPr marL="0" lvl="0" indent="0">
              <a:buClr>
                <a:srgbClr val="2C7C9F">
                  <a:lumMod val="60000"/>
                  <a:lumOff val="40000"/>
                </a:srgbClr>
              </a:buClr>
              <a:buNone/>
            </a:pPr>
            <a:r>
              <a:rPr lang="en-US" sz="2000" dirty="0">
                <a:solidFill>
                  <a:prstClr val="black">
                    <a:lumMod val="65000"/>
                    <a:lumOff val="35000"/>
                  </a:prstClr>
                </a:solidFill>
              </a:rPr>
              <a:t>2. St. Peter was mainly concerned to refute the heresies which were being spread by false teachers. Those heretics threw doubts in regards to the Lord’s second coming and they claimed the body to be evil, that it could have no enduring relation with the spirit. Hence, they would let the body sin as it wished, whereas worshipping God was a matter concerned with the spirit only.</a:t>
            </a:r>
          </a:p>
          <a:p>
            <a:pPr marL="0" lvl="0" indent="0">
              <a:buClr>
                <a:srgbClr val="2C7C9F">
                  <a:lumMod val="60000"/>
                  <a:lumOff val="40000"/>
                </a:srgbClr>
              </a:buClr>
              <a:buNone/>
            </a:pPr>
            <a:r>
              <a:rPr lang="en-US" sz="2000" dirty="0">
                <a:solidFill>
                  <a:prstClr val="black">
                    <a:lumMod val="65000"/>
                    <a:lumOff val="35000"/>
                  </a:prstClr>
                </a:solidFill>
              </a:rPr>
              <a:t>3. St. Peter made many references to the Old Testament, for he was the apostle of the circumcision, having the believing Jews as his primary audience</a:t>
            </a:r>
            <a:r>
              <a:rPr lang="en-US" sz="2000" dirty="0" smtClean="0">
                <a:solidFill>
                  <a:prstClr val="black">
                    <a:lumMod val="65000"/>
                    <a:lumOff val="35000"/>
                  </a:prstClr>
                </a:solidFill>
              </a:rPr>
              <a:t>:</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25612540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7">
                                          <p:stCondLst>
                                            <p:cond delay="0"/>
                                          </p:stCondLst>
                                        </p:cTn>
                                        <p:tgtEl>
                                          <p:spTgt spid="3">
                                            <p:txEl>
                                              <p:pRg st="0" end="0"/>
                                            </p:txEl>
                                          </p:spTgt>
                                        </p:tgtEl>
                                      </p:cBhvr>
                                    </p:animEffect>
                                    <p:anim calcmode="lin" valueType="num">
                                      <p:cBhvr>
                                        <p:cTn id="8"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3">
                                          <p:stCondLst>
                                            <p:cond delay="569"/>
                                          </p:stCondLst>
                                        </p:cTn>
                                        <p:tgtEl>
                                          <p:spTgt spid="3">
                                            <p:txEl>
                                              <p:pRg st="0" end="0"/>
                                            </p:txEl>
                                          </p:spTgt>
                                        </p:tgtEl>
                                      </p:cBhvr>
                                      <p:to x="100000" y="60000"/>
                                    </p:animScale>
                                    <p:animScale>
                                      <p:cBhvr>
                                        <p:cTn id="14" dur="145" decel="50000">
                                          <p:stCondLst>
                                            <p:cond delay="592"/>
                                          </p:stCondLst>
                                        </p:cTn>
                                        <p:tgtEl>
                                          <p:spTgt spid="3">
                                            <p:txEl>
                                              <p:pRg st="0" end="0"/>
                                            </p:txEl>
                                          </p:spTgt>
                                        </p:tgtEl>
                                      </p:cBhvr>
                                      <p:to x="100000" y="100000"/>
                                    </p:animScale>
                                    <p:animScale>
                                      <p:cBhvr>
                                        <p:cTn id="15" dur="23">
                                          <p:stCondLst>
                                            <p:cond delay="1148"/>
                                          </p:stCondLst>
                                        </p:cTn>
                                        <p:tgtEl>
                                          <p:spTgt spid="3">
                                            <p:txEl>
                                              <p:pRg st="0" end="0"/>
                                            </p:txEl>
                                          </p:spTgt>
                                        </p:tgtEl>
                                      </p:cBhvr>
                                      <p:to x="100000" y="80000"/>
                                    </p:animScale>
                                    <p:animScale>
                                      <p:cBhvr>
                                        <p:cTn id="16" dur="145" decel="50000">
                                          <p:stCondLst>
                                            <p:cond delay="1171"/>
                                          </p:stCondLst>
                                        </p:cTn>
                                        <p:tgtEl>
                                          <p:spTgt spid="3">
                                            <p:txEl>
                                              <p:pRg st="0" end="0"/>
                                            </p:txEl>
                                          </p:spTgt>
                                        </p:tgtEl>
                                      </p:cBhvr>
                                      <p:to x="100000" y="100000"/>
                                    </p:animScale>
                                    <p:animScale>
                                      <p:cBhvr>
                                        <p:cTn id="17" dur="23">
                                          <p:stCondLst>
                                            <p:cond delay="1437"/>
                                          </p:stCondLst>
                                        </p:cTn>
                                        <p:tgtEl>
                                          <p:spTgt spid="3">
                                            <p:txEl>
                                              <p:pRg st="0" end="0"/>
                                            </p:txEl>
                                          </p:spTgt>
                                        </p:tgtEl>
                                      </p:cBhvr>
                                      <p:to x="100000" y="90000"/>
                                    </p:animScale>
                                    <p:animScale>
                                      <p:cBhvr>
                                        <p:cTn id="18" dur="145" decel="50000">
                                          <p:stCondLst>
                                            <p:cond delay="1459"/>
                                          </p:stCondLst>
                                        </p:cTn>
                                        <p:tgtEl>
                                          <p:spTgt spid="3">
                                            <p:txEl>
                                              <p:pRg st="0" end="0"/>
                                            </p:txEl>
                                          </p:spTgt>
                                        </p:tgtEl>
                                      </p:cBhvr>
                                      <p:to x="100000" y="100000"/>
                                    </p:animScale>
                                    <p:animScale>
                                      <p:cBhvr>
                                        <p:cTn id="19" dur="23">
                                          <p:stCondLst>
                                            <p:cond delay="1582"/>
                                          </p:stCondLst>
                                        </p:cTn>
                                        <p:tgtEl>
                                          <p:spTgt spid="3">
                                            <p:txEl>
                                              <p:pRg st="0" end="0"/>
                                            </p:txEl>
                                          </p:spTgt>
                                        </p:tgtEl>
                                      </p:cBhvr>
                                      <p:to x="100000" y="95000"/>
                                    </p:animScale>
                                    <p:animScale>
                                      <p:cBhvr>
                                        <p:cTn id="20" dur="145" decel="50000">
                                          <p:stCondLst>
                                            <p:cond delay="1605"/>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blinds(horizontal)">
                                      <p:cBhvr>
                                        <p:cTn id="25" dur="5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2</a:t>
            </a:r>
            <a:r>
              <a:rPr lang="en-US" baseline="30000" dirty="0">
                <a:latin typeface="Times New Roman"/>
                <a:cs typeface="Times New Roman"/>
              </a:rPr>
              <a:t>nd</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“And did not spare the ancient world, but saved Noah, one of eight people, a preacher of righteousness, bringing in the flood on the world of the ungodly”															    </a:t>
            </a:r>
            <a:r>
              <a:rPr lang="en-US" sz="2000" dirty="0" smtClean="0"/>
              <a:t>     </a:t>
            </a:r>
            <a:r>
              <a:rPr lang="en-US" sz="2000" dirty="0"/>
              <a:t> </a:t>
            </a:r>
            <a:r>
              <a:rPr lang="en-US" sz="2000" dirty="0" smtClean="0"/>
              <a:t>(</a:t>
            </a:r>
            <a:r>
              <a:rPr lang="en-US" sz="2000" dirty="0"/>
              <a:t>2 Peter 2:5)</a:t>
            </a:r>
          </a:p>
          <a:p>
            <a:pPr marL="0" indent="0">
              <a:buNone/>
            </a:pPr>
            <a:r>
              <a:rPr lang="en-US" sz="2000" dirty="0"/>
              <a:t>“So He destroyed all living things which were on the face of the ground: both man and cattle, creeping thing and bird of the air. They were destroyed from the earth. Only Noah and those who were with him in the ark remained alive”														    </a:t>
            </a:r>
            <a:r>
              <a:rPr lang="en-US" sz="2000" dirty="0" smtClean="0"/>
              <a:t>   (</a:t>
            </a:r>
            <a:r>
              <a:rPr lang="en-US" sz="2000" dirty="0"/>
              <a:t>Genesis 7:23)</a:t>
            </a:r>
          </a:p>
          <a:p>
            <a:pPr marL="0" indent="0">
              <a:buNone/>
            </a:pPr>
            <a:r>
              <a:rPr lang="en-US" sz="2000" dirty="0"/>
              <a:t>4. St. Peter made a mention of St. Paul and his epistles partly to show their agreement and consent in doctrine; and partly to recommend him to the Jews, to whom he writes; as also to set us an example to speak well of one another, both as ministers and private believers</a:t>
            </a:r>
            <a:r>
              <a:rPr lang="en-US" sz="2000" dirty="0" smtClean="0"/>
              <a:t>:</a:t>
            </a:r>
            <a:endParaRPr lang="en-US" sz="2000" dirty="0"/>
          </a:p>
        </p:txBody>
      </p:sp>
    </p:spTree>
    <p:extLst>
      <p:ext uri="{BB962C8B-B14F-4D97-AF65-F5344CB8AC3E}">
        <p14:creationId xmlns:p14="http://schemas.microsoft.com/office/powerpoint/2010/main" val="25612540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2</a:t>
            </a:r>
            <a:r>
              <a:rPr lang="en-US" baseline="30000" dirty="0">
                <a:latin typeface="Times New Roman"/>
                <a:cs typeface="Times New Roman"/>
              </a:rPr>
              <a:t>nd</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“And consider that the longsuffering of our Lord is salvation—as also our beloved brother Paul, according to the wisdom given to him, has written to you, as also in all his epistles, speaking in them of these things, in which are some things hard to understand, which untaught and unstable people twist to their own destruction, as they do also the rest of the Scriptures”															</a:t>
            </a:r>
            <a:r>
              <a:rPr lang="en-US" sz="2000" dirty="0" smtClean="0"/>
              <a:t>   (</a:t>
            </a:r>
            <a:r>
              <a:rPr lang="en-US" sz="2000" dirty="0"/>
              <a:t>2 Peter 3:15-16)</a:t>
            </a:r>
          </a:p>
          <a:p>
            <a:pPr marL="0" indent="0">
              <a:buNone/>
            </a:pPr>
            <a:r>
              <a:rPr lang="en-US" sz="2000" dirty="0"/>
              <a:t>“Or do you despise the riches of His goodness, forbearance, and longsuffering, not knowing that the goodness of God leads you to repentance?”						 									    </a:t>
            </a:r>
            <a:r>
              <a:rPr lang="en-US" sz="2000" dirty="0" smtClean="0"/>
              <a:t>    (</a:t>
            </a:r>
            <a:r>
              <a:rPr lang="en-US" sz="2000" dirty="0"/>
              <a:t>Romans 2:4)</a:t>
            </a:r>
          </a:p>
          <a:p>
            <a:pPr marL="0" indent="0">
              <a:buNone/>
            </a:pPr>
            <a:r>
              <a:rPr lang="en-US" sz="2000" dirty="0"/>
              <a:t>5. There is a great resemblance between this epistle, especially its second chapter, and that of St. Jude. This similarity is not only in the meaning and the goal, but also in style and wording. This resulted in different… </a:t>
            </a:r>
          </a:p>
        </p:txBody>
      </p:sp>
    </p:spTree>
    <p:extLst>
      <p:ext uri="{BB962C8B-B14F-4D97-AF65-F5344CB8AC3E}">
        <p14:creationId xmlns:p14="http://schemas.microsoft.com/office/powerpoint/2010/main" val="25612540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2</a:t>
            </a:r>
            <a:r>
              <a:rPr lang="en-US" baseline="30000" dirty="0">
                <a:latin typeface="Times New Roman"/>
                <a:cs typeface="Times New Roman"/>
              </a:rPr>
              <a:t>nd</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assumptions made by the scholars:</a:t>
            </a:r>
          </a:p>
          <a:p>
            <a:pPr marL="0" indent="0">
              <a:buNone/>
            </a:pPr>
            <a:r>
              <a:rPr lang="en-US" sz="2000" dirty="0"/>
              <a:t>a) One of the two apostles quoted from the other:</a:t>
            </a:r>
          </a:p>
          <a:p>
            <a:pPr marL="0" indent="0">
              <a:buNone/>
            </a:pPr>
            <a:r>
              <a:rPr lang="en-US" sz="2000" dirty="0"/>
              <a:t>- However, this assumption is weak. What is more acceptable is that as they were both disciples of Lord Jesus and their source and inspiration was one, Who is the Holy Spirit, and having fellowship together and probably met and discussed what had come upon the church of heresies and false teachings. Hence, the two apostles unified their opinions and decisions.</a:t>
            </a:r>
          </a:p>
          <a:p>
            <a:pPr marL="0" indent="0">
              <a:buNone/>
            </a:pPr>
            <a:r>
              <a:rPr lang="en-US" sz="2000" dirty="0"/>
              <a:t>b) The epistle of St. Peter preceded and the epistle of St. Jude carried many points that came clarifying what had been mentioned in St. Peter’s:</a:t>
            </a:r>
          </a:p>
          <a:p>
            <a:pPr marL="0" indent="0">
              <a:buNone/>
            </a:pPr>
            <a:r>
              <a:rPr lang="en-US" sz="2000" dirty="0"/>
              <a:t>- St. Jude mentioned that the apostles prophesized about those events, and probably he meant St. Peter among those, referring to what he… </a:t>
            </a:r>
          </a:p>
        </p:txBody>
      </p:sp>
    </p:spTree>
    <p:extLst>
      <p:ext uri="{BB962C8B-B14F-4D97-AF65-F5344CB8AC3E}">
        <p14:creationId xmlns:p14="http://schemas.microsoft.com/office/powerpoint/2010/main" val="25612540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2</a:t>
            </a:r>
            <a:r>
              <a:rPr lang="en-US" baseline="30000" dirty="0">
                <a:latin typeface="Times New Roman"/>
                <a:cs typeface="Times New Roman"/>
              </a:rPr>
              <a:t>nd</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wrote in his 2</a:t>
            </a:r>
            <a:r>
              <a:rPr lang="en-US" sz="2000" baseline="30000" dirty="0"/>
              <a:t>nd</a:t>
            </a:r>
            <a:r>
              <a:rPr lang="en-US" sz="2000" dirty="0"/>
              <a:t> </a:t>
            </a:r>
            <a:r>
              <a:rPr lang="en-US" sz="2000" dirty="0" smtClean="0"/>
              <a:t>epistle:</a:t>
            </a:r>
          </a:p>
          <a:p>
            <a:pPr marL="0" indent="0">
              <a:buNone/>
            </a:pPr>
            <a:r>
              <a:rPr lang="en-US" sz="2000" dirty="0" smtClean="0"/>
              <a:t>“</a:t>
            </a:r>
            <a:r>
              <a:rPr lang="en-US" sz="2000" dirty="0"/>
              <a:t>T</a:t>
            </a:r>
            <a:r>
              <a:rPr lang="en-US" sz="2000" dirty="0" smtClean="0"/>
              <a:t>hat </a:t>
            </a:r>
            <a:r>
              <a:rPr lang="en-US" sz="2000" dirty="0"/>
              <a:t>you may be mindful of the words which were spoken before by the holy prophets, and of the commandment of us, the apostles of the Lord and Savior</a:t>
            </a:r>
            <a:r>
              <a:rPr lang="en-US" sz="2000" dirty="0" smtClean="0"/>
              <a:t>, knowing </a:t>
            </a:r>
            <a:r>
              <a:rPr lang="en-US" sz="2000" dirty="0"/>
              <a:t>this first: that scoffers will come in the last days, walking according to their own </a:t>
            </a:r>
            <a:r>
              <a:rPr lang="en-US" sz="2000" dirty="0" smtClean="0"/>
              <a:t>lusts”												       (2 Peter 3:2-3)</a:t>
            </a:r>
          </a:p>
          <a:p>
            <a:pPr marL="0" indent="0">
              <a:buNone/>
            </a:pPr>
            <a:r>
              <a:rPr lang="en-US" sz="2000" dirty="0" smtClean="0"/>
              <a:t>“But you, beloved, remember the words which were spoken before by the apostles of our Lord Jesus Christ: how they told you that there would be mockers in the last time who would walk according to their own ungodly lusts”																      (Jude 1:17-18)</a:t>
            </a:r>
          </a:p>
          <a:p>
            <a:pPr marL="0" indent="0">
              <a:buNone/>
            </a:pPr>
            <a:r>
              <a:rPr lang="en-US" sz="2000" dirty="0"/>
              <a:t>- Therefore, St. Peter had been prophesizing about things that were to happen in the future, whereas St. Jude declared them as facts that </a:t>
            </a:r>
            <a:r>
              <a:rPr lang="en-US" sz="2000" dirty="0" smtClean="0"/>
              <a:t>were already occurring:</a:t>
            </a:r>
            <a:endParaRPr lang="en-CA" sz="2000" dirty="0" smtClean="0"/>
          </a:p>
        </p:txBody>
      </p:sp>
    </p:spTree>
    <p:extLst>
      <p:ext uri="{BB962C8B-B14F-4D97-AF65-F5344CB8AC3E}">
        <p14:creationId xmlns:p14="http://schemas.microsoft.com/office/powerpoint/2010/main" val="253858666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3074</TotalTime>
  <Words>1047</Words>
  <Application>Microsoft Macintosh PowerPoint</Application>
  <PresentationFormat>On-screen Show (4:3)</PresentationFormat>
  <Paragraphs>113</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Breeze</vt:lpstr>
      <vt:lpstr>The Second Epistle of  St. Peter</vt:lpstr>
      <vt:lpstr>The 2nd Epistle of St. Peter</vt:lpstr>
      <vt:lpstr>The 2nd Epistle of St. Peter</vt:lpstr>
      <vt:lpstr>The 2nd Epistle of St. Peter</vt:lpstr>
      <vt:lpstr>The 2nd Epistle of St. Peter</vt:lpstr>
      <vt:lpstr>The 2nd Epistle of St. Peter</vt:lpstr>
      <vt:lpstr>The 2nd Epistle of St. Peter</vt:lpstr>
      <vt:lpstr>The 2nd Epistle of St. Peter</vt:lpstr>
      <vt:lpstr>The 2nd Epistle of St. Peter</vt:lpstr>
      <vt:lpstr>The 2nd Epistle of St. Peter</vt:lpstr>
      <vt:lpstr>The 2nd Epistle of St. Peter</vt:lpstr>
      <vt:lpstr>The 2nd Epistle of St. Peter</vt:lpstr>
      <vt:lpstr>The 2nd Epistle of St. Peter</vt:lpstr>
      <vt:lpstr>The 2nd Epistle of St. Peter</vt:lpstr>
      <vt:lpstr>The 2nd Epistle of St. Peter</vt:lpstr>
      <vt:lpstr>The 2nd Epistle of St. Peter</vt:lpstr>
      <vt:lpstr>The 2nd Epistle of St. Peter</vt:lpstr>
      <vt:lpstr>The 2nd Epistle of St. Peter</vt:lpstr>
      <vt:lpstr>The 2nd Epistle of St. Peter</vt:lpstr>
      <vt:lpstr>The 2nd Epistle of St. Peter</vt:lpstr>
      <vt:lpstr>The 2nd Epistle of St. Peter</vt:lpstr>
      <vt:lpstr>The 2nd Epistle of St. Peter</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First Epistle of  St. Peter</dc:title>
  <dc:creator>Amir</dc:creator>
  <cp:lastModifiedBy>Amir</cp:lastModifiedBy>
  <cp:revision>139</cp:revision>
  <dcterms:created xsi:type="dcterms:W3CDTF">2013-12-18T23:44:21Z</dcterms:created>
  <dcterms:modified xsi:type="dcterms:W3CDTF">2017-06-10T22:05:46Z</dcterms:modified>
</cp:coreProperties>
</file>