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76" r:id="rId3"/>
    <p:sldId id="277" r:id="rId4"/>
    <p:sldId id="278" r:id="rId5"/>
    <p:sldId id="279" r:id="rId6"/>
    <p:sldId id="280" r:id="rId7"/>
    <p:sldId id="281" r:id="rId8"/>
    <p:sldId id="282" r:id="rId9"/>
    <p:sldId id="283" r:id="rId10"/>
    <p:sldId id="284" r:id="rId11"/>
    <p:sldId id="285" r:id="rId12"/>
    <p:sldId id="28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2615"/>
  </p:normalViewPr>
  <p:slideViewPr>
    <p:cSldViewPr snapToGrid="0" snapToObjects="1">
      <p:cViewPr varScale="1">
        <p:scale>
          <a:sx n="119" d="100"/>
          <a:sy n="119" d="100"/>
        </p:scale>
        <p:origin x="200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3/21/21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3/21/21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3/21/21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3/21/21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3/21/21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3/21/21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dirty="0">
                <a:solidFill>
                  <a:srgbClr val="2C7C9F"/>
                </a:solidFill>
                <a:latin typeface="Times New Roman"/>
                <a:cs typeface="Times New Roman"/>
              </a:rPr>
              <a:t>The Third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John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621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Salutation:</a:t>
            </a:r>
            <a:r>
              <a:rPr lang="en-US" sz="2200" dirty="0">
                <a:solidFill>
                  <a:prstClr val="black">
                    <a:lumMod val="65000"/>
                    <a:lumOff val="35000"/>
                  </a:prstClr>
                </a:solidFill>
              </a:rPr>
              <a:t> (vv. 1)</a:t>
            </a:r>
          </a:p>
          <a:p>
            <a:pPr marL="0" lvl="0" indent="0">
              <a:buClr>
                <a:srgbClr val="2C7C9F">
                  <a:lumMod val="60000"/>
                  <a:lumOff val="40000"/>
                </a:srgbClr>
              </a:buClr>
              <a:buNone/>
            </a:pPr>
            <a:r>
              <a:rPr lang="en-US" sz="2000" dirty="0">
                <a:solidFill>
                  <a:prstClr val="black">
                    <a:lumMod val="65000"/>
                    <a:lumOff val="35000"/>
                  </a:prstClr>
                </a:solidFill>
              </a:rPr>
              <a:t>“Whom I love in truth”													                      (3 John 1:1)</a:t>
            </a: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Confirmation of Gaius:</a:t>
            </a:r>
            <a:r>
              <a:rPr lang="en-US" sz="2200" dirty="0">
                <a:solidFill>
                  <a:prstClr val="black">
                    <a:lumMod val="65000"/>
                    <a:lumOff val="35000"/>
                  </a:prstClr>
                </a:solidFill>
              </a:rPr>
              <a:t> (vv. 2-8)</a:t>
            </a:r>
          </a:p>
          <a:p>
            <a:pPr marL="0" indent="0">
              <a:buClr>
                <a:srgbClr val="2C7C9F">
                  <a:lumMod val="60000"/>
                  <a:lumOff val="40000"/>
                </a:srgbClr>
              </a:buClr>
              <a:buNone/>
            </a:pPr>
            <a:r>
              <a:rPr lang="en-US" sz="2000" i="1" dirty="0"/>
              <a:t>1. Rejoicing Over Gaius:</a:t>
            </a:r>
          </a:p>
          <a:p>
            <a:pPr marL="0" indent="0">
              <a:buClr>
                <a:srgbClr val="2C7C9F">
                  <a:lumMod val="60000"/>
                  <a:lumOff val="40000"/>
                </a:srgbClr>
              </a:buClr>
              <a:buNone/>
            </a:pPr>
            <a:r>
              <a:rPr lang="en-US" sz="2000" dirty="0"/>
              <a:t>“For I rejoiced greatly when brethren came and testified of the truth that is in you, just as you walk in the truth”											          (3 John 1:3)</a:t>
            </a:r>
          </a:p>
          <a:p>
            <a:pPr marL="0" lvl="0" indent="0">
              <a:buClr>
                <a:srgbClr val="2C7C9F">
                  <a:lumMod val="60000"/>
                  <a:lumOff val="40000"/>
                </a:srgbClr>
              </a:buClr>
              <a:buNone/>
            </a:pPr>
            <a:r>
              <a:rPr lang="en-US" sz="2000" i="1" dirty="0">
                <a:solidFill>
                  <a:prstClr val="black">
                    <a:lumMod val="65000"/>
                    <a:lumOff val="35000"/>
                  </a:prstClr>
                </a:solidFill>
              </a:rPr>
              <a:t>2. Commending and Encouraging Gaius in His Hospitality:</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“If you send them forward on their journey in a manner worthy of God, you will do well, because they went forth for His name’s sake, taking nothing from the Gentiles”													       (3 John 1:6-7)</a:t>
            </a:r>
            <a:endParaRPr lang="en-US" sz="2200" dirty="0">
              <a:solidFill>
                <a:prstClr val="black">
                  <a:lumMod val="65000"/>
                  <a:lumOff val="35000"/>
                </a:prstClr>
              </a:solidFill>
            </a:endParaRPr>
          </a:p>
          <a:p>
            <a:pPr mar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The Condemnation of </a:t>
            </a:r>
            <a:r>
              <a:rPr lang="en-US" sz="2200" u="sng" dirty="0" err="1">
                <a:solidFill>
                  <a:prstClr val="black">
                    <a:lumMod val="65000"/>
                    <a:lumOff val="35000"/>
                  </a:prstClr>
                </a:solidFill>
              </a:rPr>
              <a:t>Diotrephes</a:t>
            </a:r>
            <a:r>
              <a:rPr lang="en-US" sz="2200" u="sng" dirty="0">
                <a:solidFill>
                  <a:prstClr val="black">
                    <a:lumMod val="65000"/>
                    <a:lumOff val="35000"/>
                  </a:prstClr>
                </a:solidFill>
              </a:rPr>
              <a:t>:</a:t>
            </a:r>
            <a:r>
              <a:rPr lang="en-US" sz="2200" dirty="0">
                <a:solidFill>
                  <a:prstClr val="black">
                    <a:lumMod val="65000"/>
                    <a:lumOff val="35000"/>
                  </a:prstClr>
                </a:solidFill>
              </a:rPr>
              <a:t> (vv. 9-11)</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“I wrote to the church, but </a:t>
            </a:r>
            <a:r>
              <a:rPr lang="en-US" sz="2000" dirty="0" err="1">
                <a:solidFill>
                  <a:prstClr val="black">
                    <a:lumMod val="65000"/>
                    <a:lumOff val="35000"/>
                  </a:prstClr>
                </a:solidFill>
              </a:rPr>
              <a:t>Diotrephes</a:t>
            </a:r>
            <a:r>
              <a:rPr lang="en-US" sz="2000" dirty="0">
                <a:solidFill>
                  <a:prstClr val="black">
                    <a:lumMod val="65000"/>
                    <a:lumOff val="35000"/>
                  </a:prstClr>
                </a:solidFill>
              </a:rPr>
              <a:t>, who loves to have the preeminence among them, does not receive us”												          (3 John 1:9)</a:t>
            </a:r>
          </a:p>
          <a:p>
            <a:pPr marL="0" indent="0">
              <a:buClr>
                <a:srgbClr val="2C7C9F">
                  <a:lumMod val="60000"/>
                  <a:lumOff val="40000"/>
                </a:srgbClr>
              </a:buClr>
              <a:buNone/>
            </a:pPr>
            <a:r>
              <a:rPr lang="en-US" sz="2000" dirty="0">
                <a:solidFill>
                  <a:prstClr val="black">
                    <a:lumMod val="65000"/>
                    <a:lumOff val="35000"/>
                  </a:prstClr>
                </a:solidFill>
              </a:rPr>
              <a:t>“And not content with that, he himself does not receive the brethren, and forbids those who wish to, putting them out of the church”									        (3 John 1:10)</a:t>
            </a:r>
          </a:p>
          <a:p>
            <a:pPr mar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The Commendation of Demetrius:</a:t>
            </a:r>
            <a:r>
              <a:rPr lang="en-US" sz="2200" dirty="0">
                <a:solidFill>
                  <a:prstClr val="black">
                    <a:lumMod val="65000"/>
                    <a:lumOff val="35000"/>
                  </a:prstClr>
                </a:solidFill>
              </a:rPr>
              <a:t> (v. 12)</a:t>
            </a:r>
            <a:endParaRPr lang="en-US" sz="2200" dirty="0"/>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t>“Demetrius has a good testimony from all, and from the truth itself. And we also bear witness, and you know that our testimony is true”								        (3 John 1:12)</a:t>
            </a:r>
          </a:p>
          <a:p>
            <a:pPr marL="0" indent="0">
              <a:buClr>
                <a:srgbClr val="2C7C9F">
                  <a:lumMod val="60000"/>
                  <a:lumOff val="40000"/>
                </a:srgbClr>
              </a:buClr>
              <a:buNone/>
            </a:pPr>
            <a:r>
              <a:rPr lang="en-US" sz="2200" dirty="0">
                <a:solidFill>
                  <a:prstClr val="black">
                    <a:lumMod val="65000"/>
                    <a:lumOff val="35000"/>
                  </a:prstClr>
                </a:solidFill>
              </a:rPr>
              <a:t>V. </a:t>
            </a:r>
            <a:r>
              <a:rPr lang="en-US" sz="2200" u="sng" dirty="0">
                <a:solidFill>
                  <a:prstClr val="black">
                    <a:lumMod val="65000"/>
                    <a:lumOff val="35000"/>
                  </a:prstClr>
                </a:solidFill>
              </a:rPr>
              <a:t>Farewell Greeting:</a:t>
            </a:r>
            <a:r>
              <a:rPr lang="en-US" sz="2200" dirty="0">
                <a:solidFill>
                  <a:prstClr val="black">
                    <a:lumMod val="65000"/>
                    <a:lumOff val="35000"/>
                  </a:prstClr>
                </a:solidFill>
              </a:rPr>
              <a:t> (vv. 13-14)</a:t>
            </a:r>
            <a:endParaRPr lang="en-US" sz="2200" dirty="0"/>
          </a:p>
          <a:p>
            <a:pPr marL="0" indent="0">
              <a:buClr>
                <a:srgbClr val="2C7C9F">
                  <a:lumMod val="60000"/>
                  <a:lumOff val="40000"/>
                </a:srgbClr>
              </a:buClr>
              <a:buNone/>
            </a:pPr>
            <a:r>
              <a:rPr lang="en-US" sz="2000" dirty="0"/>
              <a:t>“Peace to you. Our friends greet you. Greet the friends by name”								        (3 John 1:14)</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St. John the Beloved is the author. </a:t>
            </a:r>
          </a:p>
          <a:p>
            <a:pPr marL="0" lvl="0" indent="0">
              <a:buClr>
                <a:srgbClr val="2C7C9F">
                  <a:lumMod val="60000"/>
                  <a:lumOff val="40000"/>
                </a:srgbClr>
              </a:buClr>
              <a:buNone/>
            </a:pPr>
            <a:r>
              <a:rPr lang="en-US" sz="2000" dirty="0">
                <a:solidFill>
                  <a:prstClr val="black">
                    <a:lumMod val="65000"/>
                    <a:lumOff val="35000"/>
                  </a:prstClr>
                </a:solidFill>
              </a:rPr>
              <a:t>+ He did not recite his name out of his humbleness, and introduced himself as ‘The Elder,’ in the same way he opened his 2</a:t>
            </a:r>
            <a:r>
              <a:rPr lang="en-US" sz="2000" baseline="30000" dirty="0">
                <a:solidFill>
                  <a:prstClr val="black">
                    <a:lumMod val="65000"/>
                    <a:lumOff val="35000"/>
                  </a:prstClr>
                </a:solidFill>
              </a:rPr>
              <a:t>nd</a:t>
            </a:r>
            <a:r>
              <a:rPr lang="en-US" sz="2000" dirty="0">
                <a:solidFill>
                  <a:prstClr val="black">
                    <a:lumMod val="65000"/>
                    <a:lumOff val="35000"/>
                  </a:prstClr>
                </a:solidFill>
              </a:rPr>
              <a:t> epistle. The word in its Greek original is believed to be translated, ‘Presbyter’, meaning a priest or a bishop, who could be of an old age.</a:t>
            </a:r>
          </a:p>
          <a:p>
            <a:pPr marL="0" lvl="0" indent="0">
              <a:buClr>
                <a:srgbClr val="2C7C9F">
                  <a:lumMod val="60000"/>
                  <a:lumOff val="40000"/>
                </a:srgbClr>
              </a:buClr>
              <a:buNone/>
            </a:pPr>
            <a:r>
              <a:rPr lang="en-US" sz="2000" dirty="0">
                <a:solidFill>
                  <a:prstClr val="black">
                    <a:lumMod val="65000"/>
                    <a:lumOff val="35000"/>
                  </a:prstClr>
                </a:solidFill>
              </a:rPr>
              <a:t>“The Elder,”													  	                      (3 John 1:1)</a:t>
            </a:r>
          </a:p>
          <a:p>
            <a:pPr marL="0" lvl="0" indent="0">
              <a:buClr>
                <a:srgbClr val="2C7C9F">
                  <a:lumMod val="60000"/>
                  <a:lumOff val="40000"/>
                </a:srgbClr>
              </a:buClr>
              <a:buNone/>
            </a:pPr>
            <a:r>
              <a:rPr lang="en-US" b="1" dirty="0">
                <a:solidFill>
                  <a:prstClr val="black">
                    <a:lumMod val="65000"/>
                    <a:lumOff val="35000"/>
                  </a:prstClr>
                </a:solidFill>
              </a:rPr>
              <a:t>Recipient:</a:t>
            </a:r>
          </a:p>
          <a:p>
            <a:pPr marL="0" lvl="0" indent="0">
              <a:buClr>
                <a:srgbClr val="2C7C9F">
                  <a:lumMod val="60000"/>
                  <a:lumOff val="40000"/>
                </a:srgbClr>
              </a:buClr>
              <a:buNone/>
            </a:pPr>
            <a:r>
              <a:rPr lang="en-US" sz="2000" dirty="0">
                <a:solidFill>
                  <a:prstClr val="black">
                    <a:lumMod val="65000"/>
                    <a:lumOff val="35000"/>
                  </a:prstClr>
                </a:solidFill>
              </a:rPr>
              <a:t>+ The epistle was addressed to ‘Gaius’. This is the Greek form of the Latin name ‘Caius’, which means ‘Happy’:</a:t>
            </a:r>
          </a:p>
        </p:txBody>
      </p:sp>
    </p:spTree>
    <p:extLst>
      <p:ext uri="{BB962C8B-B14F-4D97-AF65-F5344CB8AC3E}">
        <p14:creationId xmlns:p14="http://schemas.microsoft.com/office/powerpoint/2010/main" val="137129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wipe(down)">
                                      <p:cBhvr>
                                        <p:cTn id="48" dur="507">
                                          <p:stCondLst>
                                            <p:cond delay="0"/>
                                          </p:stCondLst>
                                        </p:cTn>
                                        <p:tgtEl>
                                          <p:spTgt spid="3">
                                            <p:txEl>
                                              <p:pRg st="4" end="4"/>
                                            </p:txEl>
                                          </p:spTgt>
                                        </p:tgtEl>
                                      </p:cBhvr>
                                    </p:animEffect>
                                    <p:anim calcmode="lin" valueType="num">
                                      <p:cBhvr>
                                        <p:cTn id="49" dur="1594"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0" dur="581"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1" dur="581" tmFilter="0, 0; 0.125,0.2665; 0.25,0.4; 0.375,0.465; 0.5,0.5;  0.625,0.535; 0.75,0.6; 0.875,0.7335; 1,1">
                                          <p:stCondLst>
                                            <p:cond delay="581"/>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2" dur="290" tmFilter="0, 0; 0.125,0.2665; 0.25,0.4; 0.375,0.465; 0.5,0.5;  0.625,0.535; 0.75,0.6; 0.875,0.7335; 1,1">
                                          <p:stCondLst>
                                            <p:cond delay="1159"/>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3" dur="144" tmFilter="0, 0; 0.125,0.2665; 0.25,0.4; 0.375,0.465; 0.5,0.5;  0.625,0.535; 0.75,0.6; 0.875,0.7335; 1,1">
                                          <p:stCondLst>
                                            <p:cond delay="1449"/>
                                          </p:stCondLst>
                                        </p:cTn>
                                        <p:tgtEl>
                                          <p:spTgt spid="3">
                                            <p:txEl>
                                              <p:pRg st="4" end="4"/>
                                            </p:txEl>
                                          </p:spTgt>
                                        </p:tgtEl>
                                        <p:attrNameLst>
                                          <p:attrName>ppt_y</p:attrName>
                                        </p:attrNameLst>
                                      </p:cBhvr>
                                      <p:tavLst>
                                        <p:tav tm="0" fmla="#ppt_y-sin(pi*$)/81">
                                          <p:val>
                                            <p:fltVal val="0"/>
                                          </p:val>
                                        </p:tav>
                                        <p:tav tm="100000">
                                          <p:val>
                                            <p:fltVal val="1"/>
                                          </p:val>
                                        </p:tav>
                                      </p:tavLst>
                                    </p:anim>
                                    <p:animScale>
                                      <p:cBhvr>
                                        <p:cTn id="54" dur="23">
                                          <p:stCondLst>
                                            <p:cond delay="569"/>
                                          </p:stCondLst>
                                        </p:cTn>
                                        <p:tgtEl>
                                          <p:spTgt spid="3">
                                            <p:txEl>
                                              <p:pRg st="4" end="4"/>
                                            </p:txEl>
                                          </p:spTgt>
                                        </p:tgtEl>
                                      </p:cBhvr>
                                      <p:to x="100000" y="60000"/>
                                    </p:animScale>
                                    <p:animScale>
                                      <p:cBhvr>
                                        <p:cTn id="55" dur="145" decel="50000">
                                          <p:stCondLst>
                                            <p:cond delay="592"/>
                                          </p:stCondLst>
                                        </p:cTn>
                                        <p:tgtEl>
                                          <p:spTgt spid="3">
                                            <p:txEl>
                                              <p:pRg st="4" end="4"/>
                                            </p:txEl>
                                          </p:spTgt>
                                        </p:tgtEl>
                                      </p:cBhvr>
                                      <p:to x="100000" y="100000"/>
                                    </p:animScale>
                                    <p:animScale>
                                      <p:cBhvr>
                                        <p:cTn id="56" dur="23">
                                          <p:stCondLst>
                                            <p:cond delay="1148"/>
                                          </p:stCondLst>
                                        </p:cTn>
                                        <p:tgtEl>
                                          <p:spTgt spid="3">
                                            <p:txEl>
                                              <p:pRg st="4" end="4"/>
                                            </p:txEl>
                                          </p:spTgt>
                                        </p:tgtEl>
                                      </p:cBhvr>
                                      <p:to x="100000" y="80000"/>
                                    </p:animScale>
                                    <p:animScale>
                                      <p:cBhvr>
                                        <p:cTn id="57" dur="145" decel="50000">
                                          <p:stCondLst>
                                            <p:cond delay="1171"/>
                                          </p:stCondLst>
                                        </p:cTn>
                                        <p:tgtEl>
                                          <p:spTgt spid="3">
                                            <p:txEl>
                                              <p:pRg st="4" end="4"/>
                                            </p:txEl>
                                          </p:spTgt>
                                        </p:tgtEl>
                                      </p:cBhvr>
                                      <p:to x="100000" y="100000"/>
                                    </p:animScale>
                                    <p:animScale>
                                      <p:cBhvr>
                                        <p:cTn id="58" dur="23">
                                          <p:stCondLst>
                                            <p:cond delay="1437"/>
                                          </p:stCondLst>
                                        </p:cTn>
                                        <p:tgtEl>
                                          <p:spTgt spid="3">
                                            <p:txEl>
                                              <p:pRg st="4" end="4"/>
                                            </p:txEl>
                                          </p:spTgt>
                                        </p:tgtEl>
                                      </p:cBhvr>
                                      <p:to x="100000" y="90000"/>
                                    </p:animScale>
                                    <p:animScale>
                                      <p:cBhvr>
                                        <p:cTn id="59" dur="145" decel="50000">
                                          <p:stCondLst>
                                            <p:cond delay="1459"/>
                                          </p:stCondLst>
                                        </p:cTn>
                                        <p:tgtEl>
                                          <p:spTgt spid="3">
                                            <p:txEl>
                                              <p:pRg st="4" end="4"/>
                                            </p:txEl>
                                          </p:spTgt>
                                        </p:tgtEl>
                                      </p:cBhvr>
                                      <p:to x="100000" y="100000"/>
                                    </p:animScale>
                                    <p:animScale>
                                      <p:cBhvr>
                                        <p:cTn id="60" dur="23">
                                          <p:stCondLst>
                                            <p:cond delay="1582"/>
                                          </p:stCondLst>
                                        </p:cTn>
                                        <p:tgtEl>
                                          <p:spTgt spid="3">
                                            <p:txEl>
                                              <p:pRg st="4" end="4"/>
                                            </p:txEl>
                                          </p:spTgt>
                                        </p:tgtEl>
                                      </p:cBhvr>
                                      <p:to x="100000" y="95000"/>
                                    </p:animScale>
                                    <p:animScale>
                                      <p:cBhvr>
                                        <p:cTn id="61" dur="145" decel="50000">
                                          <p:stCondLst>
                                            <p:cond delay="1605"/>
                                          </p:stCondLst>
                                        </p:cTn>
                                        <p:tgtEl>
                                          <p:spTgt spid="3">
                                            <p:txEl>
                                              <p:pRg st="4" end="4"/>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linds(horizont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“To the beloved Gaius”													                      (3 john 1:1)</a:t>
            </a:r>
          </a:p>
          <a:p>
            <a:pPr marL="0" indent="0">
              <a:buNone/>
            </a:pPr>
            <a:r>
              <a:rPr lang="en-US" sz="2000" dirty="0"/>
              <a:t>+ ‘Gaius’ was a common Roman name, and it appears 5 times in the New Testament. The name is mentioned twice in the book of Acts, and twice in the epistles of St. Paul, in addition to here in this epistle. Out of these were Gaius of </a:t>
            </a:r>
            <a:r>
              <a:rPr lang="en-US" sz="2000" dirty="0" err="1"/>
              <a:t>Derbe</a:t>
            </a:r>
            <a:r>
              <a:rPr lang="en-US" sz="2000" dirty="0"/>
              <a:t>, Gaius the Macedonian and Gaius the Corinthian, whom St. Paul baptized and who was St. Paul’s host in Corinth. Some claim Gaius of Corinth to be the addressee of this epistle, but this is not confirmed:</a:t>
            </a:r>
          </a:p>
          <a:p>
            <a:pPr marL="0" indent="0">
              <a:buNone/>
            </a:pPr>
            <a:r>
              <a:rPr lang="en-US" sz="2000" dirty="0"/>
              <a:t>“I thank God that I baptized none of you except </a:t>
            </a:r>
            <a:r>
              <a:rPr lang="en-US" sz="2000" dirty="0" err="1"/>
              <a:t>Crispus</a:t>
            </a:r>
            <a:r>
              <a:rPr lang="en-US" sz="2000" dirty="0"/>
              <a:t> and Gaius”							          (1 Corinthians 1:14)</a:t>
            </a:r>
          </a:p>
          <a:p>
            <a:pPr marL="0" indent="0">
              <a:buNone/>
            </a:pPr>
            <a:r>
              <a:rPr lang="en-US" sz="2000" dirty="0"/>
              <a:t>“Gaius, my host and the host of the whole church, greets you”							                (Romans 16:23)</a:t>
            </a:r>
          </a:p>
        </p:txBody>
      </p:sp>
    </p:spTree>
    <p:extLst>
      <p:ext uri="{BB962C8B-B14F-4D97-AF65-F5344CB8AC3E}">
        <p14:creationId xmlns:p14="http://schemas.microsoft.com/office/powerpoint/2010/main" val="2246691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 Gaius was a rich man, and was known of his hospitality, especially towards the ministers of the word. Those were sent by the Church to preach everywhere and they were generally poor and could not afford accommodation in hotels, in addition to the bad reputation of these hotels, being used as places for sin.</a:t>
            </a:r>
          </a:p>
          <a:p>
            <a:pPr marL="0" lvl="0" indent="0">
              <a:buClr>
                <a:srgbClr val="2C7C9F">
                  <a:lumMod val="60000"/>
                  <a:lumOff val="40000"/>
                </a:srgbClr>
              </a:buClr>
              <a:buNone/>
            </a:pPr>
            <a:r>
              <a:rPr lang="en-US" sz="2000" dirty="0">
                <a:solidFill>
                  <a:prstClr val="black">
                    <a:lumMod val="65000"/>
                    <a:lumOff val="35000"/>
                  </a:prstClr>
                </a:solidFill>
              </a:rPr>
              <a:t>+ Gaius might have been sick, therefore St. John was praying for him:</a:t>
            </a:r>
          </a:p>
          <a:p>
            <a:pPr marL="0" lvl="0" indent="0">
              <a:buClr>
                <a:srgbClr val="2C7C9F">
                  <a:lumMod val="60000"/>
                  <a:lumOff val="40000"/>
                </a:srgbClr>
              </a:buClr>
              <a:buNone/>
            </a:pPr>
            <a:r>
              <a:rPr lang="en-US" sz="2000" dirty="0">
                <a:solidFill>
                  <a:prstClr val="black">
                    <a:lumMod val="65000"/>
                    <a:lumOff val="35000"/>
                  </a:prstClr>
                </a:solidFill>
              </a:rPr>
              <a:t>“Beloved, I pray that you may prosper in all things and be in health, just as your soul prospers”														          (3 John 1:2)</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The epistle was written towards the end of the first century (95-100 A.D.), from Ephesus.</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lvl="0" indent="0">
              <a:buClr>
                <a:srgbClr val="2C7C9F">
                  <a:lumMod val="60000"/>
                  <a:lumOff val="40000"/>
                </a:srgbClr>
              </a:buClr>
              <a:buNone/>
            </a:pPr>
            <a:r>
              <a:rPr lang="en-US" sz="2000" dirty="0">
                <a:solidFill>
                  <a:prstClr val="black">
                    <a:lumMod val="65000"/>
                    <a:lumOff val="35000"/>
                  </a:prstClr>
                </a:solidFill>
              </a:rPr>
              <a:t>1. The epistle, being addressed to one person, shows how a faithful and loving shepherd had an individual relationship and care for his disciples, not just ministering generally to the whole flock.</a:t>
            </a:r>
          </a:p>
          <a:p>
            <a:pPr marL="0" lvl="0" indent="0">
              <a:buClr>
                <a:srgbClr val="2C7C9F">
                  <a:lumMod val="60000"/>
                  <a:lumOff val="40000"/>
                </a:srgbClr>
              </a:buClr>
              <a:buNone/>
            </a:pPr>
            <a:r>
              <a:rPr lang="en-US" sz="2000" dirty="0">
                <a:solidFill>
                  <a:prstClr val="black">
                    <a:lumMod val="65000"/>
                    <a:lumOff val="35000"/>
                  </a:prstClr>
                </a:solidFill>
              </a:rPr>
              <a:t>2. This epistle is the most personal letter in the New Testament.</a:t>
            </a:r>
          </a:p>
          <a:p>
            <a:pPr marL="0" lvl="0" indent="0">
              <a:buClr>
                <a:srgbClr val="2C7C9F">
                  <a:lumMod val="60000"/>
                  <a:lumOff val="40000"/>
                </a:srgbClr>
              </a:buClr>
              <a:buNone/>
            </a:pPr>
            <a:r>
              <a:rPr lang="en-US" sz="2000" dirty="0">
                <a:solidFill>
                  <a:prstClr val="black">
                    <a:lumMod val="65000"/>
                    <a:lumOff val="35000"/>
                  </a:prstClr>
                </a:solidFill>
              </a:rPr>
              <a:t>3. Nevertheless, the epistle has universal value to the church of all ages, where it has its importance in showing the nature of different church leaderships, both good and bad.</a:t>
            </a:r>
          </a:p>
          <a:p>
            <a:pPr marL="0" lvl="0" indent="0">
              <a:buClr>
                <a:srgbClr val="2C7C9F">
                  <a:lumMod val="60000"/>
                  <a:lumOff val="40000"/>
                </a:srgbClr>
              </a:buClr>
              <a:buNone/>
            </a:pPr>
            <a:r>
              <a:rPr lang="en-US" sz="2000" dirty="0">
                <a:solidFill>
                  <a:prstClr val="black">
                    <a:lumMod val="65000"/>
                    <a:lumOff val="35000"/>
                  </a:prstClr>
                </a:solidFill>
              </a:rPr>
              <a:t>4. St. John highlights on ‘truth’ as a source of his love. It dwells in the believers, being translated into actions. ‘Truth’ is the key word in the epistle, and is mentioned 6 times:</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 have no greater joy than to hear that my children walk in truth”								          (3 John 1:4)</a:t>
            </a:r>
          </a:p>
          <a:p>
            <a:pPr marL="0" indent="0">
              <a:buNone/>
            </a:pPr>
            <a:r>
              <a:rPr lang="en-US" sz="2000" dirty="0"/>
              <a:t>5. The role of tradition in Church could be sensed on seeing St. John hoping to speak verbally, rather than writing, while having many things he wanted to tell. Therefore the teachings that the apostles delivered to the church were not all necessarily given in writing, but also verbally as well:</a:t>
            </a:r>
          </a:p>
          <a:p>
            <a:pPr marL="0" indent="0">
              <a:buNone/>
            </a:pPr>
            <a:r>
              <a:rPr lang="en-US" sz="2000" dirty="0"/>
              <a:t>“But I hope to see you shortly, and we shall speak face to face”								        (3 John 1:14)</a:t>
            </a:r>
          </a:p>
          <a:p>
            <a:pPr marL="0" indent="0">
              <a:buNone/>
            </a:pPr>
            <a:r>
              <a:rPr lang="en-US" sz="2000" dirty="0"/>
              <a:t>6. The epistle utilizes much the same language and ideas as St. John’s other two epistles. This affirms St. John the Beloved as its author.</a:t>
            </a:r>
          </a:p>
          <a:p>
            <a:pPr marL="0" indent="0">
              <a:buNone/>
            </a:pPr>
            <a:r>
              <a:rPr lang="en-US" sz="2000" dirty="0"/>
              <a:t>7. This epistle shows an obvious similarity in the style of writing to St. John’s 2</a:t>
            </a:r>
            <a:r>
              <a:rPr lang="en-US" sz="2000" baseline="30000" dirty="0"/>
              <a:t>nd</a:t>
            </a:r>
            <a:r>
              <a:rPr lang="en-US" sz="2000" dirty="0"/>
              <a:t> epistle:</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 had many things to write, but I do not wish to write to you with pen and ink”																        (3 John 1:13)</a:t>
            </a:r>
          </a:p>
          <a:p>
            <a:pPr marL="0" indent="0">
              <a:buNone/>
            </a:pPr>
            <a:r>
              <a:rPr lang="en-US" sz="2000" dirty="0"/>
              <a:t>“Having many things to write to you, I did not wish to do so with paper and ink”															        (2 John 1:12)</a:t>
            </a:r>
          </a:p>
          <a:p>
            <a:pPr marL="0" indent="0">
              <a:buNone/>
            </a:pPr>
            <a:r>
              <a:rPr lang="en-US" sz="2000" dirty="0"/>
              <a:t>8. In Comparison to St. John’s 2</a:t>
            </a:r>
            <a:r>
              <a:rPr lang="en-US" sz="2000" baseline="30000" dirty="0"/>
              <a:t>nd</a:t>
            </a:r>
            <a:r>
              <a:rPr lang="en-US" sz="2000" dirty="0"/>
              <a:t> epistle:</a:t>
            </a:r>
          </a:p>
          <a:p>
            <a:pPr marL="0" indent="0">
              <a:buNone/>
            </a:pPr>
            <a:r>
              <a:rPr lang="en-US" sz="2000" dirty="0"/>
              <a:t>a) The 2</a:t>
            </a:r>
            <a:r>
              <a:rPr lang="en-US" sz="2000" baseline="30000" dirty="0"/>
              <a:t>nd</a:t>
            </a:r>
            <a:r>
              <a:rPr lang="en-US" sz="2000" dirty="0"/>
              <a:t> epistle is more general but the 3</a:t>
            </a:r>
            <a:r>
              <a:rPr lang="en-US" sz="2000" baseline="30000" dirty="0"/>
              <a:t>rd</a:t>
            </a:r>
            <a:r>
              <a:rPr lang="en-US" sz="2000" dirty="0"/>
              <a:t> epistle is more personal in dealing with specific cases; Gaius, </a:t>
            </a:r>
            <a:r>
              <a:rPr lang="en-US" sz="2000" dirty="0" err="1"/>
              <a:t>Diotrephes</a:t>
            </a:r>
            <a:r>
              <a:rPr lang="en-US" sz="2000" dirty="0"/>
              <a:t> and Demetrius.</a:t>
            </a:r>
          </a:p>
          <a:p>
            <a:pPr marL="0" indent="0">
              <a:buNone/>
            </a:pPr>
            <a:r>
              <a:rPr lang="en-US" sz="2000" dirty="0"/>
              <a:t>b) The 3</a:t>
            </a:r>
            <a:r>
              <a:rPr lang="en-US" sz="2000" baseline="30000" dirty="0"/>
              <a:t>rd</a:t>
            </a:r>
            <a:r>
              <a:rPr lang="en-US" sz="2000" dirty="0"/>
              <a:t> epistle of St. John deals with more of a personal issue than a doctrinal issue. If we could say this epistle stresses integrity of doctrine, then the 2</a:t>
            </a:r>
            <a:r>
              <a:rPr lang="en-US" sz="2000" baseline="30000" dirty="0"/>
              <a:t>nd</a:t>
            </a:r>
            <a:r>
              <a:rPr lang="en-US" sz="2000" dirty="0"/>
              <a:t> epistle stresses the truth of doctrine.</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c) Both epistles are concerned with the relationship between ‘truth’ and hospitality but for different reasons. Whereas the 3</a:t>
            </a:r>
            <a:r>
              <a:rPr lang="en-US" sz="2000" baseline="30000" dirty="0"/>
              <a:t>rd</a:t>
            </a:r>
            <a:r>
              <a:rPr lang="en-US" sz="2000" dirty="0"/>
              <a:t> epistle is a commendation for giving hospitality to teachers of the truth, the 2</a:t>
            </a:r>
            <a:r>
              <a:rPr lang="en-US" sz="2000" baseline="30000" dirty="0"/>
              <a:t>nd</a:t>
            </a:r>
            <a:r>
              <a:rPr lang="en-US" sz="2000" dirty="0"/>
              <a:t> epistle is a condemnation for giving hospitality to false teachers:</a:t>
            </a:r>
          </a:p>
          <a:p>
            <a:pPr marL="0" indent="0">
              <a:buNone/>
            </a:pPr>
            <a:r>
              <a:rPr lang="en-US" sz="2000" dirty="0"/>
              <a:t>“We therefore ought to receive such, that we may become fellow workers for the truth”															          (3 John 1:8)</a:t>
            </a:r>
          </a:p>
          <a:p>
            <a:pPr marL="0" indent="0">
              <a:buNone/>
            </a:pPr>
            <a:r>
              <a:rPr lang="en-US" sz="2000" dirty="0"/>
              <a:t>“If anyone comes to you and does not bring this doctrine, do not receive him into your house nor greet him; for he who greets him shares in his evil deeds”															   (2 John 1:10-11)</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3</a:t>
            </a:r>
            <a:r>
              <a:rPr lang="en-US" baseline="30000" dirty="0">
                <a:latin typeface="Times New Roman"/>
                <a:cs typeface="Times New Roman"/>
              </a:rPr>
              <a:t>rd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Purpose of the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Commend Gaius for Generosity and to Encourage Him in His Hospitality:</a:t>
            </a:r>
          </a:p>
          <a:p>
            <a:pPr marL="0" lvl="0" indent="0">
              <a:buClr>
                <a:srgbClr val="2C7C9F">
                  <a:lumMod val="60000"/>
                  <a:lumOff val="40000"/>
                </a:srgbClr>
              </a:buClr>
              <a:buNone/>
            </a:pPr>
            <a:r>
              <a:rPr lang="en-US" sz="2000" dirty="0">
                <a:solidFill>
                  <a:prstClr val="black">
                    <a:lumMod val="65000"/>
                    <a:lumOff val="35000"/>
                  </a:prstClr>
                </a:solidFill>
              </a:rPr>
              <a:t>“Beloved, you do faithfully whatever you do for the brethren and for strangers, who have borne witness of your love before the church”								       (3 John 1:5-6)</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Warn Against Self-Exaltation in the Leadership of </a:t>
            </a:r>
            <a:r>
              <a:rPr lang="en-US" sz="2000" i="1" u="sng" dirty="0" err="1">
                <a:solidFill>
                  <a:prstClr val="black">
                    <a:lumMod val="65000"/>
                    <a:lumOff val="35000"/>
                  </a:prstClr>
                </a:solidFill>
              </a:rPr>
              <a:t>Diotrephes</a:t>
            </a:r>
            <a:r>
              <a:rPr lang="en-US" sz="2000" i="1" u="sng" dirty="0">
                <a:solidFill>
                  <a:prstClr val="black">
                    <a:lumMod val="65000"/>
                    <a:lumOff val="35000"/>
                  </a:prstClr>
                </a:solidFill>
              </a:rPr>
              <a:t> and Promote Following the Good Example:</a:t>
            </a:r>
          </a:p>
          <a:p>
            <a:pPr marL="0" lvl="0" indent="0">
              <a:buClr>
                <a:srgbClr val="2C7C9F">
                  <a:lumMod val="60000"/>
                  <a:lumOff val="40000"/>
                </a:srgbClr>
              </a:buClr>
              <a:buNone/>
            </a:pPr>
            <a:r>
              <a:rPr lang="en-US" sz="2000" dirty="0">
                <a:solidFill>
                  <a:prstClr val="black">
                    <a:lumMod val="65000"/>
                    <a:lumOff val="35000"/>
                  </a:prstClr>
                </a:solidFill>
              </a:rPr>
              <a:t>“Beloved, do not imitate what is evil, but what is good. He who does good is of God, but he who does evil has not seen God”										       (3 John  1:11)</a:t>
            </a:r>
          </a:p>
        </p:txBody>
      </p:sp>
    </p:spTree>
    <p:extLst>
      <p:ext uri="{BB962C8B-B14F-4D97-AF65-F5344CB8AC3E}">
        <p14:creationId xmlns:p14="http://schemas.microsoft.com/office/powerpoint/2010/main" val="242607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3323</TotalTime>
  <Words>1638</Words>
  <Application>Microsoft Macintosh PowerPoint</Application>
  <PresentationFormat>On-screen Show (4:3)</PresentationFormat>
  <Paragraphs>65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News Gothic MT</vt:lpstr>
      <vt:lpstr>Times New Roman</vt:lpstr>
      <vt:lpstr>Wingdings 2</vt:lpstr>
      <vt:lpstr>Breeze</vt:lpstr>
      <vt:lpstr>The Third Epistle of  St. John</vt:lpstr>
      <vt:lpstr>The 3rd Epistle of St. John</vt:lpstr>
      <vt:lpstr>The 3rd Epistle of St. John</vt:lpstr>
      <vt:lpstr>The 3rd Epistle of St. John</vt:lpstr>
      <vt:lpstr>The 3rd Epistle of St. John</vt:lpstr>
      <vt:lpstr>The 3rd Epistle of St. John</vt:lpstr>
      <vt:lpstr>The 3rd Epistle of St. John</vt:lpstr>
      <vt:lpstr>The 3rd Epistle of St. John</vt:lpstr>
      <vt:lpstr>The 3rd Epistle of St. John</vt:lpstr>
      <vt:lpstr>The 3rd Epistle of St. John</vt:lpstr>
      <vt:lpstr>The 3rd Epistle of St. John</vt:lpstr>
      <vt:lpstr>The 3rd Epistle of St. John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First Epistle of  St. Peter</dc:title>
  <dc:creator>Amir</dc:creator>
  <cp:lastModifiedBy>Amir Abdou</cp:lastModifiedBy>
  <cp:revision>150</cp:revision>
  <dcterms:created xsi:type="dcterms:W3CDTF">2014-01-03T17:21:54Z</dcterms:created>
  <dcterms:modified xsi:type="dcterms:W3CDTF">2021-03-22T00:57:16Z</dcterms:modified>
</cp:coreProperties>
</file>