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handoutMasterIdLst>
    <p:handoutMasterId r:id="rId17"/>
  </p:handoutMasterIdLst>
  <p:sldIdLst>
    <p:sldId id="256" r:id="rId2"/>
    <p:sldId id="270" r:id="rId3"/>
    <p:sldId id="271" r:id="rId4"/>
    <p:sldId id="272" r:id="rId5"/>
    <p:sldId id="273" r:id="rId6"/>
    <p:sldId id="274" r:id="rId7"/>
    <p:sldId id="275" r:id="rId8"/>
    <p:sldId id="277" r:id="rId9"/>
    <p:sldId id="276" r:id="rId10"/>
    <p:sldId id="281" r:id="rId11"/>
    <p:sldId id="280" r:id="rId12"/>
    <p:sldId id="278" r:id="rId13"/>
    <p:sldId id="279" r:id="rId14"/>
    <p:sldId id="26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8171" autoAdjust="0"/>
  </p:normalViewPr>
  <p:slideViewPr>
    <p:cSldViewPr>
      <p:cViewPr varScale="1">
        <p:scale>
          <a:sx n="60" d="100"/>
          <a:sy n="60" d="100"/>
        </p:scale>
        <p:origin x="-79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2AA020-EE97-492B-8B63-E52DB98F32E6}" type="datetimeFigureOut">
              <a:rPr lang="en-US" smtClean="0"/>
              <a:pPr/>
              <a:t>2/4/2012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CB6466-FFCE-4CAE-903E-7D0A7D4E982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830F6C-FF28-40A5-A53B-C8D42735E68D}" type="datetimeFigureOut">
              <a:rPr lang="en-US" smtClean="0"/>
              <a:pPr/>
              <a:t>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620EB5-5BCE-4891-98F0-937683120AE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609B2C1-2623-4E42-B707-2B479A21D739}" type="datetime1">
              <a:rPr lang="en-US" smtClean="0"/>
              <a:pPr/>
              <a:t>2/4/2012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3968E9-B3C0-4E3E-89D2-75E076DAED2E}" type="datetime1">
              <a:rPr lang="en-US" smtClean="0"/>
              <a:pPr/>
              <a:t>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E383C4-2E24-4833-A226-2DF78D36257E}" type="datetime1">
              <a:rPr lang="en-US" smtClean="0"/>
              <a:pPr/>
              <a:t>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EB1539-2E43-401F-935B-0DB8558EB2E0}" type="datetime1">
              <a:rPr lang="en-US" smtClean="0"/>
              <a:pPr/>
              <a:t>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CE04B5-7DFF-473D-A492-BE0D3A7C2675}" type="datetime1">
              <a:rPr lang="en-US" smtClean="0"/>
              <a:pPr/>
              <a:t>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29DB71-D996-4303-84B3-8945A7883317}" type="datetime1">
              <a:rPr lang="en-US" smtClean="0"/>
              <a:pPr/>
              <a:t>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25B2129-5CD4-4DC4-B624-45A42FD66FF2}" type="datetime1">
              <a:rPr lang="en-US" smtClean="0"/>
              <a:pPr/>
              <a:t>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92B1EB-6BD1-4E53-8480-2AF34DDAF454}" type="datetime1">
              <a:rPr lang="en-US" smtClean="0"/>
              <a:pPr/>
              <a:t>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85792-14E3-4544-B31E-2453F3DE1CD3}" type="datetime1">
              <a:rPr lang="en-US" smtClean="0"/>
              <a:pPr/>
              <a:t>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6D95D0F-5B45-41E5-B271-76AB433F8245}" type="datetime1">
              <a:rPr lang="en-US" smtClean="0"/>
              <a:pPr/>
              <a:t>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FD024C2-8F21-44EF-A9EE-7B824606EBB9}" type="datetime1">
              <a:rPr lang="en-US" smtClean="0"/>
              <a:pPr/>
              <a:t>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8FD91F9-385C-4CD2-A40E-7DC84C8AE230}" type="datetime1">
              <a:rPr lang="en-US" smtClean="0"/>
              <a:pPr/>
              <a:t>2/4/2012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tminahamilton.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371600"/>
          </a:xfrm>
        </p:spPr>
        <p:txBody>
          <a:bodyPr>
            <a:normAutofit fontScale="90000"/>
          </a:bodyPr>
          <a:lstStyle/>
          <a:p>
            <a:pPr algn="ctr"/>
            <a:r>
              <a:rPr lang="en-US" dirty="0" err="1" smtClean="0"/>
              <a:t>Trinitarianism</a:t>
            </a:r>
            <a:r>
              <a:rPr lang="en-US" dirty="0" smtClean="0"/>
              <a:t> and Monotheism </a:t>
            </a:r>
            <a:endParaRPr lang="en-US" dirty="0"/>
          </a:p>
        </p:txBody>
      </p:sp>
      <p:sp>
        <p:nvSpPr>
          <p:cNvPr id="3" name="Subtitle 2"/>
          <p:cNvSpPr>
            <a:spLocks noGrp="1"/>
          </p:cNvSpPr>
          <p:nvPr>
            <p:ph type="subTitle" idx="1"/>
          </p:nvPr>
        </p:nvSpPr>
        <p:spPr/>
        <p:txBody>
          <a:bodyPr>
            <a:normAutofit/>
          </a:bodyPr>
          <a:lstStyle/>
          <a:p>
            <a:pPr algn="ctr"/>
            <a:r>
              <a:rPr lang="en-US" b="1" dirty="0" smtClean="0">
                <a:hlinkClick r:id="rId2"/>
              </a:rPr>
              <a:t>St. Mina Coptic Orthodox Church</a:t>
            </a:r>
            <a:endParaRPr lang="en-US" b="1" dirty="0" smtClean="0"/>
          </a:p>
          <a:p>
            <a:pPr algn="ctr"/>
            <a:r>
              <a:rPr lang="en-US" b="1" dirty="0" smtClean="0"/>
              <a:t>Pre-servants Meeting</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r>
              <a:rPr lang="en-US" dirty="0" smtClean="0"/>
              <a:t>The role of the Holy Trinity in the life of man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Son is the divine intellect in whom our image was formed before we were created, with Him we were created. He incarnated the divine love to us when He incarnated and became man so that we may unite with Him and our image which sin deformed may be mended. It is He who redeemed us and became an eternal patron. </a:t>
            </a:r>
          </a:p>
          <a:p>
            <a:endParaRPr lang="en-US" dirty="0" smtClean="0"/>
          </a:p>
          <a:p>
            <a:r>
              <a:rPr lang="en-US" dirty="0" smtClean="0"/>
              <a:t>The Holy Spirit came down upon us (because of Christ unity with us) so He brought us to the divine fellowship with grace, the sanctifies our senses kindles our hearts with love to God and raises our human worship to the divine level.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 of the Father </a:t>
            </a:r>
            <a:endParaRPr lang="en-US" dirty="0"/>
          </a:p>
        </p:txBody>
      </p:sp>
      <p:sp>
        <p:nvSpPr>
          <p:cNvPr id="3" name="Content Placeholder 2"/>
          <p:cNvSpPr>
            <a:spLocks noGrp="1"/>
          </p:cNvSpPr>
          <p:nvPr>
            <p:ph idx="1"/>
          </p:nvPr>
        </p:nvSpPr>
        <p:spPr>
          <a:xfrm>
            <a:off x="304800" y="1935480"/>
            <a:ext cx="8839200" cy="4693920"/>
          </a:xfrm>
        </p:spPr>
        <p:txBody>
          <a:bodyPr>
            <a:normAutofit fontScale="92500" lnSpcReduction="20000"/>
          </a:bodyPr>
          <a:lstStyle/>
          <a:p>
            <a:r>
              <a:rPr lang="en-US" dirty="0" smtClean="0"/>
              <a:t>He chose us in Christ</a:t>
            </a:r>
          </a:p>
          <a:p>
            <a:pPr lvl="1"/>
            <a:r>
              <a:rPr lang="en-US" baseline="30000" dirty="0" smtClean="0"/>
              <a:t> </a:t>
            </a:r>
            <a:r>
              <a:rPr lang="en-US" dirty="0" smtClean="0"/>
              <a:t>Blessed </a:t>
            </a:r>
            <a:r>
              <a:rPr lang="en-US" i="1" dirty="0" smtClean="0"/>
              <a:t>be</a:t>
            </a:r>
            <a:r>
              <a:rPr lang="en-US" dirty="0" smtClean="0"/>
              <a:t> the God and Father of our Lord Jesus Christ, who has blessed us with every spiritual blessing in the heavenly </a:t>
            </a:r>
            <a:r>
              <a:rPr lang="en-US" i="1" dirty="0" smtClean="0"/>
              <a:t>places</a:t>
            </a:r>
            <a:r>
              <a:rPr lang="en-US" dirty="0" smtClean="0"/>
              <a:t> in Christ, </a:t>
            </a:r>
            <a:r>
              <a:rPr lang="en-US" baseline="30000" dirty="0" smtClean="0"/>
              <a:t>4 </a:t>
            </a:r>
            <a:r>
              <a:rPr lang="en-US" dirty="0" smtClean="0"/>
              <a:t>just as He chose us in Him before the foundation of the world, that we should be holy and without blame before Him in love (Ephesians 1:3-4).</a:t>
            </a:r>
          </a:p>
          <a:p>
            <a:pPr lvl="1"/>
            <a:endParaRPr lang="en-US" dirty="0" smtClean="0"/>
          </a:p>
          <a:p>
            <a:r>
              <a:rPr lang="en-US" dirty="0" smtClean="0"/>
              <a:t>He destined us in love to be His sons through Jesus Christ </a:t>
            </a:r>
          </a:p>
          <a:p>
            <a:pPr lvl="1"/>
            <a:r>
              <a:rPr lang="en-US" dirty="0" smtClean="0"/>
              <a:t>having predestined us to adoption as sons by Jesus Christ to Himself, according to the good pleasure of His will (Ephesians 1:5)</a:t>
            </a:r>
          </a:p>
          <a:p>
            <a:pPr lvl="1"/>
            <a:endParaRPr lang="en-US" dirty="0" smtClean="0"/>
          </a:p>
          <a:p>
            <a:r>
              <a:rPr lang="en-US" dirty="0" smtClean="0"/>
              <a:t>He called us</a:t>
            </a:r>
          </a:p>
          <a:p>
            <a:pPr lvl="1"/>
            <a:r>
              <a:rPr lang="en-US" dirty="0" smtClean="0"/>
              <a:t>Moreover whom He predestined, these He also called; whom He called, these He also justified; and whom He justified, these He also glorified. (Romans 8:30).</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 of the son </a:t>
            </a:r>
            <a:endParaRPr lang="en-US" dirty="0"/>
          </a:p>
        </p:txBody>
      </p:sp>
      <p:sp>
        <p:nvSpPr>
          <p:cNvPr id="3" name="Content Placeholder 2"/>
          <p:cNvSpPr>
            <a:spLocks noGrp="1"/>
          </p:cNvSpPr>
          <p:nvPr>
            <p:ph idx="1"/>
          </p:nvPr>
        </p:nvSpPr>
        <p:spPr>
          <a:xfrm>
            <a:off x="457200" y="1935480"/>
            <a:ext cx="8229600" cy="4617720"/>
          </a:xfrm>
        </p:spPr>
        <p:txBody>
          <a:bodyPr>
            <a:normAutofit fontScale="92500" lnSpcReduction="20000"/>
          </a:bodyPr>
          <a:lstStyle/>
          <a:p>
            <a:r>
              <a:rPr lang="en-US" dirty="0" smtClean="0"/>
              <a:t>Redemption </a:t>
            </a:r>
          </a:p>
          <a:p>
            <a:pPr lvl="1"/>
            <a:r>
              <a:rPr lang="en-US" dirty="0" smtClean="0"/>
              <a:t>In Him we have redemption through His blood, the forgiveness of sins, according to the riches of His grace (Ephesians 1:7) </a:t>
            </a:r>
          </a:p>
          <a:p>
            <a:pPr lvl="1"/>
            <a:r>
              <a:rPr lang="en-US" dirty="0" smtClean="0"/>
              <a:t>Christ has redeemed us from the curse of the law, having become a curse for us (Galatians 3:13)</a:t>
            </a:r>
          </a:p>
          <a:p>
            <a:pPr lvl="1"/>
            <a:endParaRPr lang="en-US" dirty="0" smtClean="0"/>
          </a:p>
          <a:p>
            <a:r>
              <a:rPr lang="en-US" dirty="0" smtClean="0"/>
              <a:t>Giving life</a:t>
            </a:r>
          </a:p>
          <a:p>
            <a:pPr lvl="1"/>
            <a:r>
              <a:rPr lang="en-US" dirty="0" smtClean="0"/>
              <a:t>In Him was life, and the life was the light of men. (John 1:4) </a:t>
            </a:r>
          </a:p>
          <a:p>
            <a:pPr lvl="1"/>
            <a:endParaRPr lang="en-US" dirty="0" smtClean="0"/>
          </a:p>
          <a:p>
            <a:r>
              <a:rPr lang="en-US" dirty="0" smtClean="0"/>
              <a:t>Forgiveness of sins </a:t>
            </a:r>
          </a:p>
          <a:p>
            <a:pPr lvl="1"/>
            <a:r>
              <a:rPr lang="en-US" dirty="0" smtClean="0"/>
              <a:t>But that you may know that the Son of Man has power on earth to forgive sins”—then He said to the paralytic, “Arise, take up your bed, and go to your house.” (Matthew 9:6)</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 of the Holy Spirit </a:t>
            </a:r>
            <a:endParaRPr lang="en-US" dirty="0"/>
          </a:p>
        </p:txBody>
      </p:sp>
      <p:sp>
        <p:nvSpPr>
          <p:cNvPr id="3" name="Content Placeholder 2"/>
          <p:cNvSpPr>
            <a:spLocks noGrp="1"/>
          </p:cNvSpPr>
          <p:nvPr>
            <p:ph idx="1"/>
          </p:nvPr>
        </p:nvSpPr>
        <p:spPr>
          <a:xfrm>
            <a:off x="457200" y="1935480"/>
            <a:ext cx="8229600" cy="4617720"/>
          </a:xfrm>
        </p:spPr>
        <p:txBody>
          <a:bodyPr>
            <a:normAutofit fontScale="77500" lnSpcReduction="20000"/>
          </a:bodyPr>
          <a:lstStyle/>
          <a:p>
            <a:r>
              <a:rPr lang="en-US" dirty="0" smtClean="0"/>
              <a:t>The New Birth</a:t>
            </a:r>
          </a:p>
          <a:p>
            <a:pPr lvl="1"/>
            <a:r>
              <a:rPr lang="en-US" dirty="0" smtClean="0"/>
              <a:t>Jesus answered, “Most assuredly, I say to you, unless one is born of water and the Spirit, he cannot enter the kingdom of God. That which is born of the flesh is flesh, and that which is born of the Spirit is spirit. (John 3:5-6) </a:t>
            </a:r>
          </a:p>
          <a:p>
            <a:pPr lvl="1"/>
            <a:endParaRPr lang="en-US" dirty="0" smtClean="0"/>
          </a:p>
          <a:p>
            <a:r>
              <a:rPr lang="en-US" dirty="0" smtClean="0"/>
              <a:t>Sanctification</a:t>
            </a:r>
          </a:p>
          <a:p>
            <a:pPr lvl="1"/>
            <a:r>
              <a:rPr lang="en-US" dirty="0" smtClean="0"/>
              <a:t>But we are bound to give thanks to God always for you, brethren beloved by the Lord, because God from the beginning chose you for salvation through sanctification by the Spirit and belief in the truth (2 Thessalonica 2:13)</a:t>
            </a:r>
          </a:p>
          <a:p>
            <a:pPr lvl="1"/>
            <a:r>
              <a:rPr lang="en-US" dirty="0" smtClean="0"/>
              <a:t>elect according to the foreknowledge of God the Father, in sanctification of the Spirit (1 Peter 1:2) </a:t>
            </a:r>
          </a:p>
          <a:p>
            <a:pPr lvl="1"/>
            <a:endParaRPr lang="en-US" dirty="0" smtClean="0"/>
          </a:p>
          <a:p>
            <a:r>
              <a:rPr lang="en-US" dirty="0" smtClean="0"/>
              <a:t>He reproves the world of sin</a:t>
            </a:r>
          </a:p>
          <a:p>
            <a:pPr lvl="1"/>
            <a:r>
              <a:rPr lang="en-US" dirty="0" smtClean="0"/>
              <a:t>And when He has come, He will convict the world of sin, and of righteousness, and of judgment (John 16:8)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5570" name="Rectangle 2"/>
          <p:cNvSpPr>
            <a:spLocks noGrp="1" noChangeArrowheads="1"/>
          </p:cNvSpPr>
          <p:nvPr>
            <p:ph type="body" idx="1"/>
          </p:nvPr>
        </p:nvSpPr>
        <p:spPr/>
        <p:txBody>
          <a:bodyPr>
            <a:normAutofit/>
          </a:bodyPr>
          <a:lstStyle/>
          <a:p>
            <a:pPr algn="ctr">
              <a:buFont typeface="Wingdings" pitchFamily="2" charset="2"/>
              <a:buNone/>
            </a:pPr>
            <a:r>
              <a:rPr lang="en-US" sz="6600" dirty="0">
                <a:solidFill>
                  <a:srgbClr val="FFFF00"/>
                </a:solidFill>
              </a:rPr>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r>
              <a:rPr lang="en-US" dirty="0" smtClean="0"/>
              <a:t>Many are wondering, “Do Christians believe in one God? Or do they believe in three gods?” And if they believe in one God, then what is the meaning of the Father and the Son and the Holy Spirit? </a:t>
            </a:r>
          </a:p>
          <a:p>
            <a:r>
              <a:rPr lang="en-US" dirty="0" smtClean="0"/>
              <a:t>Because of their misunderstanding, some people accuse Christians of Polytheism. They do so by thinking that the term “Trinity” means three gods. This is not true, for Christianity rejects any kind of Polytheism.</a:t>
            </a:r>
          </a:p>
          <a:p>
            <a:r>
              <a:rPr lang="en-US" dirty="0" smtClean="0"/>
              <a:t>Monotheism is a central belief of Christianity. All Christian, regardless of their denominations, believe the GOD is ONE.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belief in One God </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“The Lord our God is One Lord” (Deuteronomy 6:4). </a:t>
            </a:r>
          </a:p>
          <a:p>
            <a:endParaRPr lang="en-US" dirty="0" smtClean="0"/>
          </a:p>
          <a:p>
            <a:r>
              <a:rPr lang="en-US" dirty="0" smtClean="0"/>
              <a:t>“You believe that God is one; you do well” (James 2:19). </a:t>
            </a:r>
          </a:p>
          <a:p>
            <a:endParaRPr lang="en-US" dirty="0" smtClean="0"/>
          </a:p>
          <a:p>
            <a:r>
              <a:rPr lang="en-US" dirty="0" smtClean="0"/>
              <a:t>The Orthodox Creed states: “Truly we believe in one God” </a:t>
            </a:r>
          </a:p>
          <a:p>
            <a:endParaRPr lang="en-US" dirty="0" smtClean="0"/>
          </a:p>
          <a:p>
            <a:r>
              <a:rPr lang="en-US" dirty="0" smtClean="0"/>
              <a:t>When the Lord Christ referred to the three Hypostases He said, “Go therefore, and make disciples of all nations, baptizing them in </a:t>
            </a:r>
            <a:r>
              <a:rPr lang="en-US" u="sng" dirty="0" smtClean="0">
                <a:solidFill>
                  <a:srgbClr val="FF0000"/>
                </a:solidFill>
              </a:rPr>
              <a:t>the name </a:t>
            </a:r>
            <a:r>
              <a:rPr lang="en-US" dirty="0" smtClean="0"/>
              <a:t>of the Father and of the Son and of the Holy Spirit” (Matthew 28:19). He said “In the name” not “In the names”.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additive="base">
                                        <p:cTn id="2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Hypostases - The Holy Trinity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believe that this One God has three Hypostases. </a:t>
            </a:r>
          </a:p>
          <a:p>
            <a:r>
              <a:rPr lang="en-US" dirty="0" smtClean="0"/>
              <a:t>“Hypostasis” is a Greek word meaning “essential private quality or characteristic”. </a:t>
            </a:r>
          </a:p>
          <a:p>
            <a:r>
              <a:rPr lang="en-US" dirty="0" smtClean="0"/>
              <a:t>We say private characteristic to distinguish it from the several other qualities or attributes of the Lord such as love, mercy, justice, power…that is why we can call it the characteristic: </a:t>
            </a:r>
          </a:p>
          <a:p>
            <a:r>
              <a:rPr lang="en-US" dirty="0" smtClean="0"/>
              <a:t>The first characteristic/Hypostasis is the existence or the essence/origin. “The Father”</a:t>
            </a:r>
          </a:p>
          <a:p>
            <a:pPr lvl="1"/>
            <a:r>
              <a:rPr lang="en-US" dirty="0" smtClean="0"/>
              <a:t>Can we imagine that God is without this characteristic? On the contrary it is a must that He exist, as He is the source of existence. </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Holy Trinity</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The second characteristic/Hypostasis is the talking intellect. He created the world with, and with Him He controls the world. </a:t>
            </a:r>
          </a:p>
          <a:p>
            <a:pPr lvl="1"/>
            <a:r>
              <a:rPr lang="en-US" dirty="0" smtClean="0"/>
              <a:t>Because He comes out of the First Hypostasis is called the Son. </a:t>
            </a:r>
          </a:p>
          <a:p>
            <a:pPr lvl="1">
              <a:buNone/>
            </a:pPr>
            <a:endParaRPr lang="en-US" dirty="0" smtClean="0"/>
          </a:p>
          <a:p>
            <a:r>
              <a:rPr lang="en-US" dirty="0" smtClean="0"/>
              <a:t>The third characteristic/Hypostasis is life. God must be a living being, He Himself is life. </a:t>
            </a:r>
          </a:p>
          <a:p>
            <a:pPr lvl="1"/>
            <a:r>
              <a:rPr lang="en-US" dirty="0" smtClean="0"/>
              <a:t>Because He is the giver of life is called the Holy Spirit. </a:t>
            </a:r>
          </a:p>
          <a:p>
            <a:pPr lvl="1"/>
            <a:endParaRPr lang="en-US" dirty="0" smtClean="0"/>
          </a:p>
          <a:p>
            <a:r>
              <a:rPr lang="en-US" dirty="0" smtClean="0"/>
              <a:t>God is a living wise being, self-existent, speaking by His word and living by His spirit.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“Man”</a:t>
            </a:r>
            <a:endParaRPr lang="en-US" dirty="0"/>
          </a:p>
        </p:txBody>
      </p:sp>
      <p:sp>
        <p:nvSpPr>
          <p:cNvPr id="3" name="Content Placeholder 2"/>
          <p:cNvSpPr>
            <a:spLocks noGrp="1"/>
          </p:cNvSpPr>
          <p:nvPr>
            <p:ph idx="1"/>
          </p:nvPr>
        </p:nvSpPr>
        <p:spPr/>
        <p:txBody>
          <a:bodyPr>
            <a:normAutofit lnSpcReduction="10000"/>
          </a:bodyPr>
          <a:lstStyle/>
          <a:p>
            <a:r>
              <a:rPr lang="en-US" dirty="0" smtClean="0"/>
              <a:t>He is an inner soul and an inner existence. This soul has a private will and a certain desire but the soul cannot work without intellect and liveliness. </a:t>
            </a:r>
          </a:p>
          <a:p>
            <a:endParaRPr lang="en-US" dirty="0" smtClean="0"/>
          </a:p>
          <a:p>
            <a:r>
              <a:rPr lang="en-US" dirty="0" smtClean="0"/>
              <a:t>The role of the intellect is clear when man thinks of the solution of a certain problem, and utters the solution by his mouth. At that time he says “I solved the problem by my mind”. This does not mean that his mind is separated from him. We cannot neglect the role of liveliness, which moved the tongue to speak. They are three elements that work together in a unity.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“Sun”</a:t>
            </a:r>
            <a:endParaRPr lang="en-US" dirty="0"/>
          </a:p>
        </p:txBody>
      </p:sp>
      <p:sp>
        <p:nvSpPr>
          <p:cNvPr id="3" name="Content Placeholder 2"/>
          <p:cNvSpPr>
            <a:spLocks noGrp="1"/>
          </p:cNvSpPr>
          <p:nvPr>
            <p:ph idx="1"/>
          </p:nvPr>
        </p:nvSpPr>
        <p:spPr/>
        <p:txBody>
          <a:bodyPr/>
          <a:lstStyle/>
          <a:p>
            <a:r>
              <a:rPr lang="en-US" dirty="0" smtClean="0"/>
              <a:t>It is a disc of fire (the Father) but it has two distinct tasks, which are to issue light (the Son) and heat (the Holy Spirit). </a:t>
            </a:r>
          </a:p>
          <a:p>
            <a:endParaRPr lang="en-US" dirty="0" smtClean="0"/>
          </a:p>
          <a:p>
            <a:r>
              <a:rPr lang="en-US" dirty="0" smtClean="0"/>
              <a:t>Each of them has its own effect, when we sit in the sun to read we cannot say: I read by the heat of the sun. This is a wrong expression. Although each of them has its own task that the other can do, can you imagine the possibility of their being separated or the existence of two of them without the third?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Hypostases - The Holy Trinity </a:t>
            </a:r>
            <a:endParaRPr lang="en-US" dirty="0"/>
          </a:p>
        </p:txBody>
      </p:sp>
      <p:sp>
        <p:nvSpPr>
          <p:cNvPr id="3" name="Content Placeholder 2"/>
          <p:cNvSpPr>
            <a:spLocks noGrp="1"/>
          </p:cNvSpPr>
          <p:nvPr>
            <p:ph idx="1"/>
          </p:nvPr>
        </p:nvSpPr>
        <p:spPr>
          <a:xfrm>
            <a:off x="457200" y="1935480"/>
            <a:ext cx="8229600" cy="4693920"/>
          </a:xfrm>
        </p:spPr>
        <p:txBody>
          <a:bodyPr>
            <a:normAutofit fontScale="77500" lnSpcReduction="20000"/>
          </a:bodyPr>
          <a:lstStyle/>
          <a:p>
            <a:r>
              <a:rPr lang="en-US" dirty="0" smtClean="0"/>
              <a:t>They are distinct in the type of work and effect but they are not distinct in honor, essence and nature. </a:t>
            </a:r>
          </a:p>
          <a:p>
            <a:endParaRPr lang="en-US" dirty="0" smtClean="0"/>
          </a:p>
          <a:p>
            <a:r>
              <a:rPr lang="en-US" dirty="0" smtClean="0"/>
              <a:t>The relationship between the Father and the Son is not that used and referred to in the human language when we speak about human fathers and sons. </a:t>
            </a:r>
          </a:p>
          <a:p>
            <a:endParaRPr lang="en-US" dirty="0" smtClean="0"/>
          </a:p>
          <a:p>
            <a:r>
              <a:rPr lang="en-US" dirty="0" smtClean="0"/>
              <a:t>There is no separation between Hypostases: The son is in the Father and the Father is in the Son and the Holy Spirit is in them both. </a:t>
            </a:r>
          </a:p>
          <a:p>
            <a:pPr lvl="1"/>
            <a:r>
              <a:rPr lang="en-US" dirty="0" smtClean="0"/>
              <a:t>When we think our mind gives birth to a certain idea this idea may come out of your mind and goes to somebody else but this does not mean that the idea has deserted you; it is still in you i.e. in your mind. </a:t>
            </a:r>
          </a:p>
          <a:p>
            <a:endParaRPr lang="en-US" dirty="0" smtClean="0"/>
          </a:p>
          <a:p>
            <a:r>
              <a:rPr lang="en-US" dirty="0" smtClean="0"/>
              <a:t>The Father never precedes the Son or the Holy Spirit in time as it is impossible to imagine God without intellect or without life at anytime, the same as when you light a candle: the light and the flame come at one time; neither of them precedes the other.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r>
              <a:rPr lang="en-US" dirty="0" smtClean="0"/>
              <a:t>The role of the Holy Trinity in the life of man </a:t>
            </a:r>
            <a:endParaRPr lang="en-US" dirty="0"/>
          </a:p>
        </p:txBody>
      </p:sp>
      <p:sp>
        <p:nvSpPr>
          <p:cNvPr id="3" name="Content Placeholder 2"/>
          <p:cNvSpPr>
            <a:spLocks noGrp="1"/>
          </p:cNvSpPr>
          <p:nvPr>
            <p:ph idx="1"/>
          </p:nvPr>
        </p:nvSpPr>
        <p:spPr/>
        <p:txBody>
          <a:bodyPr>
            <a:normAutofit lnSpcReduction="10000"/>
          </a:bodyPr>
          <a:lstStyle/>
          <a:p>
            <a:r>
              <a:rPr lang="en-US" dirty="0" smtClean="0"/>
              <a:t>Although each Hypostasis has His own work and a certain role, this does not mean that He is separated from the other two: as He cannot perform His role without the others (as in the example of man and the sun). </a:t>
            </a:r>
          </a:p>
          <a:p>
            <a:endParaRPr lang="en-US" dirty="0" smtClean="0"/>
          </a:p>
          <a:p>
            <a:r>
              <a:rPr lang="en-US" dirty="0" smtClean="0"/>
              <a:t>The Father willed to create man. He is the spring of love who did not want man to die after his fall, but He sent His Son to redeem man. He is the fatherly bosom that controls our life, draws the plan of our salvation, accepts us and receives us after we repent our sins.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231</TotalTime>
  <Words>1366</Words>
  <Application>Microsoft Office PowerPoint</Application>
  <PresentationFormat>On-screen Show (4:3)</PresentationFormat>
  <Paragraphs>99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Trinitarianism and Monotheism </vt:lpstr>
      <vt:lpstr>Introduction</vt:lpstr>
      <vt:lpstr>Our belief in One God </vt:lpstr>
      <vt:lpstr>Three Hypostases - The Holy Trinity </vt:lpstr>
      <vt:lpstr>The Holy Trinity</vt:lpstr>
      <vt:lpstr>Example “Man”</vt:lpstr>
      <vt:lpstr>Example “Sun”</vt:lpstr>
      <vt:lpstr>Three Hypostases - The Holy Trinity </vt:lpstr>
      <vt:lpstr>The role of the Holy Trinity in the life of man </vt:lpstr>
      <vt:lpstr>The role of the Holy Trinity in the life of man </vt:lpstr>
      <vt:lpstr>The work of the Father </vt:lpstr>
      <vt:lpstr>The work of the son </vt:lpstr>
      <vt:lpstr>The work of the Holy Spirit </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Different Kinds of Soil </dc:title>
  <dc:creator/>
  <cp:lastModifiedBy>Lenovo User</cp:lastModifiedBy>
  <cp:revision>122</cp:revision>
  <dcterms:created xsi:type="dcterms:W3CDTF">2006-08-16T00:00:00Z</dcterms:created>
  <dcterms:modified xsi:type="dcterms:W3CDTF">2012-02-05T02:55:06Z</dcterms:modified>
</cp:coreProperties>
</file>